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613" r:id="rId2"/>
    <p:sldId id="295" r:id="rId3"/>
    <p:sldId id="614" r:id="rId4"/>
    <p:sldId id="640" r:id="rId5"/>
    <p:sldId id="635" r:id="rId6"/>
    <p:sldId id="618" r:id="rId7"/>
    <p:sldId id="643" r:id="rId8"/>
    <p:sldId id="642" r:id="rId9"/>
    <p:sldId id="646" r:id="rId10"/>
    <p:sldId id="647" r:id="rId11"/>
    <p:sldId id="347" r:id="rId12"/>
  </p:sldIdLst>
  <p:sldSz cx="129921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9pPr>
  </p:defaultTextStyle>
  <p:extLst>
    <p:ext uri="{521415D9-36F7-43E2-AB2F-B90AF26B5E84}">
      <p14:sectionLst xmlns:p14="http://schemas.microsoft.com/office/powerpoint/2010/main">
        <p14:section name="Default Section" id="{843D45FC-153A-4EE4-9FA9-F19F6BE4B81E}">
          <p14:sldIdLst>
            <p14:sldId id="613"/>
            <p14:sldId id="295"/>
            <p14:sldId id="614"/>
            <p14:sldId id="640"/>
            <p14:sldId id="635"/>
            <p14:sldId id="618"/>
            <p14:sldId id="643"/>
          </p14:sldIdLst>
        </p14:section>
        <p14:section name="Untitled Section" id="{02C015D2-8E06-466D-B3A9-278E9387DB3E}">
          <p14:sldIdLst>
            <p14:sldId id="642"/>
            <p14:sldId id="646"/>
            <p14:sldId id="647"/>
            <p14:sldId id="347"/>
          </p14:sldIdLst>
        </p14:section>
      </p14:sectionLst>
    </p:ext>
    <p:ext uri="{EFAFB233-063F-42B5-8137-9DF3F51BA10A}">
      <p15:sldGuideLst xmlns:p15="http://schemas.microsoft.com/office/powerpoint/2012/main">
        <p15:guide id="1" orient="horz" pos="3072">
          <p15:clr>
            <a:srgbClr val="A4A3A4"/>
          </p15:clr>
        </p15:guide>
        <p15:guide id="2" pos="40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21"/>
    <p:restoredTop sz="66141" autoAdjust="0"/>
  </p:normalViewPr>
  <p:slideViewPr>
    <p:cSldViewPr snapToGrid="0">
      <p:cViewPr varScale="1">
        <p:scale>
          <a:sx n="52" d="100"/>
          <a:sy n="52" d="100"/>
        </p:scale>
        <p:origin x="2504" y="184"/>
      </p:cViewPr>
      <p:guideLst>
        <p:guide orient="horz" pos="3072"/>
        <p:guide pos="4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56CE83-644B-439F-9675-AC39DC0442FC}" type="datetimeFigureOut">
              <a:rPr lang="en-US" smtClean="0"/>
              <a:t>10/18/21</a:t>
            </a:fld>
            <a:endParaRPr 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6745C6-97EE-417B-ABB8-56679F3B71FA}" type="slidenum">
              <a:rPr lang="en-US" smtClean="0"/>
              <a:t>‹nr.›</a:t>
            </a:fld>
            <a:endParaRPr lang="en-US"/>
          </a:p>
        </p:txBody>
      </p:sp>
    </p:spTree>
    <p:extLst>
      <p:ext uri="{BB962C8B-B14F-4D97-AF65-F5344CB8AC3E}">
        <p14:creationId xmlns:p14="http://schemas.microsoft.com/office/powerpoint/2010/main" val="784316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629222002"/>
      </p:ext>
    </p:extLst>
  </p:cSld>
  <p:clrMap bg1="lt1" tx1="dk1" bg2="lt2" tx2="dk2" accent1="accent1" accent2="accent2" accent3="accent3" accent4="accent4" accent5="accent5" accent6="accent6" hlink="hlink" folHlink="folHlink"/>
  <p:notesStyle>
    <a:lvl1pPr defTabSz="649287" latinLnBrk="0">
      <a:spcBef>
        <a:spcPts val="600"/>
      </a:spcBef>
      <a:defRPr sz="1700">
        <a:latin typeface="+mj-lt"/>
        <a:ea typeface="+mj-ea"/>
        <a:cs typeface="+mj-cs"/>
        <a:sym typeface="Calibri"/>
      </a:defRPr>
    </a:lvl1pPr>
    <a:lvl2pPr indent="228600" defTabSz="649287" latinLnBrk="0">
      <a:spcBef>
        <a:spcPts val="600"/>
      </a:spcBef>
      <a:defRPr sz="1700">
        <a:latin typeface="+mj-lt"/>
        <a:ea typeface="+mj-ea"/>
        <a:cs typeface="+mj-cs"/>
        <a:sym typeface="Calibri"/>
      </a:defRPr>
    </a:lvl2pPr>
    <a:lvl3pPr indent="457200" defTabSz="649287" latinLnBrk="0">
      <a:spcBef>
        <a:spcPts val="600"/>
      </a:spcBef>
      <a:defRPr sz="1700">
        <a:latin typeface="+mj-lt"/>
        <a:ea typeface="+mj-ea"/>
        <a:cs typeface="+mj-cs"/>
        <a:sym typeface="Calibri"/>
      </a:defRPr>
    </a:lvl3pPr>
    <a:lvl4pPr indent="685800" defTabSz="649287" latinLnBrk="0">
      <a:spcBef>
        <a:spcPts val="600"/>
      </a:spcBef>
      <a:defRPr sz="1700">
        <a:latin typeface="+mj-lt"/>
        <a:ea typeface="+mj-ea"/>
        <a:cs typeface="+mj-cs"/>
        <a:sym typeface="Calibri"/>
      </a:defRPr>
    </a:lvl4pPr>
    <a:lvl5pPr indent="914400" defTabSz="649287" latinLnBrk="0">
      <a:spcBef>
        <a:spcPts val="600"/>
      </a:spcBef>
      <a:defRPr sz="1700">
        <a:latin typeface="+mj-lt"/>
        <a:ea typeface="+mj-ea"/>
        <a:cs typeface="+mj-cs"/>
        <a:sym typeface="Calibri"/>
      </a:defRPr>
    </a:lvl5pPr>
    <a:lvl6pPr indent="1143000" defTabSz="649287" latinLnBrk="0">
      <a:spcBef>
        <a:spcPts val="600"/>
      </a:spcBef>
      <a:defRPr sz="1700">
        <a:latin typeface="+mj-lt"/>
        <a:ea typeface="+mj-ea"/>
        <a:cs typeface="+mj-cs"/>
        <a:sym typeface="Calibri"/>
      </a:defRPr>
    </a:lvl6pPr>
    <a:lvl7pPr indent="1371600" defTabSz="649287" latinLnBrk="0">
      <a:spcBef>
        <a:spcPts val="600"/>
      </a:spcBef>
      <a:defRPr sz="1700">
        <a:latin typeface="+mj-lt"/>
        <a:ea typeface="+mj-ea"/>
        <a:cs typeface="+mj-cs"/>
        <a:sym typeface="Calibri"/>
      </a:defRPr>
    </a:lvl7pPr>
    <a:lvl8pPr indent="1600200" defTabSz="649287" latinLnBrk="0">
      <a:spcBef>
        <a:spcPts val="600"/>
      </a:spcBef>
      <a:defRPr sz="1700">
        <a:latin typeface="+mj-lt"/>
        <a:ea typeface="+mj-ea"/>
        <a:cs typeface="+mj-cs"/>
        <a:sym typeface="Calibri"/>
      </a:defRPr>
    </a:lvl8pPr>
    <a:lvl9pPr indent="1828800" defTabSz="649287" latinLnBrk="0">
      <a:spcBef>
        <a:spcPts val="600"/>
      </a:spcBef>
      <a:defRPr sz="17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456587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endParaRPr lang="nl-NL" baseline="0" dirty="0"/>
          </a:p>
        </p:txBody>
      </p:sp>
    </p:spTree>
    <p:extLst>
      <p:ext uri="{BB962C8B-B14F-4D97-AF65-F5344CB8AC3E}">
        <p14:creationId xmlns:p14="http://schemas.microsoft.com/office/powerpoint/2010/main" val="1814154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en-US" dirty="0" err="1"/>
              <a:t>Docenten</a:t>
            </a:r>
            <a:r>
              <a:rPr lang="en-US" dirty="0"/>
              <a:t> of </a:t>
            </a:r>
            <a:r>
              <a:rPr lang="en-US" dirty="0" err="1"/>
              <a:t>studenten</a:t>
            </a:r>
            <a:r>
              <a:rPr lang="en-US" baseline="0" dirty="0"/>
              <a:t> </a:t>
            </a:r>
            <a:r>
              <a:rPr lang="en-US" dirty="0" err="1"/>
              <a:t>kunnen</a:t>
            </a:r>
            <a:r>
              <a:rPr lang="en-US" dirty="0"/>
              <a:t> met </a:t>
            </a:r>
            <a:r>
              <a:rPr lang="en-US" dirty="0" err="1"/>
              <a:t>vragen</a:t>
            </a:r>
            <a:r>
              <a:rPr lang="en-US" dirty="0"/>
              <a:t> over de </a:t>
            </a:r>
            <a:r>
              <a:rPr lang="en-US" dirty="0" err="1"/>
              <a:t>studie</a:t>
            </a:r>
            <a:r>
              <a:rPr lang="en-US" dirty="0"/>
              <a:t> </a:t>
            </a:r>
            <a:r>
              <a:rPr lang="en-US" dirty="0" err="1"/>
              <a:t>Spaanse</a:t>
            </a:r>
            <a:r>
              <a:rPr lang="en-US" dirty="0"/>
              <a:t> </a:t>
            </a:r>
            <a:r>
              <a:rPr lang="en-US" dirty="0" err="1"/>
              <a:t>Taal</a:t>
            </a:r>
            <a:r>
              <a:rPr lang="en-US" dirty="0"/>
              <a:t> en </a:t>
            </a:r>
            <a:r>
              <a:rPr lang="en-US" dirty="0" err="1"/>
              <a:t>Cultuur</a:t>
            </a:r>
            <a:r>
              <a:rPr lang="en-US" dirty="0"/>
              <a:t> in Nijmegen </a:t>
            </a:r>
            <a:r>
              <a:rPr lang="en-US" dirty="0" err="1"/>
              <a:t>terecht</a:t>
            </a:r>
            <a:r>
              <a:rPr lang="en-US" dirty="0"/>
              <a:t> </a:t>
            </a:r>
            <a:r>
              <a:rPr lang="en-US" dirty="0" err="1"/>
              <a:t>bij</a:t>
            </a:r>
            <a:r>
              <a:rPr lang="en-US" dirty="0"/>
              <a:t> d</a:t>
            </a:r>
            <a:r>
              <a:rPr lang="en-US" baseline="0" dirty="0"/>
              <a:t>e </a:t>
            </a:r>
            <a:r>
              <a:rPr lang="en-US" baseline="0" dirty="0" err="1"/>
              <a:t>studie-adviseur</a:t>
            </a:r>
            <a:r>
              <a:rPr lang="en-US" baseline="0" dirty="0"/>
              <a:t> van de </a:t>
            </a:r>
            <a:r>
              <a:rPr lang="en-US" baseline="0" dirty="0" err="1"/>
              <a:t>opleiding</a:t>
            </a:r>
            <a:r>
              <a:rPr lang="en-US" baseline="0" dirty="0"/>
              <a:t> </a:t>
            </a:r>
            <a:r>
              <a:rPr lang="en-US" baseline="0" dirty="0" err="1"/>
              <a:t>Romaans</a:t>
            </a:r>
            <a:r>
              <a:rPr lang="en-US" baseline="0" dirty="0"/>
              <a:t> (</a:t>
            </a:r>
            <a:r>
              <a:rPr lang="en-US" baseline="0" dirty="0" err="1"/>
              <a:t>waar</a:t>
            </a:r>
            <a:r>
              <a:rPr lang="en-US" baseline="0" dirty="0"/>
              <a:t> </a:t>
            </a:r>
            <a:r>
              <a:rPr lang="en-US" baseline="0" dirty="0" err="1"/>
              <a:t>Spaans</a:t>
            </a:r>
            <a:r>
              <a:rPr lang="en-US" baseline="0" dirty="0"/>
              <a:t> </a:t>
            </a:r>
            <a:r>
              <a:rPr lang="en-US" baseline="0" dirty="0" err="1"/>
              <a:t>onder</a:t>
            </a:r>
            <a:r>
              <a:rPr lang="en-US" baseline="0" dirty="0"/>
              <a:t> </a:t>
            </a:r>
            <a:r>
              <a:rPr lang="en-US" baseline="0" dirty="0" err="1"/>
              <a:t>valt</a:t>
            </a:r>
            <a:r>
              <a:rPr lang="en-US" baseline="0" dirty="0"/>
              <a:t>, </a:t>
            </a:r>
            <a:r>
              <a:rPr lang="en-US" baseline="0" dirty="0" err="1"/>
              <a:t>naast</a:t>
            </a:r>
            <a:r>
              <a:rPr lang="en-US" baseline="0" dirty="0"/>
              <a:t> de </a:t>
            </a:r>
            <a:r>
              <a:rPr lang="en-US" baseline="0" dirty="0" err="1"/>
              <a:t>opleiding</a:t>
            </a:r>
            <a:r>
              <a:rPr lang="en-US" baseline="0" dirty="0"/>
              <a:t> </a:t>
            </a:r>
            <a:r>
              <a:rPr lang="en-US" baseline="0" dirty="0" err="1"/>
              <a:t>Frans</a:t>
            </a:r>
            <a:r>
              <a:rPr lang="en-US" baseline="0" dirty="0"/>
              <a:t>): </a:t>
            </a:r>
            <a:r>
              <a:rPr lang="nl-NL" sz="1700" b="0" i="0" dirty="0">
                <a:effectLst/>
                <a:latin typeface="+mj-lt"/>
                <a:ea typeface="+mj-ea"/>
                <a:cs typeface="+mj-cs"/>
                <a:sym typeface="Calibri"/>
              </a:rPr>
              <a:t>studieadviseur-rtc@ru.nl</a:t>
            </a:r>
            <a:r>
              <a:rPr lang="nl-NL" sz="1700" b="0" i="0" baseline="0" dirty="0">
                <a:effectLst/>
                <a:latin typeface="+mj-lt"/>
                <a:ea typeface="+mj-ea"/>
                <a:cs typeface="+mj-cs"/>
                <a:sym typeface="Calibri"/>
              </a:rPr>
              <a:t> (mevr. </a:t>
            </a:r>
            <a:r>
              <a:rPr lang="nl-NL" sz="1700" b="0" i="0" baseline="0" dirty="0" err="1">
                <a:effectLst/>
                <a:latin typeface="+mj-lt"/>
                <a:ea typeface="+mj-ea"/>
                <a:cs typeface="+mj-cs"/>
                <a:sym typeface="Calibri"/>
              </a:rPr>
              <a:t>Anabel</a:t>
            </a:r>
            <a:r>
              <a:rPr lang="nl-NL" sz="1700" b="0" i="0" baseline="0" dirty="0">
                <a:effectLst/>
                <a:latin typeface="+mj-lt"/>
                <a:ea typeface="+mj-ea"/>
                <a:cs typeface="+mj-cs"/>
                <a:sym typeface="Calibri"/>
              </a:rPr>
              <a:t> </a:t>
            </a:r>
            <a:r>
              <a:rPr lang="nl-NL" sz="1700" b="0" i="0" baseline="0" dirty="0" err="1">
                <a:effectLst/>
                <a:latin typeface="+mj-lt"/>
                <a:ea typeface="+mj-ea"/>
                <a:cs typeface="+mj-cs"/>
                <a:sym typeface="Calibri"/>
              </a:rPr>
              <a:t>Lumbreras</a:t>
            </a:r>
            <a:r>
              <a:rPr lang="nl-NL" sz="1700" b="0" i="0" baseline="0" dirty="0">
                <a:effectLst/>
                <a:latin typeface="+mj-lt"/>
                <a:ea typeface="+mj-ea"/>
                <a:cs typeface="+mj-cs"/>
                <a:sym typeface="Calibri"/>
              </a:rPr>
              <a:t>)</a:t>
            </a:r>
          </a:p>
          <a:p>
            <a:pPr marL="0" indent="0">
              <a:buFontTx/>
              <a:buNone/>
            </a:pPr>
            <a:endParaRPr lang="en-US" baseline="0" dirty="0"/>
          </a:p>
          <a:p>
            <a:r>
              <a:rPr lang="en-US" dirty="0" err="1"/>
              <a:t>Voor</a:t>
            </a:r>
            <a:r>
              <a:rPr lang="en-US" dirty="0"/>
              <a:t> </a:t>
            </a:r>
            <a:r>
              <a:rPr lang="en-US" dirty="0" err="1"/>
              <a:t>inhoudelijke</a:t>
            </a:r>
            <a:r>
              <a:rPr lang="en-US" dirty="0"/>
              <a:t> </a:t>
            </a:r>
            <a:r>
              <a:rPr lang="en-US" dirty="0" err="1"/>
              <a:t>vragen</a:t>
            </a:r>
            <a:r>
              <a:rPr lang="en-US" dirty="0"/>
              <a:t> of </a:t>
            </a:r>
            <a:r>
              <a:rPr lang="en-US" dirty="0" err="1"/>
              <a:t>vragen</a:t>
            </a:r>
            <a:r>
              <a:rPr lang="en-US" dirty="0"/>
              <a:t> over </a:t>
            </a:r>
            <a:r>
              <a:rPr lang="en-US" dirty="0" err="1"/>
              <a:t>nascholing</a:t>
            </a:r>
            <a:r>
              <a:rPr lang="en-US" dirty="0"/>
              <a:t> </a:t>
            </a:r>
            <a:r>
              <a:rPr lang="en-US" dirty="0" err="1"/>
              <a:t>voor</a:t>
            </a:r>
            <a:r>
              <a:rPr lang="en-US" dirty="0"/>
              <a:t> </a:t>
            </a:r>
            <a:r>
              <a:rPr lang="en-US" dirty="0" err="1"/>
              <a:t>docenten</a:t>
            </a:r>
            <a:r>
              <a:rPr lang="en-US" dirty="0"/>
              <a:t> </a:t>
            </a:r>
            <a:r>
              <a:rPr lang="en-US" dirty="0" err="1"/>
              <a:t>Spaans</a:t>
            </a:r>
            <a:r>
              <a:rPr lang="en-US" baseline="0" dirty="0"/>
              <a:t> </a:t>
            </a:r>
            <a:r>
              <a:rPr lang="en-US" baseline="0" dirty="0" err="1"/>
              <a:t>vanwege</a:t>
            </a:r>
            <a:r>
              <a:rPr lang="en-US" baseline="0" dirty="0"/>
              <a:t> de </a:t>
            </a:r>
            <a:r>
              <a:rPr lang="en-US" baseline="0" dirty="0" err="1"/>
              <a:t>Radboud</a:t>
            </a:r>
            <a:r>
              <a:rPr lang="en-US" baseline="0" dirty="0"/>
              <a:t> </a:t>
            </a:r>
            <a:r>
              <a:rPr lang="en-US" baseline="0" dirty="0" err="1"/>
              <a:t>Universiteit</a:t>
            </a:r>
            <a:r>
              <a:rPr lang="en-US" baseline="0" dirty="0"/>
              <a:t> </a:t>
            </a:r>
            <a:r>
              <a:rPr lang="en-US" baseline="0" dirty="0" err="1"/>
              <a:t>kunt</a:t>
            </a:r>
            <a:r>
              <a:rPr lang="en-US" baseline="0" dirty="0"/>
              <a:t> u contact </a:t>
            </a:r>
            <a:r>
              <a:rPr lang="en-US" baseline="0" dirty="0" err="1"/>
              <a:t>opnemen</a:t>
            </a:r>
            <a:r>
              <a:rPr lang="en-US" baseline="0" dirty="0"/>
              <a:t> met Prof. dr. Brigitte </a:t>
            </a:r>
            <a:r>
              <a:rPr lang="en-US" baseline="0" dirty="0" err="1"/>
              <a:t>Adriaensen</a:t>
            </a:r>
            <a:r>
              <a:rPr lang="en-US" baseline="0" dirty="0"/>
              <a:t>: </a:t>
            </a:r>
            <a:r>
              <a:rPr lang="en-US" baseline="0" dirty="0" err="1"/>
              <a:t>b.adriaensen@let.ru.nl</a:t>
            </a:r>
            <a:endParaRPr lang="en-US" baseline="0" dirty="0"/>
          </a:p>
          <a:p>
            <a:endParaRPr lang="en-US" baseline="0" dirty="0"/>
          </a:p>
          <a:p>
            <a:r>
              <a:rPr lang="en-US" baseline="0" dirty="0" err="1"/>
              <a:t>Voor</a:t>
            </a:r>
            <a:r>
              <a:rPr lang="en-US" baseline="0" dirty="0"/>
              <a:t> </a:t>
            </a:r>
            <a:r>
              <a:rPr lang="en-US" baseline="0" dirty="0" err="1"/>
              <a:t>inhoudelijke</a:t>
            </a:r>
            <a:r>
              <a:rPr lang="en-US" baseline="0" dirty="0"/>
              <a:t> </a:t>
            </a:r>
            <a:r>
              <a:rPr lang="en-US" baseline="0" dirty="0" err="1"/>
              <a:t>vragen</a:t>
            </a:r>
            <a:r>
              <a:rPr lang="en-US" baseline="0" dirty="0"/>
              <a:t> over de </a:t>
            </a:r>
            <a:r>
              <a:rPr lang="en-US" baseline="0" dirty="0" err="1"/>
              <a:t>lesopzet</a:t>
            </a:r>
            <a:r>
              <a:rPr lang="en-US" baseline="0" dirty="0"/>
              <a:t> of over de </a:t>
            </a:r>
            <a:r>
              <a:rPr lang="en-US" baseline="0" dirty="0" err="1"/>
              <a:t>opleiding</a:t>
            </a:r>
            <a:r>
              <a:rPr lang="en-US" baseline="0" dirty="0"/>
              <a:t> tot docent </a:t>
            </a:r>
            <a:r>
              <a:rPr lang="en-US" baseline="0" dirty="0" err="1"/>
              <a:t>Spaans</a:t>
            </a:r>
            <a:r>
              <a:rPr lang="en-US" baseline="0" dirty="0"/>
              <a:t> </a:t>
            </a:r>
            <a:r>
              <a:rPr lang="en-US" baseline="0" dirty="0" err="1"/>
              <a:t>kunt</a:t>
            </a:r>
            <a:r>
              <a:rPr lang="en-US" baseline="0" dirty="0"/>
              <a:t> u contact </a:t>
            </a:r>
            <a:r>
              <a:rPr lang="en-US" baseline="0" dirty="0" err="1"/>
              <a:t>opnemen</a:t>
            </a:r>
            <a:r>
              <a:rPr lang="en-US" baseline="0" dirty="0"/>
              <a:t> met </a:t>
            </a:r>
            <a:r>
              <a:rPr lang="en-US" baseline="0" dirty="0" err="1"/>
              <a:t>drs.</a:t>
            </a:r>
            <a:r>
              <a:rPr lang="en-US" baseline="0" dirty="0"/>
              <a:t> Nina Kremers: </a:t>
            </a:r>
            <a:r>
              <a:rPr lang="en-US" baseline="0" dirty="0" err="1"/>
              <a:t>nina.kremers@ru.nl</a:t>
            </a:r>
            <a:endParaRPr lang="en-US" baseline="0" dirty="0"/>
          </a:p>
          <a:p>
            <a:endParaRPr lang="en-US" dirty="0"/>
          </a:p>
        </p:txBody>
      </p:sp>
    </p:spTree>
    <p:extLst>
      <p:ext uri="{BB962C8B-B14F-4D97-AF65-F5344CB8AC3E}">
        <p14:creationId xmlns:p14="http://schemas.microsoft.com/office/powerpoint/2010/main" val="2748639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pPr marL="0" indent="0">
              <a:buFont typeface="Wingdings" charset="0"/>
              <a:buNone/>
            </a:pPr>
            <a:endParaRPr lang="nl-NL" baseline="0" dirty="0"/>
          </a:p>
        </p:txBody>
      </p:sp>
    </p:spTree>
    <p:extLst>
      <p:ext uri="{BB962C8B-B14F-4D97-AF65-F5344CB8AC3E}">
        <p14:creationId xmlns:p14="http://schemas.microsoft.com/office/powerpoint/2010/main" val="775975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pPr marL="0" indent="0">
              <a:buFont typeface="Wingdings" charset="0"/>
              <a:buNone/>
            </a:pPr>
            <a:r>
              <a:rPr lang="nl-NL" baseline="0" dirty="0"/>
              <a:t>Toelichting op deze les</a:t>
            </a:r>
          </a:p>
          <a:p>
            <a:pPr marL="0" indent="0">
              <a:buFont typeface="Wingdings" charset="0"/>
              <a:buNone/>
            </a:pPr>
            <a:endParaRPr lang="nl-NL" baseline="0" dirty="0"/>
          </a:p>
          <a:p>
            <a:pPr marL="342900" indent="-342900">
              <a:buFont typeface="Wingdings" charset="0"/>
              <a:buAutoNum type="arabicPeriod"/>
            </a:pPr>
            <a:r>
              <a:rPr lang="nl-NL" baseline="0" dirty="0"/>
              <a:t>Achtergrond = Domein F</a:t>
            </a:r>
          </a:p>
          <a:p>
            <a:pPr marL="285750" lvl="4" indent="-285750">
              <a:buFont typeface="Wingdings" charset="0"/>
              <a:buChar char="Ø"/>
            </a:pPr>
            <a:r>
              <a:rPr lang="nl-NL" baseline="0" dirty="0"/>
              <a:t>Doel is om Domein F een concrete invulling geven </a:t>
            </a:r>
          </a:p>
          <a:p>
            <a:pPr marL="285750" lvl="4" indent="-285750">
              <a:buFont typeface="Wingdings" charset="0"/>
              <a:buChar char="Ø"/>
            </a:pPr>
            <a:r>
              <a:rPr lang="nl-NL" baseline="0" dirty="0"/>
              <a:t>Leerlingen laten zien en ervaren wat de mogelijkheden zijn van het vak Spaans voor studie en beroep</a:t>
            </a:r>
          </a:p>
          <a:p>
            <a:pPr marL="285750" lvl="4" indent="-285750">
              <a:buFont typeface="Wingdings" charset="0"/>
              <a:buChar char="Ø"/>
            </a:pPr>
            <a:r>
              <a:rPr lang="nl-NL" baseline="0" dirty="0"/>
              <a:t>Voor Spaans op school moet je vanuit de eindtermen (Domeinen) niet alleen de vaardigheden leren (lezen, schrijven, etcetera)</a:t>
            </a:r>
          </a:p>
          <a:p>
            <a:pPr marL="285750" lvl="4" indent="-285750">
              <a:buFont typeface="Wingdings" charset="0"/>
              <a:buChar char="Ø"/>
            </a:pPr>
            <a:r>
              <a:rPr lang="nl-NL" baseline="0" dirty="0"/>
              <a:t>Ook aandacht voor andere vaardigheden en inhouden zijn belangrijk</a:t>
            </a:r>
          </a:p>
          <a:p>
            <a:pPr marL="0" lvl="4" indent="0">
              <a:buFont typeface="Wingdings" charset="0"/>
              <a:buNone/>
            </a:pPr>
            <a:r>
              <a:rPr lang="nl-NL" baseline="0" dirty="0"/>
              <a:t>Literatuur E is de </a:t>
            </a:r>
            <a:r>
              <a:rPr lang="nl-NL" baseline="0" dirty="0" err="1"/>
              <a:t>vakinhoud</a:t>
            </a:r>
            <a:r>
              <a:rPr lang="nl-NL" baseline="0" dirty="0"/>
              <a:t> die in dit kader gekozen is. In samenwerking met de Radboud Docenten Academie is deze </a:t>
            </a:r>
            <a:r>
              <a:rPr lang="nl-NL" baseline="0" dirty="0" err="1"/>
              <a:t>vakinhoud</a:t>
            </a:r>
            <a:r>
              <a:rPr lang="nl-NL" baseline="0" dirty="0"/>
              <a:t> </a:t>
            </a:r>
            <a:r>
              <a:rPr lang="nl-NL" baseline="0" dirty="0" err="1"/>
              <a:t>gedidactiseerd</a:t>
            </a:r>
            <a:r>
              <a:rPr lang="nl-NL" baseline="0" dirty="0"/>
              <a:t> en geschikt gemaakt voor leerlingen in het VO. </a:t>
            </a:r>
          </a:p>
          <a:p>
            <a:pPr marL="285750" lvl="4" indent="-285750">
              <a:buFont typeface="Wingdings" charset="0"/>
              <a:buChar char="Ø"/>
            </a:pPr>
            <a:endParaRPr lang="nl-NL" baseline="0" dirty="0"/>
          </a:p>
          <a:p>
            <a:pPr marL="0" lvl="4" indent="0">
              <a:buFont typeface="Wingdings" charset="0"/>
              <a:buNone/>
            </a:pPr>
            <a:r>
              <a:rPr lang="nl-NL" baseline="0" dirty="0"/>
              <a:t>2. Waarom dit thema?</a:t>
            </a:r>
            <a:endParaRPr lang="nl-NL" baseline="0" dirty="0">
              <a:solidFill>
                <a:srgbClr val="FF0000"/>
              </a:solidFill>
            </a:endParaRPr>
          </a:p>
          <a:p>
            <a:pPr marL="285750" lvl="4" indent="-285750">
              <a:buFont typeface="Wingdings" charset="0"/>
              <a:buChar char="Ø"/>
            </a:pPr>
            <a:r>
              <a:rPr lang="nl-NL" baseline="0" dirty="0"/>
              <a:t>Culturen in conflict is een collegereeks die studenten aan de Radboud Universiteit daadwerkelijk krijgen (in dit geval in de master) </a:t>
            </a:r>
          </a:p>
          <a:p>
            <a:pPr marL="285750" lvl="4" indent="-285750">
              <a:buFont typeface="Wingdings" charset="0"/>
              <a:buChar char="Ø"/>
            </a:pPr>
            <a:r>
              <a:rPr lang="nl-NL" baseline="0" dirty="0"/>
              <a:t>Deze les is een voorbeeld van wat studenten ‘doen’ en leren bij de studie Spaanse Taal en Cultuur</a:t>
            </a:r>
          </a:p>
          <a:p>
            <a:pPr marL="285750" lvl="4" indent="-285750">
              <a:buFont typeface="Wingdings" charset="0"/>
              <a:buChar char="Ø"/>
            </a:pPr>
            <a:r>
              <a:rPr lang="nl-NL" baseline="0" dirty="0"/>
              <a:t>Bij de Universiteit doen studenten dus ook meer dan alleen ‘alleen een taal leren’ of ‘boeken lezen’</a:t>
            </a:r>
          </a:p>
          <a:p>
            <a:pPr marL="285750" lvl="4" indent="-285750">
              <a:buFont typeface="Wingdings" charset="0"/>
              <a:buChar char="Ø"/>
            </a:pPr>
            <a:endParaRPr lang="nl-NL" baseline="0" dirty="0"/>
          </a:p>
          <a:p>
            <a:pPr marL="0" lvl="4" indent="0">
              <a:buFont typeface="Wingdings" charset="0"/>
              <a:buNone/>
            </a:pPr>
            <a:r>
              <a:rPr lang="nl-NL" baseline="0" dirty="0"/>
              <a:t>3. Waarom deze les op school?</a:t>
            </a:r>
          </a:p>
          <a:p>
            <a:pPr marL="285750" indent="-285750">
              <a:buFont typeface="Wingdings" charset="0"/>
              <a:buChar char="Ø"/>
            </a:pPr>
            <a:r>
              <a:rPr lang="nl-NL" dirty="0"/>
              <a:t>Om</a:t>
            </a:r>
            <a:r>
              <a:rPr lang="nl-NL" baseline="0" dirty="0"/>
              <a:t> v</a:t>
            </a:r>
            <a:r>
              <a:rPr lang="nl-NL" dirty="0"/>
              <a:t>ertaalslag</a:t>
            </a:r>
            <a:r>
              <a:rPr lang="nl-NL" baseline="0" dirty="0"/>
              <a:t> te maken tussen het middelbaar onderwijs en de universiteit </a:t>
            </a:r>
          </a:p>
          <a:p>
            <a:pPr marL="285750" indent="-285750">
              <a:buFont typeface="Wingdings" charset="0"/>
              <a:buChar char="Ø"/>
            </a:pPr>
            <a:r>
              <a:rPr lang="nl-NL" baseline="0" dirty="0"/>
              <a:t>Vanuit een concreet en echt collegethema</a:t>
            </a:r>
          </a:p>
          <a:p>
            <a:pPr marL="285750" indent="-285750">
              <a:buFont typeface="Wingdings" charset="0"/>
              <a:buChar char="Ø"/>
            </a:pPr>
            <a:r>
              <a:rPr lang="nl-NL" baseline="0" dirty="0"/>
              <a:t>Laten zien waar studenten (ook) mee bezig zijn, naast het leren van de taal, lezen van boeken...</a:t>
            </a:r>
          </a:p>
          <a:p>
            <a:pPr marL="285750" indent="-285750">
              <a:buFont typeface="Wingdings" charset="0"/>
              <a:buChar char="Ø"/>
            </a:pPr>
            <a:r>
              <a:rPr lang="nl-NL" baseline="0" dirty="0"/>
              <a:t>Om concreet bespreekbaar te maken of een taalstudie ook iets is voor leerlingen in de klas in VO</a:t>
            </a:r>
          </a:p>
        </p:txBody>
      </p:sp>
    </p:spTree>
    <p:extLst>
      <p:ext uri="{BB962C8B-B14F-4D97-AF65-F5344CB8AC3E}">
        <p14:creationId xmlns:p14="http://schemas.microsoft.com/office/powerpoint/2010/main" val="4175011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a:t>Advance </a:t>
            </a:r>
            <a:r>
              <a:rPr lang="nl-NL" baseline="0" dirty="0" err="1"/>
              <a:t>organizer</a:t>
            </a:r>
            <a:endParaRPr lang="nl-NL" baseline="0" dirty="0"/>
          </a:p>
          <a:p>
            <a:pPr marL="285750" indent="-285750">
              <a:buFont typeface="Wingdings" pitchFamily="2" charset="2"/>
              <a:buChar char="Ø"/>
            </a:pPr>
            <a:r>
              <a:rPr lang="nl-NL" baseline="0" dirty="0"/>
              <a:t>Toelichten dat het makkelijker is om kennis op te doen, als je je van tevoren oriënteert op de mogelijke inhoud.</a:t>
            </a:r>
          </a:p>
          <a:p>
            <a:pPr marL="0" indent="0">
              <a:buFont typeface="Wingdings" pitchFamily="2" charset="2"/>
              <a:buNone/>
            </a:pPr>
            <a:endParaRPr lang="nl-NL" baseline="0" dirty="0"/>
          </a:p>
          <a:p>
            <a:pPr marL="0" indent="0">
              <a:buFont typeface="Wingdings" pitchFamily="2" charset="2"/>
              <a:buNone/>
            </a:pPr>
            <a:r>
              <a:rPr lang="nl-NL" baseline="0" dirty="0"/>
              <a:t>Pré-</a:t>
            </a:r>
            <a:r>
              <a:rPr lang="nl-NL" baseline="0" dirty="0" err="1"/>
              <a:t>activity</a:t>
            </a:r>
            <a:r>
              <a:rPr lang="nl-NL" baseline="0" dirty="0"/>
              <a:t> = vragen beantwoorden over gedicht</a:t>
            </a:r>
          </a:p>
          <a:p>
            <a:pPr marL="0" indent="0">
              <a:buFont typeface="Wingdings" pitchFamily="2" charset="2"/>
              <a:buNone/>
            </a:pPr>
            <a:r>
              <a:rPr lang="nl-NL" baseline="0" dirty="0"/>
              <a:t>Activity – gedicht lezen</a:t>
            </a:r>
          </a:p>
          <a:p>
            <a:pPr marL="0" indent="0">
              <a:buFont typeface="Wingdings" pitchFamily="2" charset="2"/>
              <a:buNone/>
            </a:pPr>
            <a:r>
              <a:rPr lang="nl-NL" baseline="0" dirty="0"/>
              <a:t>Post-</a:t>
            </a:r>
            <a:r>
              <a:rPr lang="nl-NL" baseline="0" dirty="0" err="1"/>
              <a:t>activity</a:t>
            </a:r>
            <a:r>
              <a:rPr lang="nl-NL" baseline="0" dirty="0"/>
              <a:t> = inhoud van c.q. naar aanleiding van gedicht verwerken </a:t>
            </a:r>
          </a:p>
          <a:p>
            <a:pPr marL="0" indent="0">
              <a:buFont typeface="Wingdings" pitchFamily="2" charset="2"/>
              <a:buNone/>
            </a:pPr>
            <a:endParaRPr lang="nl-NL" baseline="0" dirty="0"/>
          </a:p>
          <a:p>
            <a:pPr marL="0" indent="0">
              <a:buFont typeface="Wingdings" pitchFamily="2" charset="2"/>
              <a:buNone/>
            </a:pPr>
            <a:r>
              <a:rPr lang="nl-NL" baseline="0" dirty="0"/>
              <a:t>Let op:</a:t>
            </a:r>
          </a:p>
          <a:p>
            <a:pPr marL="285750" indent="-285750">
              <a:buFontTx/>
              <a:buChar char="-"/>
            </a:pPr>
            <a:r>
              <a:rPr lang="nl-NL" baseline="0" dirty="0"/>
              <a:t>Echt de klok zetten zodat het een korte kennisversneller is.</a:t>
            </a:r>
          </a:p>
          <a:p>
            <a:pPr marL="285750" indent="-285750">
              <a:buFontTx/>
              <a:buChar char="-"/>
            </a:pPr>
            <a:r>
              <a:rPr lang="nl-NL" baseline="0" dirty="0"/>
              <a:t>Laat leerlingen hun antwoorden noteren omdat ze deze info in de </a:t>
            </a:r>
            <a:r>
              <a:rPr lang="nl-NL" baseline="0" dirty="0" err="1"/>
              <a:t>tarea</a:t>
            </a:r>
            <a:r>
              <a:rPr lang="nl-NL" baseline="0" dirty="0"/>
              <a:t> ook nodig hebben</a:t>
            </a:r>
          </a:p>
          <a:p>
            <a:pPr marL="285750" indent="-285750">
              <a:buFontTx/>
              <a:buChar char="-"/>
            </a:pPr>
            <a:r>
              <a:rPr lang="nl-NL" baseline="0" dirty="0"/>
              <a:t>Dit kan individueel met of zonder nabespreking</a:t>
            </a:r>
          </a:p>
        </p:txBody>
      </p:sp>
    </p:spTree>
    <p:extLst>
      <p:ext uri="{BB962C8B-B14F-4D97-AF65-F5344CB8AC3E}">
        <p14:creationId xmlns:p14="http://schemas.microsoft.com/office/powerpoint/2010/main" val="2633296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a:t>Ad 1: het gedicht zelf voorlezen zodat leerlingen mee kunnen lezen, zodat leerlingen ook de schoonheid van de ritmiek kunnen meebeleven &gt; kenmerk van een gedicht (klank in combi met betekenis)</a:t>
            </a:r>
          </a:p>
          <a:p>
            <a:r>
              <a:rPr lang="nl-NL" baseline="0" dirty="0"/>
              <a:t>In plaats van de tekst zelf voor te lezen, kan ervoor gekozen worden om de voorgelezen tekst door Pablo </a:t>
            </a:r>
            <a:r>
              <a:rPr lang="nl-NL" baseline="0" dirty="0" err="1"/>
              <a:t>Neruda</a:t>
            </a:r>
            <a:r>
              <a:rPr lang="nl-NL" baseline="0" dirty="0"/>
              <a:t> te gebruiken; deze is echter erg langzaam waardoor leerlingen mogelijk de draad kwijt kunnen raken. Optie is om als de docent de tekst heeft voorgelezen, een kort stukje te laten horen/ zien van Pablo </a:t>
            </a:r>
            <a:r>
              <a:rPr lang="nl-NL" baseline="0" dirty="0" err="1"/>
              <a:t>Neruda</a:t>
            </a:r>
            <a:r>
              <a:rPr lang="nl-NL" baseline="0" dirty="0"/>
              <a:t> zodat de leerlingen wel een idee hebben van de voordracht door </a:t>
            </a:r>
            <a:r>
              <a:rPr lang="nl-NL" baseline="0" dirty="0" err="1"/>
              <a:t>Neruda</a:t>
            </a:r>
            <a:r>
              <a:rPr lang="nl-NL" baseline="0" dirty="0"/>
              <a:t>.</a:t>
            </a:r>
          </a:p>
          <a:p>
            <a:endParaRPr lang="nl-NL" baseline="0" dirty="0"/>
          </a:p>
          <a:p>
            <a:r>
              <a:rPr lang="nl-NL" baseline="0" dirty="0"/>
              <a:t>Ad 2: </a:t>
            </a:r>
            <a:r>
              <a:rPr lang="nl-NL" baseline="0" dirty="0" err="1"/>
              <a:t>Tarea</a:t>
            </a:r>
            <a:r>
              <a:rPr lang="nl-NL" baseline="0" dirty="0"/>
              <a:t> 1 laten doen in duo’s</a:t>
            </a:r>
          </a:p>
          <a:p>
            <a:endParaRPr lang="nl-NL" baseline="0" dirty="0"/>
          </a:p>
          <a:p>
            <a:r>
              <a:rPr lang="nl-NL" baseline="0" dirty="0"/>
              <a:t>Ad 3: Klassikaal discussie (in Nederlands)</a:t>
            </a:r>
          </a:p>
          <a:p>
            <a:endParaRPr lang="nl-NL" baseline="0" dirty="0"/>
          </a:p>
          <a:p>
            <a:pPr marL="0" marR="0" lvl="0" indent="0" defTabSz="649287" eaLnBrk="1" fontAlgn="auto" latinLnBrk="0" hangingPunct="1">
              <a:lnSpc>
                <a:spcPct val="100000"/>
              </a:lnSpc>
              <a:spcBef>
                <a:spcPts val="600"/>
              </a:spcBef>
              <a:spcAft>
                <a:spcPts val="0"/>
              </a:spcAft>
              <a:buClrTx/>
              <a:buSzTx/>
              <a:buFontTx/>
              <a:buNone/>
              <a:tabLst/>
              <a:defRPr/>
            </a:pPr>
            <a:r>
              <a:rPr lang="nl-NL" baseline="0" dirty="0"/>
              <a:t>Antwoord: </a:t>
            </a:r>
            <a:r>
              <a:rPr lang="nl-NL" sz="1700" dirty="0">
                <a:effectLst/>
                <a:latin typeface="+mj-lt"/>
                <a:ea typeface="+mj-ea"/>
                <a:cs typeface="+mj-cs"/>
                <a:sym typeface="Calibri"/>
              </a:rPr>
              <a:t>De dichter beschrijft zijn geliefde als stil en passief. Ze kan niet praten en beweegt niet: </a:t>
            </a:r>
            <a:r>
              <a:rPr lang="nl-NL" sz="1700" dirty="0" err="1">
                <a:effectLst/>
                <a:latin typeface="+mj-lt"/>
                <a:ea typeface="+mj-ea"/>
                <a:cs typeface="+mj-cs"/>
                <a:sym typeface="Calibri"/>
              </a:rPr>
              <a:t>z</a:t>
            </a:r>
            <a:r>
              <a:rPr lang="es-MX" sz="1700" dirty="0">
                <a:effectLst/>
                <a:latin typeface="+mj-lt"/>
                <a:ea typeface="+mj-ea"/>
                <a:cs typeface="+mj-cs"/>
                <a:sym typeface="Calibri"/>
              </a:rPr>
              <a:t>e is </a:t>
            </a:r>
            <a:r>
              <a:rPr lang="es-MX" sz="1700" i="1" dirty="0">
                <a:effectLst/>
                <a:latin typeface="+mj-lt"/>
                <a:ea typeface="+mj-ea"/>
                <a:cs typeface="+mj-cs"/>
                <a:sym typeface="Calibri"/>
              </a:rPr>
              <a:t>callada, silenciosa, distante, cerrada, como muerta</a:t>
            </a:r>
            <a:r>
              <a:rPr lang="es-MX" sz="1700" dirty="0">
                <a:effectLst/>
                <a:latin typeface="+mj-lt"/>
                <a:ea typeface="+mj-ea"/>
                <a:cs typeface="+mj-cs"/>
                <a:sym typeface="Calibri"/>
              </a:rPr>
              <a:t>. </a:t>
            </a:r>
            <a:r>
              <a:rPr lang="nl-NL" sz="1700" dirty="0">
                <a:effectLst/>
                <a:latin typeface="+mj-lt"/>
                <a:ea typeface="+mj-ea"/>
                <a:cs typeface="+mj-cs"/>
                <a:sym typeface="Calibri"/>
              </a:rPr>
              <a:t>Maar de dichter benadrukt ook de schoonheid van zijn geliefde: ze is als een ster en als een vlinder. We zouden kunnen stellen dat </a:t>
            </a:r>
            <a:r>
              <a:rPr lang="nl-NL" sz="1700" dirty="0" err="1">
                <a:effectLst/>
                <a:latin typeface="+mj-lt"/>
                <a:ea typeface="+mj-ea"/>
                <a:cs typeface="+mj-cs"/>
                <a:sym typeface="Calibri"/>
              </a:rPr>
              <a:t>Neruda</a:t>
            </a:r>
            <a:r>
              <a:rPr lang="nl-NL" sz="1700" dirty="0">
                <a:effectLst/>
                <a:latin typeface="+mj-lt"/>
                <a:ea typeface="+mj-ea"/>
                <a:cs typeface="+mj-cs"/>
                <a:sym typeface="Calibri"/>
              </a:rPr>
              <a:t> zijn geliefde als mooi een aantrekkelijk beschrijft juist omdat ze stil en passief is. Dat komt duidelijk naar voren in de eerste regel van het gedicht: “me </a:t>
            </a:r>
            <a:r>
              <a:rPr lang="nl-NL" sz="1700" dirty="0" err="1">
                <a:effectLst/>
                <a:latin typeface="+mj-lt"/>
                <a:ea typeface="+mj-ea"/>
                <a:cs typeface="+mj-cs"/>
                <a:sym typeface="Calibri"/>
              </a:rPr>
              <a:t>gustas</a:t>
            </a:r>
            <a:r>
              <a:rPr lang="nl-NL" sz="1700" dirty="0">
                <a:effectLst/>
                <a:latin typeface="+mj-lt"/>
                <a:ea typeface="+mj-ea"/>
                <a:cs typeface="+mj-cs"/>
                <a:sym typeface="Calibri"/>
              </a:rPr>
              <a:t> </a:t>
            </a:r>
            <a:r>
              <a:rPr lang="nl-NL" sz="1700" dirty="0" err="1">
                <a:effectLst/>
                <a:latin typeface="+mj-lt"/>
                <a:ea typeface="+mj-ea"/>
                <a:cs typeface="+mj-cs"/>
                <a:sym typeface="Calibri"/>
              </a:rPr>
              <a:t>cuando</a:t>
            </a:r>
            <a:r>
              <a:rPr lang="nl-NL" sz="1700" dirty="0">
                <a:effectLst/>
                <a:latin typeface="+mj-lt"/>
                <a:ea typeface="+mj-ea"/>
                <a:cs typeface="+mj-cs"/>
                <a:sym typeface="Calibri"/>
              </a:rPr>
              <a:t> </a:t>
            </a:r>
            <a:r>
              <a:rPr lang="nl-NL" sz="1700" dirty="0" err="1">
                <a:effectLst/>
                <a:latin typeface="+mj-lt"/>
                <a:ea typeface="+mj-ea"/>
                <a:cs typeface="+mj-cs"/>
                <a:sym typeface="Calibri"/>
              </a:rPr>
              <a:t>callas</a:t>
            </a:r>
            <a:r>
              <a:rPr lang="nl-NL" sz="1700" dirty="0">
                <a:effectLst/>
                <a:latin typeface="+mj-lt"/>
                <a:ea typeface="+mj-ea"/>
                <a:cs typeface="+mj-cs"/>
                <a:sym typeface="Calibri"/>
              </a:rPr>
              <a:t>”, ik vind je leuk/aantrekkelijk als je stil bent. </a:t>
            </a:r>
          </a:p>
          <a:p>
            <a:endParaRPr lang="nl-NL" baseline="0" dirty="0"/>
          </a:p>
          <a:p>
            <a:pPr marL="0" marR="0" lvl="0" indent="0" defTabSz="649287" eaLnBrk="1" fontAlgn="auto" latinLnBrk="0" hangingPunct="1">
              <a:lnSpc>
                <a:spcPct val="100000"/>
              </a:lnSpc>
              <a:spcBef>
                <a:spcPts val="600"/>
              </a:spcBef>
              <a:spcAft>
                <a:spcPts val="0"/>
              </a:spcAft>
              <a:buClrTx/>
              <a:buSzTx/>
              <a:buFontTx/>
              <a:buNone/>
              <a:tabLst/>
              <a:defRPr/>
            </a:pPr>
            <a:r>
              <a:rPr lang="es-ES_tradnl" sz="1800" dirty="0" err="1">
                <a:highlight>
                  <a:srgbClr val="FFFF00"/>
                </a:highlight>
              </a:rPr>
              <a:t>Laatste</a:t>
            </a:r>
            <a:r>
              <a:rPr lang="es-ES_tradnl" sz="1800" dirty="0">
                <a:highlight>
                  <a:srgbClr val="FFFF00"/>
                </a:highlight>
              </a:rPr>
              <a:t> </a:t>
            </a:r>
            <a:r>
              <a:rPr lang="es-ES_tradnl" sz="1800" dirty="0" err="1">
                <a:highlight>
                  <a:srgbClr val="FFFF00"/>
                </a:highlight>
              </a:rPr>
              <a:t>vraag</a:t>
            </a:r>
            <a:r>
              <a:rPr lang="es-ES_tradnl" sz="1800" dirty="0">
                <a:highlight>
                  <a:srgbClr val="FFFF00"/>
                </a:highlight>
              </a:rPr>
              <a:t> : </a:t>
            </a:r>
            <a:r>
              <a:rPr lang="es-ES_tradnl" sz="1800" dirty="0" err="1">
                <a:highlight>
                  <a:srgbClr val="FFFF00"/>
                </a:highlight>
              </a:rPr>
              <a:t>Kun</a:t>
            </a:r>
            <a:r>
              <a:rPr lang="es-ES_tradnl" sz="1800" dirty="0">
                <a:highlight>
                  <a:srgbClr val="FFFF00"/>
                </a:highlight>
              </a:rPr>
              <a:t> je je </a:t>
            </a:r>
            <a:r>
              <a:rPr lang="es-ES_tradnl" sz="1800" dirty="0" err="1">
                <a:highlight>
                  <a:srgbClr val="FFFF00"/>
                </a:highlight>
              </a:rPr>
              <a:t>voorstellen</a:t>
            </a:r>
            <a:r>
              <a:rPr lang="es-ES_tradnl" sz="1800" dirty="0">
                <a:highlight>
                  <a:srgbClr val="FFFF00"/>
                </a:highlight>
              </a:rPr>
              <a:t> </a:t>
            </a:r>
            <a:r>
              <a:rPr lang="es-ES_tradnl" sz="1800" dirty="0" err="1">
                <a:highlight>
                  <a:srgbClr val="FFFF00"/>
                </a:highlight>
              </a:rPr>
              <a:t>dat</a:t>
            </a:r>
            <a:r>
              <a:rPr lang="es-ES_tradnl" sz="1800" dirty="0">
                <a:highlight>
                  <a:srgbClr val="FFFF00"/>
                </a:highlight>
              </a:rPr>
              <a:t> </a:t>
            </a:r>
            <a:r>
              <a:rPr lang="es-ES_tradnl" sz="1800" dirty="0" err="1">
                <a:highlight>
                  <a:srgbClr val="FFFF00"/>
                </a:highlight>
              </a:rPr>
              <a:t>er</a:t>
            </a:r>
            <a:r>
              <a:rPr lang="es-ES_tradnl" sz="1800" dirty="0">
                <a:highlight>
                  <a:srgbClr val="FFFF00"/>
                </a:highlight>
              </a:rPr>
              <a:t> </a:t>
            </a:r>
            <a:r>
              <a:rPr lang="es-ES_tradnl" sz="1800" dirty="0" err="1">
                <a:highlight>
                  <a:srgbClr val="FFFF00"/>
                </a:highlight>
              </a:rPr>
              <a:t>ook</a:t>
            </a:r>
            <a:r>
              <a:rPr lang="es-ES_tradnl" sz="1800" dirty="0">
                <a:highlight>
                  <a:srgbClr val="FFFF00"/>
                </a:highlight>
              </a:rPr>
              <a:t> </a:t>
            </a:r>
            <a:r>
              <a:rPr lang="es-ES_tradnl" sz="1800" dirty="0" err="1">
                <a:highlight>
                  <a:srgbClr val="FFFF00"/>
                </a:highlight>
              </a:rPr>
              <a:t>mensen</a:t>
            </a:r>
            <a:r>
              <a:rPr lang="es-ES_tradnl" sz="1800" dirty="0">
                <a:highlight>
                  <a:srgbClr val="FFFF00"/>
                </a:highlight>
              </a:rPr>
              <a:t> </a:t>
            </a:r>
            <a:r>
              <a:rPr lang="es-ES_tradnl" sz="1800" dirty="0" err="1">
                <a:highlight>
                  <a:srgbClr val="FFFF00"/>
                </a:highlight>
              </a:rPr>
              <a:t>zijn</a:t>
            </a:r>
            <a:r>
              <a:rPr lang="es-ES_tradnl" sz="1800" dirty="0">
                <a:highlight>
                  <a:srgbClr val="FFFF00"/>
                </a:highlight>
              </a:rPr>
              <a:t> in </a:t>
            </a:r>
            <a:r>
              <a:rPr lang="es-ES_tradnl" sz="1800" dirty="0" err="1">
                <a:highlight>
                  <a:srgbClr val="FFFF00"/>
                </a:highlight>
              </a:rPr>
              <a:t>Latijns-Amerika</a:t>
            </a:r>
            <a:r>
              <a:rPr lang="es-ES_tradnl" sz="1800" dirty="0">
                <a:highlight>
                  <a:srgbClr val="FFFF00"/>
                </a:highlight>
              </a:rPr>
              <a:t> die </a:t>
            </a:r>
            <a:r>
              <a:rPr lang="es-ES_tradnl" sz="1800" dirty="0" err="1">
                <a:highlight>
                  <a:srgbClr val="FFFF00"/>
                </a:highlight>
              </a:rPr>
              <a:t>zich</a:t>
            </a:r>
            <a:r>
              <a:rPr lang="es-ES_tradnl" sz="1800" dirty="0">
                <a:highlight>
                  <a:srgbClr val="FFFF00"/>
                </a:highlight>
              </a:rPr>
              <a:t> </a:t>
            </a:r>
            <a:r>
              <a:rPr lang="es-ES_tradnl" sz="1800" dirty="0" err="1">
                <a:highlight>
                  <a:srgbClr val="FFFF00"/>
                </a:highlight>
              </a:rPr>
              <a:t>tegen</a:t>
            </a:r>
            <a:r>
              <a:rPr lang="es-ES_tradnl" sz="1800" dirty="0">
                <a:highlight>
                  <a:srgbClr val="FFFF00"/>
                </a:highlight>
              </a:rPr>
              <a:t> </a:t>
            </a:r>
            <a:r>
              <a:rPr lang="es-ES_tradnl" sz="1800" dirty="0" err="1">
                <a:highlight>
                  <a:srgbClr val="FFFF00"/>
                </a:highlight>
              </a:rPr>
              <a:t>deze</a:t>
            </a:r>
            <a:r>
              <a:rPr lang="es-ES_tradnl" sz="1800" dirty="0">
                <a:highlight>
                  <a:srgbClr val="FFFF00"/>
                </a:highlight>
              </a:rPr>
              <a:t> </a:t>
            </a:r>
            <a:r>
              <a:rPr lang="es-ES_tradnl" sz="1800" dirty="0" err="1">
                <a:highlight>
                  <a:srgbClr val="FFFF00"/>
                </a:highlight>
              </a:rPr>
              <a:t>typering</a:t>
            </a:r>
            <a:r>
              <a:rPr lang="es-ES_tradnl" sz="1800" dirty="0">
                <a:highlight>
                  <a:srgbClr val="FFFF00"/>
                </a:highlight>
              </a:rPr>
              <a:t> </a:t>
            </a:r>
            <a:r>
              <a:rPr lang="es-ES_tradnl" sz="1800" dirty="0" err="1">
                <a:highlight>
                  <a:srgbClr val="FFFF00"/>
                </a:highlight>
              </a:rPr>
              <a:t>verzetten</a:t>
            </a:r>
            <a:r>
              <a:rPr lang="es-ES_tradnl" sz="1800" dirty="0">
                <a:highlight>
                  <a:srgbClr val="FFFF00"/>
                </a:highlight>
              </a:rPr>
              <a:t>? </a:t>
            </a:r>
          </a:p>
          <a:p>
            <a:pPr marL="0" marR="0" lvl="0" indent="0" defTabSz="649287" eaLnBrk="1" fontAlgn="auto" latinLnBrk="0" hangingPunct="1">
              <a:lnSpc>
                <a:spcPct val="100000"/>
              </a:lnSpc>
              <a:spcBef>
                <a:spcPts val="600"/>
              </a:spcBef>
              <a:spcAft>
                <a:spcPts val="0"/>
              </a:spcAft>
              <a:buClrTx/>
              <a:buSzTx/>
              <a:buFontTx/>
              <a:buNone/>
              <a:tabLst/>
              <a:defRPr/>
            </a:pPr>
            <a:r>
              <a:rPr lang="es-ES_tradnl" sz="1800" dirty="0" err="1">
                <a:highlight>
                  <a:srgbClr val="FFFF00"/>
                </a:highlight>
              </a:rPr>
              <a:t>Antwoord</a:t>
            </a:r>
            <a:r>
              <a:rPr lang="es-ES_tradnl" sz="1800" dirty="0">
                <a:highlight>
                  <a:srgbClr val="FFFF00"/>
                </a:highlight>
              </a:rPr>
              <a:t>: </a:t>
            </a:r>
            <a:r>
              <a:rPr lang="nl-NL" sz="1700" dirty="0">
                <a:effectLst/>
                <a:highlight>
                  <a:srgbClr val="FFFF00"/>
                </a:highlight>
                <a:latin typeface="+mj-lt"/>
                <a:ea typeface="+mj-ea"/>
                <a:cs typeface="+mj-cs"/>
                <a:sym typeface="Calibri"/>
              </a:rPr>
              <a:t>Deze manier om zijn geliefde te beschrijven – mooi en stil/passief – wordt bekritiseerd door feministen die het zien als een manier om de vrouw te </a:t>
            </a:r>
            <a:r>
              <a:rPr lang="nl-NL" sz="1700" dirty="0" err="1">
                <a:effectLst/>
                <a:highlight>
                  <a:srgbClr val="FFFF00"/>
                </a:highlight>
                <a:latin typeface="+mj-lt"/>
                <a:ea typeface="+mj-ea"/>
                <a:cs typeface="+mj-cs"/>
                <a:sym typeface="Calibri"/>
              </a:rPr>
              <a:t>objectificeren</a:t>
            </a:r>
            <a:r>
              <a:rPr lang="nl-NL" sz="1700" dirty="0">
                <a:effectLst/>
                <a:highlight>
                  <a:srgbClr val="FFFF00"/>
                </a:highlight>
                <a:latin typeface="+mj-lt"/>
                <a:ea typeface="+mj-ea"/>
                <a:cs typeface="+mj-cs"/>
                <a:sym typeface="Calibri"/>
              </a:rPr>
              <a:t>: ze is als een plaatje om naar te kijken maar ze heeft geen eigen mening of stem. </a:t>
            </a:r>
          </a:p>
          <a:p>
            <a:pPr marL="0" marR="0" lvl="0" indent="0" defTabSz="649287" eaLnBrk="1" fontAlgn="auto" latinLnBrk="0" hangingPunct="1">
              <a:lnSpc>
                <a:spcPct val="100000"/>
              </a:lnSpc>
              <a:spcBef>
                <a:spcPts val="600"/>
              </a:spcBef>
              <a:spcAft>
                <a:spcPts val="0"/>
              </a:spcAft>
              <a:buClrTx/>
              <a:buSzTx/>
              <a:buFontTx/>
              <a:buNone/>
              <a:tabLst/>
              <a:defRPr/>
            </a:pPr>
            <a:endParaRPr lang="es-ES_tradnl" sz="1800" dirty="0">
              <a:highlight>
                <a:srgbClr val="FFFF00"/>
              </a:highlight>
            </a:endParaRPr>
          </a:p>
        </p:txBody>
      </p:sp>
    </p:spTree>
    <p:extLst>
      <p:ext uri="{BB962C8B-B14F-4D97-AF65-F5344CB8AC3E}">
        <p14:creationId xmlns:p14="http://schemas.microsoft.com/office/powerpoint/2010/main" val="718152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dirty="0">
                <a:solidFill>
                  <a:srgbClr val="0000FF"/>
                </a:solidFill>
              </a:rPr>
              <a:t>Korte toelichting op Pablo </a:t>
            </a:r>
            <a:r>
              <a:rPr lang="nl-NL" dirty="0" err="1">
                <a:solidFill>
                  <a:srgbClr val="0000FF"/>
                </a:solidFill>
              </a:rPr>
              <a:t>Neruda</a:t>
            </a:r>
            <a:r>
              <a:rPr lang="nl-NL" dirty="0">
                <a:solidFill>
                  <a:srgbClr val="0000FF"/>
                </a:solidFill>
              </a:rPr>
              <a:t>.</a:t>
            </a:r>
          </a:p>
          <a:p>
            <a:endParaRPr lang="nl-NL" baseline="0" dirty="0">
              <a:solidFill>
                <a:srgbClr val="0000FF"/>
              </a:solidFill>
            </a:endParaRPr>
          </a:p>
          <a:p>
            <a:r>
              <a:rPr lang="nl-NL" sz="1700" dirty="0">
                <a:effectLst/>
                <a:latin typeface="+mj-lt"/>
                <a:ea typeface="+mj-ea"/>
                <a:cs typeface="+mj-cs"/>
                <a:sym typeface="Calibri"/>
              </a:rPr>
              <a:t>Pablo </a:t>
            </a:r>
            <a:r>
              <a:rPr lang="nl-NL" sz="1700" dirty="0" err="1">
                <a:effectLst/>
                <a:latin typeface="+mj-lt"/>
                <a:ea typeface="+mj-ea"/>
                <a:cs typeface="+mj-cs"/>
                <a:sym typeface="Calibri"/>
              </a:rPr>
              <a:t>Neruda</a:t>
            </a:r>
            <a:r>
              <a:rPr lang="nl-NL" sz="1700" dirty="0">
                <a:effectLst/>
                <a:latin typeface="+mj-lt"/>
                <a:ea typeface="+mj-ea"/>
                <a:cs typeface="+mj-cs"/>
                <a:sym typeface="Calibri"/>
              </a:rPr>
              <a:t> is, dankzij zijn rijke poëzie en carrière als internationale diplomaat, een van de bekendste Spaanstalige dichters; geboren in Chili. </a:t>
            </a:r>
          </a:p>
          <a:p>
            <a:r>
              <a:rPr lang="nl-NL" sz="1700" dirty="0">
                <a:effectLst/>
                <a:latin typeface="+mj-lt"/>
                <a:ea typeface="+mj-ea"/>
                <a:cs typeface="+mj-cs"/>
                <a:sym typeface="Calibri"/>
              </a:rPr>
              <a:t>Pablo </a:t>
            </a:r>
            <a:r>
              <a:rPr lang="nl-NL" sz="1700" dirty="0" err="1">
                <a:effectLst/>
                <a:latin typeface="+mj-lt"/>
                <a:ea typeface="+mj-ea"/>
                <a:cs typeface="+mj-cs"/>
                <a:sym typeface="Calibri"/>
              </a:rPr>
              <a:t>Neruda</a:t>
            </a:r>
            <a:r>
              <a:rPr lang="nl-NL" sz="1700" dirty="0">
                <a:effectLst/>
                <a:latin typeface="+mj-lt"/>
                <a:ea typeface="+mj-ea"/>
                <a:cs typeface="+mj-cs"/>
                <a:sym typeface="Calibri"/>
              </a:rPr>
              <a:t> was eerst alleen zijn schrijverspseudoniem, later zijn officiële naam. </a:t>
            </a:r>
          </a:p>
          <a:p>
            <a:endParaRPr lang="nl-NL" sz="1700" dirty="0">
              <a:effectLst/>
              <a:latin typeface="+mj-lt"/>
              <a:ea typeface="+mj-ea"/>
              <a:cs typeface="+mj-cs"/>
              <a:sym typeface="Calibri"/>
            </a:endParaRPr>
          </a:p>
          <a:p>
            <a:r>
              <a:rPr lang="nl-NL" sz="1700" dirty="0">
                <a:effectLst/>
                <a:latin typeface="+mj-lt"/>
                <a:ea typeface="+mj-ea"/>
                <a:cs typeface="+mj-cs"/>
                <a:sym typeface="Calibri"/>
              </a:rPr>
              <a:t>Als diplomaat heeft hij bijvoorbeeld gewerkt als consul in Madrid, Sri </a:t>
            </a:r>
            <a:r>
              <a:rPr lang="nl-NL" sz="1700" dirty="0" err="1">
                <a:effectLst/>
                <a:latin typeface="+mj-lt"/>
                <a:ea typeface="+mj-ea"/>
                <a:cs typeface="+mj-cs"/>
                <a:sym typeface="Calibri"/>
              </a:rPr>
              <a:t>lanka</a:t>
            </a:r>
            <a:r>
              <a:rPr lang="nl-NL" sz="1700" dirty="0">
                <a:effectLst/>
                <a:latin typeface="+mj-lt"/>
                <a:ea typeface="+mj-ea"/>
                <a:cs typeface="+mj-cs"/>
                <a:sym typeface="Calibri"/>
              </a:rPr>
              <a:t>, Buenos Aires, Singapore, Java. </a:t>
            </a:r>
          </a:p>
          <a:p>
            <a:r>
              <a:rPr lang="nl-NL" sz="1700" dirty="0">
                <a:effectLst/>
                <a:latin typeface="+mj-lt"/>
                <a:ea typeface="+mj-ea"/>
                <a:cs typeface="+mj-cs"/>
                <a:sym typeface="Calibri"/>
              </a:rPr>
              <a:t>Politiek geëngageerde man: lid van de Chileense Communistische Partij en die hoedanigheid ook senator geweest in Chili en zelfs presidentskandidaat, maar vanwege zijn politieke opvattingen ook vervolgd.</a:t>
            </a:r>
          </a:p>
          <a:p>
            <a:endParaRPr lang="nl-NL" sz="1700" dirty="0">
              <a:effectLst/>
              <a:latin typeface="+mj-lt"/>
              <a:ea typeface="+mj-ea"/>
              <a:cs typeface="+mj-cs"/>
              <a:sym typeface="Calibri"/>
            </a:endParaRPr>
          </a:p>
          <a:p>
            <a:r>
              <a:rPr lang="nl-NL" sz="1700" dirty="0">
                <a:effectLst/>
                <a:latin typeface="+mj-lt"/>
                <a:ea typeface="+mj-ea"/>
                <a:cs typeface="+mj-cs"/>
                <a:sym typeface="Calibri"/>
              </a:rPr>
              <a:t>Hij heeft niet alleen de nobelprijs voor literatuur gekregen, maar kreeg van Harvard ook het eredoctoraat. </a:t>
            </a:r>
          </a:p>
          <a:p>
            <a:r>
              <a:rPr lang="nl-NL" sz="1700" dirty="0">
                <a:effectLst/>
                <a:latin typeface="+mj-lt"/>
                <a:ea typeface="+mj-ea"/>
                <a:cs typeface="+mj-cs"/>
                <a:sym typeface="Calibri"/>
              </a:rPr>
              <a:t>Vraag voor leerlingen: welke andere Latijns-Amerikaanse schrijver heeft de nobelprijs ontvangen? &gt; Gabriel </a:t>
            </a:r>
            <a:r>
              <a:rPr lang="nl-NL" sz="1700" dirty="0" err="1">
                <a:effectLst/>
                <a:latin typeface="+mj-lt"/>
                <a:ea typeface="+mj-ea"/>
                <a:cs typeface="+mj-cs"/>
                <a:sym typeface="Calibri"/>
              </a:rPr>
              <a:t>García</a:t>
            </a:r>
            <a:r>
              <a:rPr lang="nl-NL" sz="1700" dirty="0">
                <a:effectLst/>
                <a:latin typeface="+mj-lt"/>
                <a:ea typeface="+mj-ea"/>
                <a:cs typeface="+mj-cs"/>
                <a:sym typeface="Calibri"/>
              </a:rPr>
              <a:t> </a:t>
            </a:r>
            <a:r>
              <a:rPr lang="nl-NL" sz="1700" dirty="0" err="1">
                <a:effectLst/>
                <a:latin typeface="+mj-lt"/>
                <a:ea typeface="+mj-ea"/>
                <a:cs typeface="+mj-cs"/>
                <a:sym typeface="Calibri"/>
              </a:rPr>
              <a:t>Márquez</a:t>
            </a:r>
            <a:r>
              <a:rPr lang="nl-NL" sz="1700" dirty="0">
                <a:effectLst/>
                <a:latin typeface="+mj-lt"/>
                <a:ea typeface="+mj-ea"/>
                <a:cs typeface="+mj-cs"/>
                <a:sym typeface="Calibri"/>
              </a:rPr>
              <a:t> in 1982.</a:t>
            </a:r>
          </a:p>
          <a:p>
            <a:r>
              <a:rPr lang="nl-NL" sz="1700" dirty="0">
                <a:effectLst/>
                <a:latin typeface="+mj-lt"/>
                <a:ea typeface="+mj-ea"/>
                <a:cs typeface="+mj-cs"/>
                <a:sym typeface="Calibri"/>
              </a:rPr>
              <a:t>Wellicht kent iemand de Colombiaanse schrijver Gabriel </a:t>
            </a:r>
            <a:r>
              <a:rPr lang="nl-NL" sz="1700" dirty="0" err="1">
                <a:effectLst/>
                <a:latin typeface="+mj-lt"/>
                <a:ea typeface="+mj-ea"/>
                <a:cs typeface="+mj-cs"/>
                <a:sym typeface="Calibri"/>
              </a:rPr>
              <a:t>García</a:t>
            </a:r>
            <a:r>
              <a:rPr lang="nl-NL" sz="1700" dirty="0">
                <a:effectLst/>
                <a:latin typeface="+mj-lt"/>
                <a:ea typeface="+mj-ea"/>
                <a:cs typeface="+mj-cs"/>
                <a:sym typeface="Calibri"/>
              </a:rPr>
              <a:t> </a:t>
            </a:r>
            <a:r>
              <a:rPr lang="nl-NL" sz="1700" dirty="0" err="1">
                <a:effectLst/>
                <a:latin typeface="+mj-lt"/>
                <a:ea typeface="+mj-ea"/>
                <a:cs typeface="+mj-cs"/>
                <a:sym typeface="Calibri"/>
              </a:rPr>
              <a:t>Márquez</a:t>
            </a:r>
            <a:r>
              <a:rPr lang="nl-NL" sz="1700" dirty="0">
                <a:effectLst/>
                <a:latin typeface="+mj-lt"/>
                <a:ea typeface="+mj-ea"/>
                <a:cs typeface="+mj-cs"/>
                <a:sym typeface="Calibri"/>
              </a:rPr>
              <a:t> of </a:t>
            </a:r>
            <a:r>
              <a:rPr lang="nl-NL" sz="1700" i="1" dirty="0" err="1">
                <a:effectLst/>
                <a:latin typeface="+mj-lt"/>
                <a:ea typeface="+mj-ea"/>
                <a:cs typeface="+mj-cs"/>
                <a:sym typeface="Calibri"/>
              </a:rPr>
              <a:t>Honder</a:t>
            </a:r>
            <a:r>
              <a:rPr lang="nl-NL" sz="1700" i="1" dirty="0">
                <a:effectLst/>
                <a:latin typeface="+mj-lt"/>
                <a:ea typeface="+mj-ea"/>
                <a:cs typeface="+mj-cs"/>
                <a:sym typeface="Calibri"/>
              </a:rPr>
              <a:t> jaar eenzaamheid </a:t>
            </a:r>
            <a:r>
              <a:rPr lang="nl-NL" sz="1700" i="0" dirty="0">
                <a:effectLst/>
                <a:latin typeface="+mj-lt"/>
                <a:ea typeface="+mj-ea"/>
                <a:cs typeface="+mj-cs"/>
                <a:sym typeface="Calibri"/>
              </a:rPr>
              <a:t>of</a:t>
            </a:r>
            <a:r>
              <a:rPr lang="nl-NL" sz="1700" i="1" dirty="0">
                <a:effectLst/>
                <a:latin typeface="+mj-lt"/>
                <a:ea typeface="+mj-ea"/>
                <a:cs typeface="+mj-cs"/>
                <a:sym typeface="Calibri"/>
              </a:rPr>
              <a:t> Liefde in tijden van cholera.</a:t>
            </a:r>
            <a:endParaRPr lang="nl-NL" sz="1700" dirty="0">
              <a:effectLst/>
              <a:latin typeface="+mj-lt"/>
              <a:ea typeface="+mj-ea"/>
              <a:cs typeface="+mj-cs"/>
              <a:sym typeface="Calibri"/>
            </a:endParaRPr>
          </a:p>
          <a:p>
            <a:endParaRPr lang="nl-NL" sz="1700" dirty="0">
              <a:effectLst/>
              <a:latin typeface="+mj-lt"/>
              <a:ea typeface="+mj-ea"/>
              <a:cs typeface="+mj-cs"/>
              <a:sym typeface="Calibri"/>
            </a:endParaRPr>
          </a:p>
          <a:p>
            <a:r>
              <a:rPr lang="nl-NL" sz="1700" dirty="0">
                <a:effectLst/>
                <a:latin typeface="+mj-lt"/>
                <a:ea typeface="+mj-ea"/>
                <a:cs typeface="+mj-cs"/>
                <a:sym typeface="Calibri"/>
              </a:rPr>
              <a:t>Tekenend voor </a:t>
            </a:r>
            <a:r>
              <a:rPr lang="nl-NL" sz="1700" dirty="0" err="1">
                <a:effectLst/>
                <a:latin typeface="+mj-lt"/>
                <a:ea typeface="+mj-ea"/>
                <a:cs typeface="+mj-cs"/>
                <a:sym typeface="Calibri"/>
              </a:rPr>
              <a:t>Neruda</a:t>
            </a:r>
            <a:r>
              <a:rPr lang="nl-NL" sz="1700" dirty="0">
                <a:effectLst/>
                <a:latin typeface="+mj-lt"/>
                <a:ea typeface="+mj-ea"/>
                <a:cs typeface="+mj-cs"/>
                <a:sym typeface="Calibri"/>
              </a:rPr>
              <a:t> is zijn vermogen om diepe passie en sensualiteit tot uitdrukking te brengen. </a:t>
            </a:r>
          </a:p>
          <a:p>
            <a:r>
              <a:rPr lang="nl-NL" sz="1700" baseline="0" dirty="0">
                <a:effectLst/>
                <a:latin typeface="+mj-lt"/>
                <a:ea typeface="+mj-ea"/>
                <a:cs typeface="+mj-cs"/>
                <a:sym typeface="Calibri"/>
              </a:rPr>
              <a:t>Een van zijn bekendste werken is </a:t>
            </a:r>
            <a:r>
              <a:rPr lang="nl-NL" sz="1700" baseline="0" dirty="0" err="1">
                <a:effectLst/>
                <a:latin typeface="+mj-lt"/>
                <a:ea typeface="+mj-ea"/>
                <a:cs typeface="+mj-cs"/>
                <a:sym typeface="Calibri"/>
              </a:rPr>
              <a:t>Veinte</a:t>
            </a:r>
            <a:r>
              <a:rPr lang="nl-NL" sz="1700" baseline="0" dirty="0">
                <a:effectLst/>
                <a:latin typeface="+mj-lt"/>
                <a:ea typeface="+mj-ea"/>
                <a:cs typeface="+mj-cs"/>
                <a:sym typeface="Calibri"/>
              </a:rPr>
              <a:t> </a:t>
            </a:r>
            <a:r>
              <a:rPr lang="nl-NL" sz="1700" baseline="0" dirty="0" err="1">
                <a:effectLst/>
                <a:latin typeface="+mj-lt"/>
                <a:ea typeface="+mj-ea"/>
                <a:cs typeface="+mj-cs"/>
                <a:sym typeface="Calibri"/>
              </a:rPr>
              <a:t>poemas</a:t>
            </a:r>
            <a:r>
              <a:rPr lang="nl-NL" sz="1700" baseline="0" dirty="0">
                <a:effectLst/>
                <a:latin typeface="+mj-lt"/>
                <a:ea typeface="+mj-ea"/>
                <a:cs typeface="+mj-cs"/>
                <a:sym typeface="Calibri"/>
              </a:rPr>
              <a:t> de </a:t>
            </a:r>
            <a:r>
              <a:rPr lang="nl-NL" sz="1700" baseline="0" dirty="0" err="1">
                <a:effectLst/>
                <a:latin typeface="+mj-lt"/>
                <a:ea typeface="+mj-ea"/>
                <a:cs typeface="+mj-cs"/>
                <a:sym typeface="Calibri"/>
              </a:rPr>
              <a:t>amor</a:t>
            </a:r>
            <a:r>
              <a:rPr lang="nl-NL" sz="1700" baseline="0" dirty="0">
                <a:effectLst/>
                <a:latin typeface="+mj-lt"/>
                <a:ea typeface="+mj-ea"/>
                <a:cs typeface="+mj-cs"/>
                <a:sym typeface="Calibri"/>
              </a:rPr>
              <a:t> y </a:t>
            </a:r>
            <a:r>
              <a:rPr lang="nl-NL" sz="1700" baseline="0" dirty="0" err="1">
                <a:effectLst/>
                <a:latin typeface="+mj-lt"/>
                <a:ea typeface="+mj-ea"/>
                <a:cs typeface="+mj-cs"/>
                <a:sym typeface="Calibri"/>
              </a:rPr>
              <a:t>una</a:t>
            </a:r>
            <a:r>
              <a:rPr lang="nl-NL" sz="1700" baseline="0" dirty="0">
                <a:effectLst/>
                <a:latin typeface="+mj-lt"/>
                <a:ea typeface="+mj-ea"/>
                <a:cs typeface="+mj-cs"/>
                <a:sym typeface="Calibri"/>
              </a:rPr>
              <a:t> </a:t>
            </a:r>
            <a:r>
              <a:rPr lang="nl-NL" sz="1700" baseline="0" dirty="0" err="1">
                <a:effectLst/>
                <a:latin typeface="+mj-lt"/>
                <a:ea typeface="+mj-ea"/>
                <a:cs typeface="+mj-cs"/>
                <a:sym typeface="Calibri"/>
              </a:rPr>
              <a:t>canción</a:t>
            </a:r>
            <a:r>
              <a:rPr lang="nl-NL" sz="1700" baseline="0" dirty="0">
                <a:effectLst/>
                <a:latin typeface="+mj-lt"/>
                <a:ea typeface="+mj-ea"/>
                <a:cs typeface="+mj-cs"/>
                <a:sym typeface="Calibri"/>
              </a:rPr>
              <a:t> </a:t>
            </a:r>
            <a:r>
              <a:rPr lang="nl-NL" sz="1700" baseline="0" dirty="0" err="1">
                <a:effectLst/>
                <a:latin typeface="+mj-lt"/>
                <a:ea typeface="+mj-ea"/>
                <a:cs typeface="+mj-cs"/>
                <a:sym typeface="Calibri"/>
              </a:rPr>
              <a:t>desesperada</a:t>
            </a:r>
            <a:r>
              <a:rPr lang="nl-NL" sz="1700" baseline="0" dirty="0">
                <a:effectLst/>
                <a:latin typeface="+mj-lt"/>
                <a:ea typeface="+mj-ea"/>
                <a:cs typeface="+mj-cs"/>
                <a:sym typeface="Calibri"/>
              </a:rPr>
              <a:t>.</a:t>
            </a:r>
          </a:p>
          <a:p>
            <a:r>
              <a:rPr lang="nl-NL" sz="1700" baseline="0" dirty="0">
                <a:effectLst/>
                <a:latin typeface="+mj-lt"/>
                <a:ea typeface="+mj-ea"/>
                <a:cs typeface="+mj-cs"/>
                <a:sym typeface="Calibri"/>
              </a:rPr>
              <a:t>Het gedicht wat in deze les besproken wordt komt uit deze bundel. </a:t>
            </a:r>
          </a:p>
          <a:p>
            <a:endParaRPr lang="nl-NL" sz="1700" baseline="0" dirty="0">
              <a:effectLst/>
              <a:latin typeface="+mj-lt"/>
              <a:ea typeface="+mj-ea"/>
              <a:cs typeface="+mj-cs"/>
              <a:sym typeface="Calibri"/>
            </a:endParaRPr>
          </a:p>
          <a:p>
            <a:pPr marL="0" indent="0">
              <a:buFont typeface="Wingdings" charset="0"/>
              <a:buNone/>
            </a:pPr>
            <a:r>
              <a:rPr lang="nl-NL" sz="1700" baseline="0" dirty="0">
                <a:effectLst/>
                <a:latin typeface="+mj-lt"/>
                <a:ea typeface="+mj-ea"/>
                <a:cs typeface="+mj-cs"/>
                <a:sym typeface="Calibri"/>
              </a:rPr>
              <a:t>Echter: </a:t>
            </a:r>
            <a:r>
              <a:rPr lang="nl-NL" sz="1700" baseline="0" dirty="0" err="1">
                <a:effectLst/>
                <a:latin typeface="+mj-lt"/>
                <a:ea typeface="+mj-ea"/>
                <a:cs typeface="+mj-cs"/>
                <a:sym typeface="Calibri"/>
              </a:rPr>
              <a:t>Neruda</a:t>
            </a:r>
            <a:r>
              <a:rPr lang="nl-NL" sz="1700" baseline="0" dirty="0">
                <a:effectLst/>
                <a:latin typeface="+mj-lt"/>
                <a:ea typeface="+mj-ea"/>
                <a:cs typeface="+mj-cs"/>
                <a:sym typeface="Calibri"/>
              </a:rPr>
              <a:t> is niet alleen beroemd en geliefd vanwege zijn gedichten, er zijn ook mensen die juist kritiek op hem hebben… Waarom?!</a:t>
            </a:r>
          </a:p>
          <a:p>
            <a:pPr marL="0" indent="0">
              <a:buFont typeface="Wingdings" charset="0"/>
              <a:buNone/>
            </a:pPr>
            <a:r>
              <a:rPr lang="nl-NL" sz="1700" baseline="0" dirty="0">
                <a:effectLst/>
                <a:latin typeface="+mj-lt"/>
                <a:ea typeface="+mj-ea"/>
                <a:cs typeface="+mj-cs"/>
                <a:sym typeface="Calibri"/>
              </a:rPr>
              <a:t>Antwoord: Pablo </a:t>
            </a:r>
            <a:r>
              <a:rPr lang="nl-NL" sz="1700" baseline="0" dirty="0" err="1">
                <a:effectLst/>
                <a:latin typeface="+mj-lt"/>
                <a:ea typeface="+mj-ea"/>
                <a:cs typeface="+mj-cs"/>
                <a:sym typeface="Calibri"/>
              </a:rPr>
              <a:t>Neruda</a:t>
            </a:r>
            <a:r>
              <a:rPr lang="nl-NL" sz="1700" baseline="0" dirty="0">
                <a:effectLst/>
                <a:latin typeface="+mj-lt"/>
                <a:ea typeface="+mj-ea"/>
                <a:cs typeface="+mj-cs"/>
                <a:sym typeface="Calibri"/>
              </a:rPr>
              <a:t> wordt bekritiseerd om wat in het Spaans </a:t>
            </a:r>
            <a:r>
              <a:rPr lang="nl-NL" sz="1700" i="1" baseline="0" dirty="0">
                <a:effectLst/>
                <a:latin typeface="+mj-lt"/>
                <a:ea typeface="+mj-ea"/>
                <a:cs typeface="+mj-cs"/>
                <a:sym typeface="Calibri"/>
              </a:rPr>
              <a:t>machismo</a:t>
            </a:r>
            <a:r>
              <a:rPr lang="nl-NL" sz="1700" baseline="0" dirty="0">
                <a:effectLst/>
                <a:latin typeface="+mj-lt"/>
                <a:ea typeface="+mj-ea"/>
                <a:cs typeface="+mj-cs"/>
                <a:sym typeface="Calibri"/>
              </a:rPr>
              <a:t> heet: het idee of het gedrag dat de man van nature superieur is aan de vrouw.  Dit machismo is terug te zien in zowel zijn poëtische werk als in zijn gedrag. In zijn autobiografie bekent hij bijvoorbeeld dat hij een meisje verkracht te hebben. </a:t>
            </a:r>
            <a:r>
              <a:rPr lang="nl-NL" sz="1700" dirty="0">
                <a:effectLst/>
                <a:latin typeface="+mj-lt"/>
                <a:ea typeface="+mj-ea"/>
                <a:cs typeface="+mj-cs"/>
                <a:sym typeface="Calibri"/>
              </a:rPr>
              <a:t>Feministen in Spanje proberen om dit machismo het werk van Neruda van de verplichte leeslijst op scholen te halen. </a:t>
            </a:r>
            <a:endParaRPr lang="nl-NL" dirty="0"/>
          </a:p>
        </p:txBody>
      </p:sp>
    </p:spTree>
    <p:extLst>
      <p:ext uri="{BB962C8B-B14F-4D97-AF65-F5344CB8AC3E}">
        <p14:creationId xmlns:p14="http://schemas.microsoft.com/office/powerpoint/2010/main" val="3333820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pPr marL="0" marR="0" lvl="0" indent="0" defTabSz="649287" eaLnBrk="1" fontAlgn="auto" latinLnBrk="0" hangingPunct="1">
              <a:lnSpc>
                <a:spcPct val="100000"/>
              </a:lnSpc>
              <a:spcBef>
                <a:spcPts val="600"/>
              </a:spcBef>
              <a:spcAft>
                <a:spcPts val="0"/>
              </a:spcAft>
              <a:buClrTx/>
              <a:buSzTx/>
              <a:buFontTx/>
              <a:buNone/>
              <a:tabLst/>
              <a:defRPr/>
            </a:pPr>
            <a:r>
              <a:rPr lang="nl-NL" sz="1700" dirty="0">
                <a:effectLst/>
                <a:latin typeface="+mj-lt"/>
                <a:ea typeface="+mj-ea"/>
                <a:cs typeface="+mj-cs"/>
                <a:sym typeface="Calibri"/>
              </a:rPr>
              <a:t>Deze aanklacht van werk van </a:t>
            </a:r>
            <a:r>
              <a:rPr lang="nl-NL" sz="1700" dirty="0" err="1">
                <a:effectLst/>
                <a:latin typeface="+mj-lt"/>
                <a:ea typeface="+mj-ea"/>
                <a:cs typeface="+mj-cs"/>
                <a:sym typeface="Calibri"/>
              </a:rPr>
              <a:t>Neruda</a:t>
            </a:r>
            <a:r>
              <a:rPr lang="nl-NL" sz="1700" dirty="0">
                <a:effectLst/>
                <a:latin typeface="+mj-lt"/>
                <a:ea typeface="+mj-ea"/>
                <a:cs typeface="+mj-cs"/>
                <a:sym typeface="Calibri"/>
              </a:rPr>
              <a:t> is symptomatisch voor een grotere strijd die feministen in Latijns-Amerika voeren tegen de onderdrukking van vrouwen. Een voorbeeld hiervan is de beweging </a:t>
            </a:r>
            <a:r>
              <a:rPr lang="nl-NL" sz="1700" i="1" dirty="0">
                <a:effectLst/>
                <a:latin typeface="+mj-lt"/>
                <a:ea typeface="+mj-ea"/>
                <a:cs typeface="+mj-cs"/>
                <a:sym typeface="Calibri"/>
              </a:rPr>
              <a:t>Ni </a:t>
            </a:r>
            <a:r>
              <a:rPr lang="nl-NL" sz="1700" i="1" dirty="0" err="1">
                <a:effectLst/>
                <a:latin typeface="+mj-lt"/>
                <a:ea typeface="+mj-ea"/>
                <a:cs typeface="+mj-cs"/>
                <a:sym typeface="Calibri"/>
              </a:rPr>
              <a:t>Una</a:t>
            </a:r>
            <a:r>
              <a:rPr lang="nl-NL" sz="1700" i="1" dirty="0">
                <a:effectLst/>
                <a:latin typeface="+mj-lt"/>
                <a:ea typeface="+mj-ea"/>
                <a:cs typeface="+mj-cs"/>
                <a:sym typeface="Calibri"/>
              </a:rPr>
              <a:t> </a:t>
            </a:r>
            <a:r>
              <a:rPr lang="nl-NL" sz="1700" i="1" dirty="0" err="1">
                <a:effectLst/>
                <a:latin typeface="+mj-lt"/>
                <a:ea typeface="+mj-ea"/>
                <a:cs typeface="+mj-cs"/>
                <a:sym typeface="Calibri"/>
              </a:rPr>
              <a:t>Menos</a:t>
            </a:r>
            <a:r>
              <a:rPr lang="nl-NL" sz="1700" dirty="0">
                <a:effectLst/>
                <a:latin typeface="+mj-lt"/>
                <a:ea typeface="+mj-ea"/>
                <a:cs typeface="+mj-cs"/>
                <a:sym typeface="Calibri"/>
              </a:rPr>
              <a:t> die in 2015 vanuit Buenos Aires is opgezet en in eerste instantie bedoeld is als een collectieve uitroep tegen het geweld tegen vrouwen. </a:t>
            </a:r>
          </a:p>
          <a:p>
            <a:pPr marL="0" marR="0" lvl="0" indent="0" defTabSz="649287" eaLnBrk="1" fontAlgn="auto" latinLnBrk="0" hangingPunct="1">
              <a:lnSpc>
                <a:spcPct val="100000"/>
              </a:lnSpc>
              <a:spcBef>
                <a:spcPts val="600"/>
              </a:spcBef>
              <a:spcAft>
                <a:spcPts val="0"/>
              </a:spcAft>
              <a:buClrTx/>
              <a:buSzTx/>
              <a:buFontTx/>
              <a:buNone/>
              <a:tabLst/>
              <a:defRPr/>
            </a:pPr>
            <a:endParaRPr lang="nl-NL" sz="1700" dirty="0">
              <a:effectLst/>
              <a:latin typeface="+mj-lt"/>
              <a:ea typeface="+mj-ea"/>
              <a:cs typeface="+mj-cs"/>
              <a:sym typeface="Calibri"/>
            </a:endParaRPr>
          </a:p>
          <a:p>
            <a:pPr marL="0" marR="0" lvl="0" indent="0" defTabSz="649287" eaLnBrk="1" fontAlgn="auto" latinLnBrk="0" hangingPunct="1">
              <a:lnSpc>
                <a:spcPct val="100000"/>
              </a:lnSpc>
              <a:spcBef>
                <a:spcPts val="600"/>
              </a:spcBef>
              <a:spcAft>
                <a:spcPts val="0"/>
              </a:spcAft>
              <a:buClrTx/>
              <a:buSzTx/>
              <a:buFontTx/>
              <a:buNone/>
              <a:tabLst/>
              <a:defRPr/>
            </a:pPr>
            <a:r>
              <a:rPr lang="nl-NL" sz="1700" dirty="0">
                <a:effectLst/>
                <a:latin typeface="+mj-lt"/>
                <a:ea typeface="+mj-ea"/>
                <a:cs typeface="+mj-cs"/>
                <a:sym typeface="Calibri"/>
              </a:rPr>
              <a:t>Wat betekent </a:t>
            </a:r>
            <a:r>
              <a:rPr lang="nl-NL" sz="1700" i="1" dirty="0">
                <a:effectLst/>
                <a:latin typeface="+mj-lt"/>
                <a:ea typeface="+mj-ea"/>
                <a:cs typeface="+mj-cs"/>
                <a:sym typeface="Calibri"/>
              </a:rPr>
              <a:t>Ni </a:t>
            </a:r>
            <a:r>
              <a:rPr lang="nl-NL" sz="1700" i="1" dirty="0" err="1">
                <a:effectLst/>
                <a:latin typeface="+mj-lt"/>
                <a:ea typeface="+mj-ea"/>
                <a:cs typeface="+mj-cs"/>
                <a:sym typeface="Calibri"/>
              </a:rPr>
              <a:t>Una</a:t>
            </a:r>
            <a:r>
              <a:rPr lang="nl-NL" sz="1700" i="1" dirty="0">
                <a:effectLst/>
                <a:latin typeface="+mj-lt"/>
                <a:ea typeface="+mj-ea"/>
                <a:cs typeface="+mj-cs"/>
                <a:sym typeface="Calibri"/>
              </a:rPr>
              <a:t> </a:t>
            </a:r>
            <a:r>
              <a:rPr lang="nl-NL" sz="1700" i="1" dirty="0" err="1">
                <a:effectLst/>
                <a:latin typeface="+mj-lt"/>
                <a:ea typeface="+mj-ea"/>
                <a:cs typeface="+mj-cs"/>
                <a:sym typeface="Calibri"/>
              </a:rPr>
              <a:t>Menos</a:t>
            </a:r>
            <a:r>
              <a:rPr lang="nl-NL" sz="1700" dirty="0">
                <a:effectLst/>
                <a:latin typeface="+mj-lt"/>
                <a:ea typeface="+mj-ea"/>
                <a:cs typeface="+mj-cs"/>
                <a:sym typeface="Calibri"/>
              </a:rPr>
              <a:t>?</a:t>
            </a:r>
          </a:p>
          <a:p>
            <a:pPr marL="0" marR="0" lvl="0" indent="0" defTabSz="649287" eaLnBrk="1" fontAlgn="auto" latinLnBrk="0" hangingPunct="1">
              <a:lnSpc>
                <a:spcPct val="100000"/>
              </a:lnSpc>
              <a:spcBef>
                <a:spcPts val="600"/>
              </a:spcBef>
              <a:spcAft>
                <a:spcPts val="0"/>
              </a:spcAft>
              <a:buClrTx/>
              <a:buSzTx/>
              <a:buFontTx/>
              <a:buNone/>
              <a:tabLst/>
              <a:defRPr/>
            </a:pPr>
            <a:r>
              <a:rPr lang="nl-NL" sz="1700" dirty="0">
                <a:effectLst/>
                <a:latin typeface="+mj-lt"/>
                <a:ea typeface="+mj-ea"/>
                <a:cs typeface="+mj-cs"/>
                <a:sym typeface="Calibri"/>
              </a:rPr>
              <a:t>Wat wordt er bedoeld met deze leus? </a:t>
            </a:r>
          </a:p>
          <a:p>
            <a:pPr marL="0" marR="0" lvl="0" indent="0" defTabSz="649287" eaLnBrk="1" fontAlgn="auto" latinLnBrk="0" hangingPunct="1">
              <a:lnSpc>
                <a:spcPct val="100000"/>
              </a:lnSpc>
              <a:spcBef>
                <a:spcPts val="600"/>
              </a:spcBef>
              <a:spcAft>
                <a:spcPts val="0"/>
              </a:spcAft>
              <a:buClrTx/>
              <a:buSzTx/>
              <a:buFontTx/>
              <a:buNone/>
              <a:tabLst/>
              <a:defRPr/>
            </a:pPr>
            <a:r>
              <a:rPr lang="nl-NL" sz="1700" dirty="0">
                <a:effectLst/>
                <a:latin typeface="+mj-lt"/>
                <a:ea typeface="+mj-ea"/>
                <a:cs typeface="+mj-cs"/>
                <a:sym typeface="Calibri"/>
              </a:rPr>
              <a:t>Antwoord: </a:t>
            </a:r>
            <a:r>
              <a:rPr lang="nl-NL" sz="1700" i="1" dirty="0">
                <a:effectLst/>
                <a:latin typeface="+mj-lt"/>
                <a:ea typeface="+mj-ea"/>
                <a:cs typeface="+mj-cs"/>
                <a:sym typeface="Calibri"/>
              </a:rPr>
              <a:t>Ni </a:t>
            </a:r>
            <a:r>
              <a:rPr lang="nl-NL" sz="1700" i="1" dirty="0" err="1">
                <a:effectLst/>
                <a:latin typeface="+mj-lt"/>
                <a:ea typeface="+mj-ea"/>
                <a:cs typeface="+mj-cs"/>
                <a:sym typeface="Calibri"/>
              </a:rPr>
              <a:t>Una</a:t>
            </a:r>
            <a:r>
              <a:rPr lang="nl-NL" sz="1700" i="1" dirty="0">
                <a:effectLst/>
                <a:latin typeface="+mj-lt"/>
                <a:ea typeface="+mj-ea"/>
                <a:cs typeface="+mj-cs"/>
                <a:sym typeface="Calibri"/>
              </a:rPr>
              <a:t> </a:t>
            </a:r>
            <a:r>
              <a:rPr lang="nl-NL" sz="1700" i="1" dirty="0" err="1">
                <a:effectLst/>
                <a:latin typeface="+mj-lt"/>
                <a:ea typeface="+mj-ea"/>
                <a:cs typeface="+mj-cs"/>
                <a:sym typeface="Calibri"/>
              </a:rPr>
              <a:t>Menos</a:t>
            </a:r>
            <a:r>
              <a:rPr lang="nl-NL" sz="1700" i="1" dirty="0">
                <a:effectLst/>
                <a:latin typeface="+mj-lt"/>
                <a:ea typeface="+mj-ea"/>
                <a:cs typeface="+mj-cs"/>
                <a:sym typeface="Calibri"/>
              </a:rPr>
              <a:t> </a:t>
            </a:r>
            <a:r>
              <a:rPr lang="nl-NL" sz="1700" dirty="0">
                <a:effectLst/>
                <a:latin typeface="+mj-lt"/>
                <a:ea typeface="+mj-ea"/>
                <a:cs typeface="+mj-cs"/>
                <a:sym typeface="Calibri"/>
              </a:rPr>
              <a:t>betekent, niet nóg een (vrouw) minder. Deze leus is gekozen als reactie op de moorden op vrouwen. De leus eist als het ware dat er niet meer vrouwen vermoord worden of verdwijnen: we willen niet een vrouw minder in onze samenleving. </a:t>
            </a:r>
          </a:p>
          <a:p>
            <a:pPr marL="0" marR="0" lvl="0" indent="0" defTabSz="649287" eaLnBrk="1" fontAlgn="auto" latinLnBrk="0" hangingPunct="1">
              <a:lnSpc>
                <a:spcPct val="100000"/>
              </a:lnSpc>
              <a:spcBef>
                <a:spcPts val="600"/>
              </a:spcBef>
              <a:spcAft>
                <a:spcPts val="0"/>
              </a:spcAft>
              <a:buClrTx/>
              <a:buSzTx/>
              <a:buFontTx/>
              <a:buNone/>
              <a:tabLst/>
              <a:defRPr/>
            </a:pPr>
            <a:endParaRPr lang="nl-NL" sz="1700" dirty="0">
              <a:effectLst/>
              <a:latin typeface="+mj-lt"/>
              <a:ea typeface="+mj-ea"/>
              <a:cs typeface="+mj-cs"/>
              <a:sym typeface="Calibri"/>
            </a:endParaRPr>
          </a:p>
          <a:p>
            <a:pPr marL="0" marR="0" lvl="0" indent="0" defTabSz="649287" eaLnBrk="1" fontAlgn="auto" latinLnBrk="0" hangingPunct="1">
              <a:lnSpc>
                <a:spcPct val="100000"/>
              </a:lnSpc>
              <a:spcBef>
                <a:spcPts val="600"/>
              </a:spcBef>
              <a:spcAft>
                <a:spcPts val="0"/>
              </a:spcAft>
              <a:buClrTx/>
              <a:buSzTx/>
              <a:buFontTx/>
              <a:buNone/>
              <a:tabLst/>
              <a:defRPr/>
            </a:pPr>
            <a:r>
              <a:rPr lang="nl-NL" sz="1700" dirty="0">
                <a:effectLst/>
                <a:latin typeface="+mj-lt"/>
                <a:ea typeface="+mj-ea"/>
                <a:cs typeface="+mj-cs"/>
                <a:sym typeface="Calibri"/>
              </a:rPr>
              <a:t>Vrouwen in andere landen in Latijns-Amerika hebben zich inmiddels aangesloten bij de beweging van </a:t>
            </a:r>
            <a:r>
              <a:rPr lang="nl-NL" sz="1700" i="1" dirty="0">
                <a:effectLst/>
                <a:latin typeface="+mj-lt"/>
                <a:ea typeface="+mj-ea"/>
                <a:cs typeface="+mj-cs"/>
                <a:sym typeface="Calibri"/>
              </a:rPr>
              <a:t>Ni </a:t>
            </a:r>
            <a:r>
              <a:rPr lang="nl-NL" sz="1700" i="1" dirty="0" err="1">
                <a:effectLst/>
                <a:latin typeface="+mj-lt"/>
                <a:ea typeface="+mj-ea"/>
                <a:cs typeface="+mj-cs"/>
                <a:sym typeface="Calibri"/>
              </a:rPr>
              <a:t>Una</a:t>
            </a:r>
            <a:r>
              <a:rPr lang="nl-NL" sz="1700" i="1" dirty="0">
                <a:effectLst/>
                <a:latin typeface="+mj-lt"/>
                <a:ea typeface="+mj-ea"/>
                <a:cs typeface="+mj-cs"/>
                <a:sym typeface="Calibri"/>
              </a:rPr>
              <a:t> </a:t>
            </a:r>
            <a:r>
              <a:rPr lang="nl-NL" sz="1700" i="1" dirty="0" err="1">
                <a:effectLst/>
                <a:latin typeface="+mj-lt"/>
                <a:ea typeface="+mj-ea"/>
                <a:cs typeface="+mj-cs"/>
                <a:sym typeface="Calibri"/>
              </a:rPr>
              <a:t>Menos</a:t>
            </a:r>
            <a:r>
              <a:rPr lang="nl-NL" sz="1700" dirty="0">
                <a:effectLst/>
                <a:latin typeface="+mj-lt"/>
                <a:ea typeface="+mj-ea"/>
                <a:cs typeface="+mj-cs"/>
                <a:sym typeface="Calibri"/>
              </a:rPr>
              <a:t>. </a:t>
            </a:r>
          </a:p>
          <a:p>
            <a:endParaRPr lang="nl-NL" dirty="0"/>
          </a:p>
        </p:txBody>
      </p:sp>
    </p:spTree>
    <p:extLst>
      <p:ext uri="{BB962C8B-B14F-4D97-AF65-F5344CB8AC3E}">
        <p14:creationId xmlns:p14="http://schemas.microsoft.com/office/powerpoint/2010/main" val="1610015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a:t>Ad 1: Het gedicht laten lezen, met meekijken van de video.</a:t>
            </a:r>
          </a:p>
          <a:p>
            <a:r>
              <a:rPr lang="nl-NL" baseline="0" dirty="0"/>
              <a:t>Bespreken: wat vind je van de setting, voordracht, sfeer… ?</a:t>
            </a:r>
          </a:p>
          <a:p>
            <a:endParaRPr lang="nl-NL" baseline="0" dirty="0"/>
          </a:p>
          <a:p>
            <a:r>
              <a:rPr lang="nl-NL" baseline="0" dirty="0"/>
              <a:t>Hier verbinden &gt; opstaan van de vrouw in relatie tot onderdrukking van de vrouw. Dat zie je mooi gevisualiseerd in de video. De stem van de vrouw is zowel letterlijk als symbolisch in het gedicht te horen. </a:t>
            </a:r>
          </a:p>
          <a:p>
            <a:endParaRPr lang="nl-NL" baseline="0" dirty="0"/>
          </a:p>
          <a:p>
            <a:r>
              <a:rPr lang="nl-NL" baseline="0" dirty="0"/>
              <a:t>Ad 2: </a:t>
            </a:r>
            <a:r>
              <a:rPr lang="nl-NL" baseline="0" dirty="0" err="1"/>
              <a:t>Tarea</a:t>
            </a:r>
            <a:r>
              <a:rPr lang="nl-NL" baseline="0" dirty="0"/>
              <a:t> 2 laten doen in duo’s</a:t>
            </a:r>
          </a:p>
          <a:p>
            <a:endParaRPr lang="nl-NL" baseline="0" dirty="0"/>
          </a:p>
          <a:p>
            <a:r>
              <a:rPr lang="nl-NL" baseline="0" dirty="0"/>
              <a:t>Ad 3: Uitwisseling van antwoorden</a:t>
            </a:r>
          </a:p>
          <a:p>
            <a:endParaRPr lang="nl-NL" baseline="0" dirty="0"/>
          </a:p>
          <a:p>
            <a:r>
              <a:rPr lang="nl-NL" baseline="0" dirty="0"/>
              <a:t>Antwoorden: </a:t>
            </a:r>
          </a:p>
          <a:p>
            <a:pPr lvl="0"/>
            <a:r>
              <a:rPr lang="nl-NL" sz="1700" dirty="0">
                <a:effectLst/>
                <a:latin typeface="+mj-lt"/>
                <a:ea typeface="+mj-ea"/>
                <a:cs typeface="+mj-cs"/>
                <a:sym typeface="Calibri"/>
              </a:rPr>
              <a:t>1. Het gedicht is geschreven vanuit het perspectief van de geliefde uit het gedicht van </a:t>
            </a:r>
            <a:r>
              <a:rPr lang="nl-NL" sz="1700" dirty="0" err="1">
                <a:effectLst/>
                <a:latin typeface="+mj-lt"/>
                <a:ea typeface="+mj-ea"/>
                <a:cs typeface="+mj-cs"/>
                <a:sym typeface="Calibri"/>
              </a:rPr>
              <a:t>Neruda</a:t>
            </a:r>
            <a:r>
              <a:rPr lang="nl-NL" sz="1700" dirty="0">
                <a:effectLst/>
                <a:latin typeface="+mj-lt"/>
                <a:ea typeface="+mj-ea"/>
                <a:cs typeface="+mj-cs"/>
                <a:sym typeface="Calibri"/>
              </a:rPr>
              <a:t>. </a:t>
            </a:r>
          </a:p>
          <a:p>
            <a:pPr lvl="0"/>
            <a:r>
              <a:rPr lang="nl-NL" sz="1700" dirty="0">
                <a:effectLst/>
                <a:latin typeface="+mj-lt"/>
                <a:ea typeface="+mj-ea"/>
                <a:cs typeface="+mj-cs"/>
                <a:sym typeface="Calibri"/>
              </a:rPr>
              <a:t>2. Ze wil niet dat haar lijf wordt beschreven als een object in de poëzie. Ze is geen bezit van de dichter. Ze is niet als een vlinder. En bovenal: ze is niet stil. Ze schrijft namelijk terug. (zie antwoord 3) </a:t>
            </a:r>
          </a:p>
          <a:p>
            <a:pPr lvl="0"/>
            <a:r>
              <a:rPr lang="nl-NL" sz="1700" dirty="0">
                <a:effectLst/>
                <a:latin typeface="+mj-lt"/>
                <a:ea typeface="+mj-ea"/>
                <a:cs typeface="+mj-cs"/>
                <a:sym typeface="Calibri"/>
              </a:rPr>
              <a:t>3. De geliefde reageert op de manier waarop </a:t>
            </a:r>
            <a:r>
              <a:rPr lang="nl-NL" sz="1700" dirty="0" err="1">
                <a:effectLst/>
                <a:latin typeface="+mj-lt"/>
                <a:ea typeface="+mj-ea"/>
                <a:cs typeface="+mj-cs"/>
                <a:sym typeface="Calibri"/>
              </a:rPr>
              <a:t>Neruda</a:t>
            </a:r>
            <a:r>
              <a:rPr lang="nl-NL" sz="1700" dirty="0">
                <a:effectLst/>
                <a:latin typeface="+mj-lt"/>
                <a:ea typeface="+mj-ea"/>
                <a:cs typeface="+mj-cs"/>
                <a:sym typeface="Calibri"/>
              </a:rPr>
              <a:t> over haar heeft geschreven in zijn poëzie. Ze zegt dat de manier waarom hij haar beschrijft niet klopt. Daarnaast zet ze zich af tegen de manier waarop hij de liefde beschrijft; als een relatie waarbinnen de vrouw het bezit is van een man. </a:t>
            </a:r>
            <a:endParaRPr lang="nl-NL" baseline="0" dirty="0"/>
          </a:p>
          <a:p>
            <a:endParaRPr lang="nl-NL" baseline="0" dirty="0"/>
          </a:p>
          <a:p>
            <a:r>
              <a:rPr lang="nl-NL" baseline="0" dirty="0"/>
              <a:t>Mogelijke vragen bij de discussie  zijn:</a:t>
            </a:r>
          </a:p>
          <a:p>
            <a:r>
              <a:rPr lang="nl-NL" baseline="0" dirty="0"/>
              <a:t>Wat vinden leerlingen van het lezen van zo’n gedicht?</a:t>
            </a:r>
          </a:p>
          <a:p>
            <a:r>
              <a:rPr lang="nl-NL" baseline="0" dirty="0"/>
              <a:t>Wat doet het met ze?</a:t>
            </a:r>
          </a:p>
          <a:p>
            <a:r>
              <a:rPr lang="nl-NL" baseline="0" dirty="0"/>
              <a:t>Hebben ze begrip voor deze beweging?</a:t>
            </a:r>
          </a:p>
          <a:p>
            <a:r>
              <a:rPr lang="nl-NL" baseline="0" dirty="0"/>
              <a:t>Is er ook zoiets in Nederland?</a:t>
            </a:r>
          </a:p>
          <a:p>
            <a:r>
              <a:rPr lang="nl-NL" baseline="0" dirty="0"/>
              <a:t>Hoe kan een gedicht bijdragen aan het aan de kaak stellen, bespreken van sociale problematiek?</a:t>
            </a:r>
          </a:p>
        </p:txBody>
      </p:sp>
    </p:spTree>
    <p:extLst>
      <p:ext uri="{BB962C8B-B14F-4D97-AF65-F5344CB8AC3E}">
        <p14:creationId xmlns:p14="http://schemas.microsoft.com/office/powerpoint/2010/main" val="231354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4588" y="685800"/>
            <a:ext cx="4568825" cy="3429000"/>
          </a:xfrm>
        </p:spPr>
      </p:sp>
      <p:sp>
        <p:nvSpPr>
          <p:cNvPr id="3" name="Tijdelijke aanduiding voor notities 2"/>
          <p:cNvSpPr>
            <a:spLocks noGrp="1"/>
          </p:cNvSpPr>
          <p:nvPr>
            <p:ph type="body" idx="1"/>
          </p:nvPr>
        </p:nvSpPr>
        <p:spPr/>
        <p:txBody>
          <a:bodyPr/>
          <a:lstStyle/>
          <a:p>
            <a:r>
              <a:rPr lang="nl-NL" baseline="0" dirty="0"/>
              <a:t>Ad 1: Het gedicht laten lezen, met meekijken van de video.</a:t>
            </a:r>
          </a:p>
          <a:p>
            <a:endParaRPr lang="nl-NL" baseline="0" dirty="0"/>
          </a:p>
          <a:p>
            <a:pPr marL="0" marR="0" lvl="0" indent="0" defTabSz="649287" eaLnBrk="1" fontAlgn="auto" latinLnBrk="0" hangingPunct="1">
              <a:lnSpc>
                <a:spcPct val="100000"/>
              </a:lnSpc>
              <a:spcBef>
                <a:spcPts val="600"/>
              </a:spcBef>
              <a:spcAft>
                <a:spcPts val="0"/>
              </a:spcAft>
              <a:buClrTx/>
              <a:buSzTx/>
              <a:buFontTx/>
              <a:buNone/>
              <a:tabLst/>
              <a:defRPr/>
            </a:pPr>
            <a:r>
              <a:rPr lang="nl-NL" baseline="0" dirty="0"/>
              <a:t>Hier verbinden &gt; opstaan van de vrouw in relatie tot onderdrukking van de vrouw. De stem van de vrouw is zowel letterlijk als symbolisch in het gedicht te horen.  </a:t>
            </a:r>
          </a:p>
          <a:p>
            <a:endParaRPr lang="nl-NL" baseline="0" dirty="0"/>
          </a:p>
          <a:p>
            <a:r>
              <a:rPr lang="nl-NL" baseline="0" dirty="0"/>
              <a:t>Ad 2: </a:t>
            </a:r>
            <a:r>
              <a:rPr lang="nl-NL" baseline="0" dirty="0" err="1"/>
              <a:t>Tarea</a:t>
            </a:r>
            <a:r>
              <a:rPr lang="nl-NL" baseline="0" dirty="0"/>
              <a:t> 2 laten doen in duo’s</a:t>
            </a:r>
          </a:p>
          <a:p>
            <a:endParaRPr lang="nl-NL" baseline="0" dirty="0"/>
          </a:p>
          <a:p>
            <a:r>
              <a:rPr lang="nl-NL" baseline="0" dirty="0"/>
              <a:t>Ad 3: Uitwisseling van antwoorden</a:t>
            </a:r>
          </a:p>
          <a:p>
            <a:endParaRPr lang="nl-NL" baseline="0" dirty="0"/>
          </a:p>
          <a:p>
            <a:r>
              <a:rPr lang="nl-NL" baseline="0" dirty="0"/>
              <a:t>Antwoorden: </a:t>
            </a:r>
          </a:p>
          <a:p>
            <a:pPr lvl="0"/>
            <a:r>
              <a:rPr lang="nl-NL" sz="1800" dirty="0">
                <a:effectLst/>
                <a:latin typeface="+mj-lt"/>
                <a:ea typeface="+mj-ea"/>
                <a:cs typeface="+mj-cs"/>
                <a:sym typeface="Calibri"/>
              </a:rPr>
              <a:t>1. De boze stemmen zijn van de vrouwen die opstaan en zich verzetten tegen hun onderdrukking.</a:t>
            </a:r>
          </a:p>
          <a:p>
            <a:pPr lvl="0"/>
            <a:r>
              <a:rPr lang="nl-NL" sz="1800" dirty="0">
                <a:effectLst/>
                <a:latin typeface="+mj-lt"/>
                <a:ea typeface="+mj-ea"/>
                <a:cs typeface="+mj-cs"/>
                <a:sym typeface="Calibri"/>
              </a:rPr>
              <a:t>2. Mogelijke antwoorden: </a:t>
            </a:r>
          </a:p>
          <a:p>
            <a:pPr lvl="1"/>
            <a:r>
              <a:rPr lang="nl-NL" sz="1800" dirty="0">
                <a:effectLst/>
                <a:latin typeface="+mj-lt"/>
                <a:ea typeface="+mj-ea"/>
                <a:cs typeface="+mj-cs"/>
                <a:sym typeface="Calibri"/>
              </a:rPr>
              <a:t>a. Ze zijn boos omdat ze stil en mooi moesten zijn, een plaatje om naar te kijken maar zonder een eigen mening of een stem. </a:t>
            </a:r>
          </a:p>
          <a:p>
            <a:pPr lvl="1"/>
            <a:r>
              <a:rPr lang="nl-NL" sz="1800" dirty="0">
                <a:effectLst/>
                <a:latin typeface="+mj-lt"/>
                <a:ea typeface="+mj-ea"/>
                <a:cs typeface="+mj-cs"/>
                <a:sym typeface="Calibri"/>
              </a:rPr>
              <a:t>b. Ze zijn boos omdat er vrouwen verdwijnen en vermoord worden.</a:t>
            </a:r>
          </a:p>
          <a:p>
            <a:pPr lvl="1"/>
            <a:r>
              <a:rPr lang="nl-NL" sz="1800" dirty="0">
                <a:effectLst/>
                <a:latin typeface="+mj-lt"/>
                <a:ea typeface="+mj-ea"/>
                <a:cs typeface="+mj-cs"/>
                <a:sym typeface="Calibri"/>
              </a:rPr>
              <a:t>c. Ze zijn boos omdat de mannen de regels hebben gemaakt en de verhalen hebben verteld van de samenleving (verbinden met antwoord 3) </a:t>
            </a:r>
          </a:p>
          <a:p>
            <a:pPr lvl="0"/>
            <a:r>
              <a:rPr lang="nl-NL" sz="1800" dirty="0">
                <a:effectLst/>
                <a:latin typeface="+mj-lt"/>
                <a:ea typeface="+mj-ea"/>
                <a:cs typeface="+mj-cs"/>
                <a:sym typeface="Calibri"/>
              </a:rPr>
              <a:t>3. Het lied bekritiseert de manier waarop mannen altijd de regels hebben kunnen maken, en de verhalen hebben kunnen vertellen. Nu is het tijd aan de vrouwen om deze regels en verhalen te herschrijven volgens hun eigen perspectief.</a:t>
            </a:r>
          </a:p>
          <a:p>
            <a:endParaRPr lang="nl-NL" baseline="0" dirty="0"/>
          </a:p>
          <a:p>
            <a:r>
              <a:rPr lang="nl-NL" baseline="0" dirty="0"/>
              <a:t>Mogelijke vragen bij de discussie  zijn:</a:t>
            </a:r>
          </a:p>
          <a:p>
            <a:r>
              <a:rPr lang="nl-NL" baseline="0" dirty="0"/>
              <a:t>Wat vinden leerlingen van het lezen van zo’n gedicht?</a:t>
            </a:r>
          </a:p>
          <a:p>
            <a:r>
              <a:rPr lang="nl-NL" baseline="0" dirty="0"/>
              <a:t>Wat doet het met ze?</a:t>
            </a:r>
          </a:p>
          <a:p>
            <a:r>
              <a:rPr lang="nl-NL" baseline="0" dirty="0"/>
              <a:t>Hebben ze begrip voor deze beweging?</a:t>
            </a:r>
          </a:p>
          <a:p>
            <a:r>
              <a:rPr lang="nl-NL" baseline="0" dirty="0"/>
              <a:t>Is er ook zoiets in Nederland?</a:t>
            </a:r>
          </a:p>
          <a:p>
            <a:r>
              <a:rPr lang="nl-NL" baseline="0" dirty="0"/>
              <a:t>Hoe kan een gedicht bijdragen aan het aan de kaak stellen, bespreken van sociale problematiek?</a:t>
            </a:r>
          </a:p>
        </p:txBody>
      </p:sp>
    </p:spTree>
    <p:extLst>
      <p:ext uri="{BB962C8B-B14F-4D97-AF65-F5344CB8AC3E}">
        <p14:creationId xmlns:p14="http://schemas.microsoft.com/office/powerpoint/2010/main" val="2074147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www.ru.nl/docentenacademie"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23" name="Title Text"/>
          <p:cNvSpPr txBox="1">
            <a:spLocks noGrp="1"/>
          </p:cNvSpPr>
          <p:nvPr>
            <p:ph type="title"/>
          </p:nvPr>
        </p:nvSpPr>
        <p:spPr>
          <a:prstGeom prst="rect">
            <a:avLst/>
          </a:prstGeom>
        </p:spPr>
        <p:txBody>
          <a:bodyPr/>
          <a:lstStyle/>
          <a:p>
            <a:r>
              <a:t>Title Text</a:t>
            </a:r>
          </a:p>
        </p:txBody>
      </p:sp>
      <p:sp>
        <p:nvSpPr>
          <p:cNvPr id="2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lotpagina">
    <p:spTree>
      <p:nvGrpSpPr>
        <p:cNvPr id="1" name=""/>
        <p:cNvGrpSpPr/>
        <p:nvPr/>
      </p:nvGrpSpPr>
      <p:grpSpPr>
        <a:xfrm>
          <a:off x="0" y="0"/>
          <a:ext cx="0" cy="0"/>
          <a:chOff x="0" y="0"/>
          <a:chExt cx="0" cy="0"/>
        </a:xfrm>
      </p:grpSpPr>
      <p:sp>
        <p:nvSpPr>
          <p:cNvPr id="59" name="Title Text"/>
          <p:cNvSpPr txBox="1">
            <a:spLocks noGrp="1"/>
          </p:cNvSpPr>
          <p:nvPr>
            <p:ph type="title"/>
          </p:nvPr>
        </p:nvSpPr>
        <p:spPr>
          <a:xfrm>
            <a:off x="1213644" y="5408964"/>
            <a:ext cx="5734233" cy="350066"/>
          </a:xfrm>
          <a:prstGeom prst="rect">
            <a:avLst/>
          </a:prstGeom>
        </p:spPr>
        <p:txBody>
          <a:bodyPr/>
          <a:lstStyle>
            <a:lvl1pPr>
              <a:defRPr sz="3600" baseline="30000">
                <a:solidFill>
                  <a:srgbClr val="BF2E1B"/>
                </a:solidFill>
              </a:defRPr>
            </a:lvl1pPr>
          </a:lstStyle>
          <a:p>
            <a:r>
              <a:t>Title Text</a:t>
            </a:r>
          </a:p>
        </p:txBody>
      </p:sp>
      <p:sp>
        <p:nvSpPr>
          <p:cNvPr id="60" name="Tekstvak 5"/>
          <p:cNvSpPr txBox="1"/>
          <p:nvPr/>
        </p:nvSpPr>
        <p:spPr>
          <a:xfrm>
            <a:off x="8730456" y="228281"/>
            <a:ext cx="4537687" cy="421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200" b="1">
                <a:solidFill>
                  <a:srgbClr val="BF2E1B"/>
                </a:solidFill>
                <a:latin typeface="+mj-lt"/>
                <a:ea typeface="+mj-ea"/>
                <a:cs typeface="+mj-cs"/>
                <a:sym typeface="Calibri"/>
              </a:defRPr>
            </a:lvl1pPr>
          </a:lstStyle>
          <a:p>
            <a:r>
              <a:t>Radboud Docenten Academie</a:t>
            </a:r>
          </a:p>
        </p:txBody>
      </p:sp>
      <p:sp>
        <p:nvSpPr>
          <p:cNvPr id="61" name="Tekstvak 6"/>
          <p:cNvSpPr txBox="1"/>
          <p:nvPr/>
        </p:nvSpPr>
        <p:spPr>
          <a:xfrm>
            <a:off x="1170658" y="5254378"/>
            <a:ext cx="4433887" cy="25298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br/>
            <a:r>
              <a:rPr sz="2000">
                <a:latin typeface="+mj-lt"/>
                <a:ea typeface="+mj-ea"/>
                <a:cs typeface="+mj-cs"/>
                <a:sym typeface="Calibri"/>
              </a:rPr>
              <a:t>Radboud Docenten Academie</a:t>
            </a:r>
            <a:br>
              <a:rPr sz="2000">
                <a:latin typeface="+mj-lt"/>
                <a:ea typeface="+mj-ea"/>
                <a:cs typeface="+mj-cs"/>
                <a:sym typeface="Calibri"/>
              </a:rPr>
            </a:br>
            <a:r>
              <a:rPr sz="2000">
                <a:latin typeface="+mj-lt"/>
                <a:ea typeface="+mj-ea"/>
                <a:cs typeface="+mj-cs"/>
                <a:sym typeface="Calibri"/>
              </a:rPr>
              <a:t>Telefoon: (024) 361 55 72</a:t>
            </a:r>
            <a:br>
              <a:rPr sz="2000">
                <a:latin typeface="+mj-lt"/>
                <a:ea typeface="+mj-ea"/>
                <a:cs typeface="+mj-cs"/>
                <a:sym typeface="Calibri"/>
              </a:rPr>
            </a:br>
            <a:r>
              <a:rPr sz="2000">
                <a:latin typeface="+mj-lt"/>
                <a:ea typeface="+mj-ea"/>
                <a:cs typeface="+mj-cs"/>
                <a:sym typeface="Calibri"/>
              </a:rPr>
              <a:t>E-mail:</a:t>
            </a:r>
            <a:br>
              <a:rPr sz="2000">
                <a:latin typeface="+mj-lt"/>
                <a:ea typeface="+mj-ea"/>
                <a:cs typeface="+mj-cs"/>
                <a:sym typeface="Calibri"/>
              </a:rPr>
            </a:br>
            <a:r>
              <a:rPr sz="2000">
                <a:latin typeface="+mj-lt"/>
                <a:ea typeface="+mj-ea"/>
                <a:cs typeface="+mj-cs"/>
                <a:sym typeface="Calibri"/>
              </a:rPr>
              <a:t>Website: </a:t>
            </a:r>
            <a:r>
              <a:rPr sz="2000" u="sng">
                <a:solidFill>
                  <a:srgbClr val="0000FF"/>
                </a:solidFill>
                <a:uFill>
                  <a:solidFill>
                    <a:srgbClr val="0000FF"/>
                  </a:solidFill>
                </a:uFill>
                <a:latin typeface="+mj-lt"/>
                <a:ea typeface="+mj-ea"/>
                <a:cs typeface="+mj-cs"/>
                <a:sym typeface="Calibri"/>
                <a:hlinkClick r:id="rId2"/>
              </a:rPr>
              <a:t>www.ru.nl/docentenacademie</a:t>
            </a:r>
            <a:r>
              <a:rPr sz="2000">
                <a:latin typeface="+mj-lt"/>
                <a:ea typeface="+mj-ea"/>
                <a:cs typeface="+mj-cs"/>
                <a:sym typeface="Calibri"/>
              </a:rPr>
              <a:t> </a:t>
            </a:r>
            <a:br>
              <a:rPr sz="2000">
                <a:latin typeface="+mj-lt"/>
                <a:ea typeface="+mj-ea"/>
                <a:cs typeface="+mj-cs"/>
                <a:sym typeface="Calibri"/>
              </a:rPr>
            </a:br>
            <a:r>
              <a:rPr sz="2000">
                <a:latin typeface="+mj-lt"/>
                <a:ea typeface="+mj-ea"/>
                <a:cs typeface="+mj-cs"/>
                <a:sym typeface="Calibri"/>
              </a:rPr>
              <a:t>Erasmusgebouw 20e verdieping</a:t>
            </a:r>
            <a:br>
              <a:rPr sz="2000">
                <a:latin typeface="+mj-lt"/>
                <a:ea typeface="+mj-ea"/>
                <a:cs typeface="+mj-cs"/>
                <a:sym typeface="Calibri"/>
              </a:rPr>
            </a:br>
            <a:endParaRPr sz="2000">
              <a:latin typeface="+mj-lt"/>
              <a:ea typeface="+mj-ea"/>
              <a:cs typeface="+mj-cs"/>
              <a:sym typeface="Calibri"/>
            </a:endParaRPr>
          </a:p>
        </p:txBody>
      </p:sp>
      <p:sp>
        <p:nvSpPr>
          <p:cNvPr id="62" name="Titel 1"/>
          <p:cNvSpPr txBox="1"/>
          <p:nvPr/>
        </p:nvSpPr>
        <p:spPr>
          <a:xfrm>
            <a:off x="2082738" y="6263680"/>
            <a:ext cx="5734233" cy="1672201"/>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spAutoFit/>
          </a:bodyPr>
          <a:lstStyle/>
          <a:p>
            <a:pPr>
              <a:defRPr sz="3600" b="1" baseline="30000">
                <a:solidFill>
                  <a:srgbClr val="BF2E1B"/>
                </a:solidFill>
                <a:latin typeface="+mj-lt"/>
                <a:ea typeface="+mj-ea"/>
                <a:cs typeface="+mj-cs"/>
                <a:sym typeface="Calibri"/>
              </a:defRPr>
            </a:pPr>
            <a:br/>
            <a:br/>
            <a:endParaRP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83" name="Title Text"/>
          <p:cNvSpPr txBox="1">
            <a:spLocks noGrp="1"/>
          </p:cNvSpPr>
          <p:nvPr>
            <p:ph type="title"/>
          </p:nvPr>
        </p:nvSpPr>
        <p:spPr>
          <a:prstGeom prst="rect">
            <a:avLst/>
          </a:prstGeom>
        </p:spPr>
        <p:txBody>
          <a:bodyPr lIns="0" tIns="0" rIns="0" bIns="0"/>
          <a:lstStyle>
            <a:lvl1pPr>
              <a:defRPr sz="2600">
                <a:solidFill>
                  <a:srgbClr val="BF2E1B"/>
                </a:solidFill>
              </a:defRPr>
            </a:lvl1pPr>
          </a:lstStyle>
          <a:p>
            <a:r>
              <a:t>Title Text</a:t>
            </a:r>
          </a:p>
        </p:txBody>
      </p:sp>
      <p:sp>
        <p:nvSpPr>
          <p:cNvPr id="84" name="Body Level One…"/>
          <p:cNvSpPr txBox="1">
            <a:spLocks noGrp="1"/>
          </p:cNvSpPr>
          <p:nvPr>
            <p:ph type="body" idx="1"/>
          </p:nvPr>
        </p:nvSpPr>
        <p:spPr>
          <a:xfrm>
            <a:off x="900112" y="1800225"/>
            <a:ext cx="11160126" cy="6119813"/>
          </a:xfrm>
          <a:prstGeom prst="rect">
            <a:avLst/>
          </a:prstGeom>
        </p:spPr>
        <p:txBody>
          <a:bodyPr lIns="0" tIns="0" rIns="0" bIns="0"/>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xfrm>
            <a:off x="1316707" y="9077852"/>
            <a:ext cx="210469" cy="197384"/>
          </a:xfrm>
          <a:prstGeom prst="rect">
            <a:avLst/>
          </a:prstGeom>
        </p:spPr>
        <p:txBody>
          <a:bodyPr/>
          <a:lstStyle>
            <a:lvl1pPr algn="r">
              <a:defRPr>
                <a:solidFill>
                  <a:srgbClr val="888888"/>
                </a:solidFill>
              </a:defRPr>
            </a:lvl1p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eldia">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2" name="Tekstvak 7"/>
          <p:cNvSpPr txBox="1"/>
          <p:nvPr/>
        </p:nvSpPr>
        <p:spPr>
          <a:xfrm>
            <a:off x="8730456" y="228281"/>
            <a:ext cx="4537687" cy="421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200" b="1">
                <a:solidFill>
                  <a:srgbClr val="BF2E1B"/>
                </a:solidFill>
                <a:latin typeface="+mj-lt"/>
                <a:ea typeface="+mj-ea"/>
                <a:cs typeface="+mj-cs"/>
                <a:sym typeface="Calibri"/>
              </a:defRPr>
            </a:lvl1pPr>
          </a:lstStyle>
          <a:p>
            <a:r>
              <a:t>Radboud Docenten Academie</a:t>
            </a:r>
          </a:p>
        </p:txBody>
      </p:sp>
      <p:sp>
        <p:nvSpPr>
          <p:cNvPr id="93" name="Title Text"/>
          <p:cNvSpPr txBox="1">
            <a:spLocks noGrp="1"/>
          </p:cNvSpPr>
          <p:nvPr>
            <p:ph type="title"/>
          </p:nvPr>
        </p:nvSpPr>
        <p:spPr>
          <a:prstGeom prst="rect">
            <a:avLst/>
          </a:prstGeom>
        </p:spPr>
        <p:txBody>
          <a:bodyPr/>
          <a:lstStyle>
            <a:lvl1pPr>
              <a:defRPr sz="5000" b="0">
                <a:solidFill>
                  <a:srgbClr val="000000"/>
                </a:solidFill>
              </a:defRPr>
            </a:lvl1pPr>
          </a:lstStyle>
          <a:p>
            <a:r>
              <a:t>Title Text</a:t>
            </a:r>
          </a:p>
        </p:txBody>
      </p:sp>
      <p:sp>
        <p:nvSpPr>
          <p:cNvPr id="9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grpSp>
        <p:nvGrpSpPr>
          <p:cNvPr id="4" name="Afbeelding 11"/>
          <p:cNvGrpSpPr/>
          <p:nvPr/>
        </p:nvGrpSpPr>
        <p:grpSpPr>
          <a:xfrm>
            <a:off x="8596313" y="8705850"/>
            <a:ext cx="3805238" cy="806450"/>
            <a:chOff x="0" y="0"/>
            <a:chExt cx="3805237" cy="806450"/>
          </a:xfrm>
        </p:grpSpPr>
        <p:sp>
          <p:nvSpPr>
            <p:cNvPr id="2" name="Rectangle"/>
            <p:cNvSpPr/>
            <p:nvPr/>
          </p:nvSpPr>
          <p:spPr>
            <a:xfrm>
              <a:off x="0" y="0"/>
              <a:ext cx="3805238" cy="806450"/>
            </a:xfrm>
            <a:prstGeom prst="rect">
              <a:avLst/>
            </a:prstGeom>
            <a:blipFill rotWithShape="1">
              <a:blip r:embed="rId7"/>
              <a:srcRect/>
              <a:stretch>
                <a:fillRect/>
              </a:stretch>
            </a:blipFill>
            <a:ln w="12700" cap="flat">
              <a:noFill/>
              <a:miter lim="400000"/>
            </a:ln>
            <a:effectLst/>
          </p:spPr>
          <p:txBody>
            <a:bodyPr wrap="square" lIns="45719" tIns="45719" rIns="45719" bIns="45719" numCol="1" anchor="ctr">
              <a:noAutofit/>
            </a:bodyPr>
            <a:lstStyle/>
            <a:p>
              <a:endParaRPr/>
            </a:p>
          </p:txBody>
        </p:sp>
        <p:pic>
          <p:nvPicPr>
            <p:cNvPr id="3" name="image2.png" descr="image2.png"/>
            <p:cNvPicPr>
              <a:picLocks noChangeAspect="1"/>
            </p:cNvPicPr>
            <p:nvPr/>
          </p:nvPicPr>
          <p:blipFill>
            <a:blip r:embed="rId8"/>
            <a:stretch>
              <a:fillRect/>
            </a:stretch>
          </p:blipFill>
          <p:spPr>
            <a:xfrm>
              <a:off x="0" y="0"/>
              <a:ext cx="3805238" cy="806450"/>
            </a:xfrm>
            <a:prstGeom prst="rect">
              <a:avLst/>
            </a:prstGeom>
            <a:ln w="12700" cap="flat">
              <a:noFill/>
              <a:miter lim="400000"/>
            </a:ln>
            <a:effectLst/>
          </p:spPr>
        </p:pic>
      </p:grpSp>
      <p:sp>
        <p:nvSpPr>
          <p:cNvPr id="5" name="Title Text"/>
          <p:cNvSpPr txBox="1">
            <a:spLocks noGrp="1"/>
          </p:cNvSpPr>
          <p:nvPr>
            <p:ph type="title"/>
          </p:nvPr>
        </p:nvSpPr>
        <p:spPr>
          <a:xfrm>
            <a:off x="900112" y="720725"/>
            <a:ext cx="11160126" cy="1079500"/>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normAutofit/>
          </a:bodyPr>
          <a:lstStyle/>
          <a:p>
            <a:r>
              <a:t>Title Text</a:t>
            </a:r>
          </a:p>
        </p:txBody>
      </p:sp>
      <p:sp>
        <p:nvSpPr>
          <p:cNvPr id="6" name="Body Level One…"/>
          <p:cNvSpPr txBox="1">
            <a:spLocks noGrp="1"/>
          </p:cNvSpPr>
          <p:nvPr>
            <p:ph type="body" idx="1"/>
          </p:nvPr>
        </p:nvSpPr>
        <p:spPr>
          <a:xfrm>
            <a:off x="900000" y="1800000"/>
            <a:ext cx="11160001" cy="6120001"/>
          </a:xfrm>
          <a:prstGeom prst="rect">
            <a:avLst/>
          </a:prstGeom>
          <a:ln w="12700">
            <a:miter lim="400000"/>
          </a:ln>
          <a:extLst>
            <a:ext uri="{C572A759-6A51-4108-AA02-DFA0A04FC94B}">
              <ma14:wrappingTextBoxFlag xmlns:ma14="http://schemas.microsoft.com/office/mac/drawingml/2011/main" xmlns="" val="1"/>
            </a:ext>
          </a:extLst>
        </p:spPr>
        <p:txBody>
          <a:bodyPr lIns="36000" tIns="36000" rIns="36000" bIns="36000">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900112" y="9077852"/>
            <a:ext cx="210469" cy="197384"/>
          </a:xfrm>
          <a:prstGeom prst="rect">
            <a:avLst/>
          </a:prstGeom>
          <a:ln w="12700">
            <a:miter lim="400000"/>
          </a:ln>
        </p:spPr>
        <p:txBody>
          <a:bodyPr wrap="none" lIns="0" tIns="0" rIns="0" bIns="0" anchor="ctr">
            <a:spAutoFit/>
          </a:bodyPr>
          <a:lstStyle>
            <a:lvl1pPr defTabSz="650276">
              <a:defRPr sz="1400">
                <a:solidFill>
                  <a:srgbClr val="FFFFFF"/>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50" r:id="rId1"/>
    <p:sldLayoutId id="2147483654" r:id="rId2"/>
    <p:sldLayoutId id="2147483656" r:id="rId3"/>
    <p:sldLayoutId id="2147483657" r:id="rId4"/>
  </p:sldLayoutIdLst>
  <p:transition spd="med"/>
  <p:txStyles>
    <p:titleStyle>
      <a:lvl1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1pPr>
      <a:lvl2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2pPr>
      <a:lvl3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3pPr>
      <a:lvl4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4pPr>
      <a:lvl5pPr marL="0" marR="0" indent="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5pPr>
      <a:lvl6pPr marL="0" marR="0" indent="4572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6pPr>
      <a:lvl7pPr marL="0" marR="0" indent="9144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7pPr>
      <a:lvl8pPr marL="0" marR="0" indent="13716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8pPr>
      <a:lvl9pPr marL="0" marR="0" indent="1828800" algn="l" defTabSz="649287" rtl="0" latinLnBrk="0">
        <a:lnSpc>
          <a:spcPct val="100000"/>
        </a:lnSpc>
        <a:spcBef>
          <a:spcPts val="0"/>
        </a:spcBef>
        <a:spcAft>
          <a:spcPts val="0"/>
        </a:spcAft>
        <a:buClrTx/>
        <a:buSzTx/>
        <a:buFontTx/>
        <a:buNone/>
        <a:tabLst/>
        <a:defRPr sz="3000" b="1" i="0" u="none" strike="noStrike" cap="none" spc="0" baseline="0">
          <a:solidFill>
            <a:srgbClr val="BE2E1A"/>
          </a:solidFill>
          <a:uFillTx/>
          <a:latin typeface="+mj-lt"/>
          <a:ea typeface="+mj-ea"/>
          <a:cs typeface="+mj-cs"/>
          <a:sym typeface="Calibri"/>
        </a:defRPr>
      </a:lvl9pPr>
    </p:titleStyle>
    <p:bodyStyle>
      <a:lvl1pPr marL="358775" marR="0" indent="-358775"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1pPr>
      <a:lvl2pPr marL="719137" marR="0" indent="-358775"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2pPr>
      <a:lvl3pPr marL="1182763"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3pPr>
      <a:lvl4pPr marL="1579638"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4pPr>
      <a:lvl5pPr marL="1974926" marR="0" indent="-427113"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5pPr>
      <a:lvl6pPr marL="3541679"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6pPr>
      <a:lvl7pPr marL="4191954"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7pPr>
      <a:lvl8pPr marL="4842230"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8pPr>
      <a:lvl9pPr marL="5492505" marR="0" indent="-290301" algn="l" defTabSz="649287" rtl="0" latinLnBrk="0">
        <a:lnSpc>
          <a:spcPct val="100000"/>
        </a:lnSpc>
        <a:spcBef>
          <a:spcPts val="0"/>
        </a:spcBef>
        <a:spcAft>
          <a:spcPts val="0"/>
        </a:spcAft>
        <a:buClrTx/>
        <a:buSzPct val="100000"/>
        <a:buFont typeface="Arial"/>
        <a:buChar char="•"/>
        <a:tabLst/>
        <a:defRPr sz="2500" b="0" i="0" u="none" strike="noStrike" cap="none" spc="0" baseline="0">
          <a:solidFill>
            <a:srgbClr val="000000"/>
          </a:solidFill>
          <a:uFillTx/>
          <a:latin typeface="+mj-lt"/>
          <a:ea typeface="+mj-ea"/>
          <a:cs typeface="+mj-cs"/>
          <a:sym typeface="Calibri"/>
        </a:defRPr>
      </a:lvl9pPr>
    </p:bodyStyle>
    <p:otherStyle>
      <a:lvl1pPr marL="0" marR="0" indent="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1pPr>
      <a:lvl2pPr marL="0" marR="0" indent="4572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2pPr>
      <a:lvl3pPr marL="0" marR="0" indent="9144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3pPr>
      <a:lvl4pPr marL="0" marR="0" indent="13716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4pPr>
      <a:lvl5pPr marL="0" marR="0" indent="18288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5pPr>
      <a:lvl6pPr marL="0" marR="0" indent="22860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6pPr>
      <a:lvl7pPr marL="0" marR="0" indent="27432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7pPr>
      <a:lvl8pPr marL="0" marR="0" indent="32004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8pPr>
      <a:lvl9pPr marL="0" marR="0" indent="3657600" algn="l" defTabSz="650276" rtl="0" latinLnBrk="0">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hyperlink" Target="mailto:studieadviseur-rtc@ru.nl"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mailto:nina.kremers@ru.nl" TargetMode="External"/><Relationship Id="rId4" Type="http://schemas.openxmlformats.org/officeDocument/2006/relationships/hyperlink" Target="mailto:b.adriaensen@let.ru.n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poetryinternational.org/pi/poet/22592/Pablo-Neruda/nl/til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ZwcDPVqJQP0"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lqwnuWWs5i4"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itel 1"/>
          <p:cNvSpPr txBox="1">
            <a:spLocks noGrp="1"/>
          </p:cNvSpPr>
          <p:nvPr>
            <p:ph type="title"/>
          </p:nvPr>
        </p:nvSpPr>
        <p:spPr>
          <a:xfrm>
            <a:off x="894299" y="1694019"/>
            <a:ext cx="12423115" cy="1079500"/>
          </a:xfrm>
          <a:prstGeom prst="rect">
            <a:avLst/>
          </a:prstGeom>
        </p:spPr>
        <p:txBody>
          <a:bodyPr>
            <a:noAutofit/>
          </a:bodyPr>
          <a:lstStyle>
            <a:lvl1pPr defTabSz="597344">
              <a:defRPr sz="4968"/>
            </a:lvl1pPr>
          </a:lstStyle>
          <a:p>
            <a:r>
              <a:rPr lang="nl-NL" sz="5400" dirty="0"/>
              <a:t>Domein F: Oriëntatie op studie en beroep</a:t>
            </a:r>
            <a:br>
              <a:rPr lang="nl-NL" sz="5400" dirty="0"/>
            </a:br>
            <a:r>
              <a:rPr lang="nl-NL" sz="5400" dirty="0"/>
              <a:t>Domein E: Literatuur</a:t>
            </a:r>
            <a:br>
              <a:rPr lang="nl-NL" sz="5400" dirty="0"/>
            </a:br>
            <a:br>
              <a:rPr lang="nl-NL" sz="5400" dirty="0"/>
            </a:br>
            <a:br>
              <a:rPr lang="nl-NL" sz="5400" dirty="0"/>
            </a:br>
            <a:br>
              <a:rPr lang="nl-NL" sz="5400" dirty="0"/>
            </a:br>
            <a:br>
              <a:rPr lang="nl-NL" sz="2800" i="1" dirty="0"/>
            </a:br>
            <a:r>
              <a:rPr lang="nl-NL" sz="2800" i="1" dirty="0"/>
              <a:t>Drs. Marloes Mekenkamp		- Radboud Spaanse Taal en Cultuur</a:t>
            </a:r>
            <a:br>
              <a:rPr lang="nl-NL" sz="2800" i="1" dirty="0"/>
            </a:br>
            <a:r>
              <a:rPr lang="nl-NL" sz="2800" i="1" dirty="0"/>
              <a:t>Drs. Nina Kremers				- Radboud Docenten Academie</a:t>
            </a:r>
            <a:br>
              <a:rPr lang="nl-NL" sz="5400" dirty="0"/>
            </a:br>
            <a:br>
              <a:rPr lang="nl-NL" sz="3200" dirty="0"/>
            </a:br>
            <a:br>
              <a:rPr lang="nl-NL" sz="5400" dirty="0"/>
            </a:br>
            <a:br>
              <a:rPr lang="nl-NL" sz="5400" dirty="0"/>
            </a:br>
            <a:endParaRPr sz="5400" dirty="0"/>
          </a:p>
        </p:txBody>
      </p:sp>
      <p:sp>
        <p:nvSpPr>
          <p:cNvPr id="2" name="AutoShape 2" descr="Afbeeldingsresultaat voor loesje schrijv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5633723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6. </a:t>
            </a:r>
            <a:r>
              <a:rPr lang="nl-NL" sz="4400" dirty="0" err="1"/>
              <a:t>Recopilación</a:t>
            </a:r>
            <a:endParaRPr lang="nl-NL" sz="4400" dirty="0"/>
          </a:p>
        </p:txBody>
      </p:sp>
      <p:sp>
        <p:nvSpPr>
          <p:cNvPr id="3" name="Tijdelijke aanduiding voor tekst 2"/>
          <p:cNvSpPr>
            <a:spLocks noGrp="1"/>
          </p:cNvSpPr>
          <p:nvPr>
            <p:ph type="body" idx="1"/>
          </p:nvPr>
        </p:nvSpPr>
        <p:spPr>
          <a:xfrm>
            <a:off x="900112" y="2913063"/>
            <a:ext cx="11160126" cy="4660046"/>
          </a:xfrm>
        </p:spPr>
        <p:txBody>
          <a:bodyPr>
            <a:normAutofit/>
          </a:bodyPr>
          <a:lstStyle/>
          <a:p>
            <a:pPr marL="0" indent="0">
              <a:buNone/>
            </a:pPr>
            <a:r>
              <a:rPr lang="nl-NL" sz="2800" b="1" dirty="0">
                <a:solidFill>
                  <a:schemeClr val="tx1"/>
                </a:solidFill>
              </a:rPr>
              <a:t>Evaluatie!</a:t>
            </a:r>
          </a:p>
          <a:p>
            <a:pPr marL="0" indent="0">
              <a:buNone/>
            </a:pPr>
            <a:r>
              <a:rPr lang="nl-NL" sz="2800" b="1" dirty="0">
                <a:solidFill>
                  <a:schemeClr val="tx1"/>
                </a:solidFill>
              </a:rPr>
              <a:t>Vul de </a:t>
            </a:r>
            <a:r>
              <a:rPr lang="nl-NL" sz="2800" b="1" dirty="0" err="1">
                <a:solidFill>
                  <a:schemeClr val="tx1"/>
                </a:solidFill>
              </a:rPr>
              <a:t>exittickets</a:t>
            </a:r>
            <a:r>
              <a:rPr lang="nl-NL" sz="2800" b="1" dirty="0">
                <a:solidFill>
                  <a:schemeClr val="tx1"/>
                </a:solidFill>
              </a:rPr>
              <a:t> in en geef deze aan de docent.</a:t>
            </a:r>
          </a:p>
          <a:p>
            <a:pPr>
              <a:buFont typeface="Wingdings" pitchFamily="2" charset="2"/>
              <a:buChar char="Ø"/>
            </a:pPr>
            <a:r>
              <a:rPr lang="nl-NL" sz="2800" b="1" dirty="0">
                <a:solidFill>
                  <a:schemeClr val="tx1"/>
                </a:solidFill>
              </a:rPr>
              <a:t>Mag in het Nederlands!</a:t>
            </a:r>
          </a:p>
          <a:p>
            <a:pPr>
              <a:buFont typeface="Wingdings" pitchFamily="2" charset="2"/>
              <a:buChar char="Ø"/>
            </a:pPr>
            <a:r>
              <a:rPr lang="nl-NL" sz="2800" b="1" dirty="0">
                <a:solidFill>
                  <a:schemeClr val="tx1"/>
                </a:solidFill>
              </a:rPr>
              <a:t>Mag anoniem!</a:t>
            </a:r>
          </a:p>
          <a:p>
            <a:pPr>
              <a:buFont typeface="Wingdings" pitchFamily="2" charset="2"/>
              <a:buChar char="Ø"/>
            </a:pPr>
            <a:endParaRPr lang="nl-NL" sz="2800" b="1" dirty="0">
              <a:solidFill>
                <a:schemeClr val="tx1"/>
              </a:solidFill>
            </a:endParaRPr>
          </a:p>
          <a:p>
            <a:pPr marL="0" indent="0">
              <a:buNone/>
            </a:pPr>
            <a:endParaRPr lang="nl-NL" sz="2800" b="1" dirty="0">
              <a:solidFill>
                <a:schemeClr val="tx1"/>
              </a:solidFill>
            </a:endParaRPr>
          </a:p>
          <a:p>
            <a:pPr marL="0" indent="0">
              <a:buNone/>
            </a:pPr>
            <a:r>
              <a:rPr lang="nl-NL" sz="2800" b="1" dirty="0">
                <a:solidFill>
                  <a:schemeClr val="tx1"/>
                </a:solidFill>
              </a:rPr>
              <a:t>¡</a:t>
            </a:r>
            <a:r>
              <a:rPr lang="nl-NL" sz="2800" b="1" dirty="0" err="1">
                <a:solidFill>
                  <a:schemeClr val="tx1"/>
                </a:solidFill>
              </a:rPr>
              <a:t>Gracias</a:t>
            </a:r>
            <a:r>
              <a:rPr lang="nl-NL" sz="2800" b="1" dirty="0">
                <a:solidFill>
                  <a:schemeClr val="tx1"/>
                </a:solidFill>
              </a:rPr>
              <a:t>!</a:t>
            </a:r>
          </a:p>
        </p:txBody>
      </p:sp>
      <p:pic>
        <p:nvPicPr>
          <p:cNvPr id="7" name="Afbeelding 6" descr="Hartvormige grotopening">
            <a:extLst>
              <a:ext uri="{FF2B5EF4-FFF2-40B4-BE49-F238E27FC236}">
                <a16:creationId xmlns:a16="http://schemas.microsoft.com/office/drawing/2014/main" id="{4D26DB70-E6CD-BA40-B515-C51F610E7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2801" y="697278"/>
            <a:ext cx="3258284" cy="2172189"/>
          </a:xfrm>
          <a:prstGeom prst="rect">
            <a:avLst/>
          </a:prstGeom>
        </p:spPr>
      </p:pic>
      <p:pic>
        <p:nvPicPr>
          <p:cNvPr id="5" name="Afbeelding 4">
            <a:extLst>
              <a:ext uri="{FF2B5EF4-FFF2-40B4-BE49-F238E27FC236}">
                <a16:creationId xmlns:a16="http://schemas.microsoft.com/office/drawing/2014/main" id="{F680990A-2B4F-684F-8F2C-7A615A063335}"/>
              </a:ext>
            </a:extLst>
          </p:cNvPr>
          <p:cNvPicPr>
            <a:picLocks noChangeAspect="1"/>
          </p:cNvPicPr>
          <p:nvPr/>
        </p:nvPicPr>
        <p:blipFill rotWithShape="1">
          <a:blip r:embed="rId4">
            <a:extLst>
              <a:ext uri="{28A0092B-C50C-407E-A947-70E740481C1C}">
                <a14:useLocalDpi xmlns:a14="http://schemas.microsoft.com/office/drawing/2010/main" val="0"/>
              </a:ext>
            </a:extLst>
          </a:blip>
          <a:srcRect l="14943" r="22498"/>
          <a:stretch/>
        </p:blipFill>
        <p:spPr>
          <a:xfrm>
            <a:off x="3440967" y="4876800"/>
            <a:ext cx="2308231" cy="2767153"/>
          </a:xfrm>
          <a:prstGeom prst="rect">
            <a:avLst/>
          </a:prstGeom>
        </p:spPr>
      </p:pic>
      <p:pic>
        <p:nvPicPr>
          <p:cNvPr id="6" name="Afbeelding 5">
            <a:extLst>
              <a:ext uri="{FF2B5EF4-FFF2-40B4-BE49-F238E27FC236}">
                <a16:creationId xmlns:a16="http://schemas.microsoft.com/office/drawing/2014/main" id="{16EBB743-6393-3945-B83B-D1036EAF04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6050" y="4310551"/>
            <a:ext cx="4144237" cy="2762824"/>
          </a:xfrm>
          <a:prstGeom prst="rect">
            <a:avLst/>
          </a:prstGeom>
        </p:spPr>
      </p:pic>
    </p:spTree>
    <p:extLst>
      <p:ext uri="{BB962C8B-B14F-4D97-AF65-F5344CB8AC3E}">
        <p14:creationId xmlns:p14="http://schemas.microsoft.com/office/powerpoint/2010/main" val="212285707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378763" y="632907"/>
            <a:ext cx="11674787" cy="7232360"/>
          </a:xfrm>
        </p:spPr>
        <p:txBody>
          <a:bodyPr>
            <a:normAutofit/>
          </a:bodyPr>
          <a:lstStyle/>
          <a:p>
            <a:pPr marL="0" indent="0" algn="ctr">
              <a:buNone/>
            </a:pPr>
            <a:r>
              <a:rPr lang="nl-NL" sz="5400" b="1" dirty="0">
                <a:solidFill>
                  <a:srgbClr val="C00000"/>
                </a:solidFill>
              </a:rPr>
              <a:t>FIN</a:t>
            </a:r>
          </a:p>
          <a:p>
            <a:pPr marL="0" indent="0" algn="ctr">
              <a:buNone/>
            </a:pPr>
            <a:endParaRPr lang="en-US" sz="5400" b="1" dirty="0">
              <a:solidFill>
                <a:srgbClr val="C00000"/>
              </a:solidFill>
            </a:endParaRPr>
          </a:p>
          <a:p>
            <a:pPr marL="0" indent="0" algn="ctr">
              <a:buNone/>
            </a:pPr>
            <a:r>
              <a:rPr lang="en-US" sz="5400" b="1" dirty="0">
                <a:solidFill>
                  <a:srgbClr val="C00000"/>
                </a:solidFill>
              </a:rPr>
              <a:t>¡Gracias </a:t>
            </a:r>
            <a:r>
              <a:rPr lang="en-US" sz="5400" b="1" dirty="0" err="1">
                <a:solidFill>
                  <a:srgbClr val="C00000"/>
                </a:solidFill>
              </a:rPr>
              <a:t>por</a:t>
            </a:r>
            <a:r>
              <a:rPr lang="en-US" sz="5400" b="1" dirty="0">
                <a:solidFill>
                  <a:srgbClr val="C00000"/>
                </a:solidFill>
              </a:rPr>
              <a:t> </a:t>
            </a:r>
            <a:r>
              <a:rPr lang="en-US" sz="5400" b="1" dirty="0" err="1">
                <a:solidFill>
                  <a:srgbClr val="C00000"/>
                </a:solidFill>
              </a:rPr>
              <a:t>vuestra</a:t>
            </a:r>
            <a:r>
              <a:rPr lang="en-US" sz="5400" b="1" dirty="0">
                <a:solidFill>
                  <a:srgbClr val="C00000"/>
                </a:solidFill>
              </a:rPr>
              <a:t> </a:t>
            </a:r>
            <a:r>
              <a:rPr lang="en-US" sz="5400" b="1" dirty="0" err="1">
                <a:solidFill>
                  <a:srgbClr val="C00000"/>
                </a:solidFill>
              </a:rPr>
              <a:t>atención</a:t>
            </a:r>
            <a:r>
              <a:rPr lang="en-US" sz="5400" b="1" dirty="0">
                <a:solidFill>
                  <a:srgbClr val="C00000"/>
                </a:solidFill>
              </a:rPr>
              <a:t>!</a:t>
            </a:r>
          </a:p>
          <a:p>
            <a:pPr marL="0" indent="0">
              <a:buNone/>
            </a:pPr>
            <a:endParaRPr lang="en-US" sz="2800" b="1" dirty="0">
              <a:solidFill>
                <a:srgbClr val="C00000"/>
              </a:solidFill>
            </a:endParaRPr>
          </a:p>
          <a:p>
            <a:pPr marL="0" indent="0">
              <a:buNone/>
            </a:pPr>
            <a:r>
              <a:rPr lang="en-US" sz="3600" b="1" dirty="0">
                <a:solidFill>
                  <a:srgbClr val="C00000"/>
                </a:solidFill>
              </a:rPr>
              <a:t>¿</a:t>
            </a:r>
            <a:r>
              <a:rPr lang="en-US" sz="3600" b="1" dirty="0" err="1">
                <a:solidFill>
                  <a:srgbClr val="C00000"/>
                </a:solidFill>
              </a:rPr>
              <a:t>Preguntas</a:t>
            </a:r>
            <a:r>
              <a:rPr lang="en-US" sz="3600" b="1" dirty="0">
                <a:solidFill>
                  <a:srgbClr val="C00000"/>
                </a:solidFill>
              </a:rPr>
              <a:t>?</a:t>
            </a:r>
          </a:p>
          <a:p>
            <a:pPr marL="0" indent="0">
              <a:buNone/>
            </a:pPr>
            <a:endParaRPr lang="en-US" sz="3600" b="1" dirty="0">
              <a:solidFill>
                <a:srgbClr val="C00000"/>
              </a:solidFill>
            </a:endParaRPr>
          </a:p>
          <a:p>
            <a:pPr>
              <a:buFont typeface="Wingdings" charset="0"/>
              <a:buChar char="Ø"/>
            </a:pPr>
            <a:r>
              <a:rPr lang="en-US" sz="2800" b="1" dirty="0" err="1">
                <a:solidFill>
                  <a:srgbClr val="C00000"/>
                </a:solidFill>
              </a:rPr>
              <a:t>Vragen</a:t>
            </a:r>
            <a:r>
              <a:rPr lang="en-US" sz="2800" b="1" dirty="0">
                <a:solidFill>
                  <a:srgbClr val="C00000"/>
                </a:solidFill>
              </a:rPr>
              <a:t> over </a:t>
            </a:r>
            <a:r>
              <a:rPr lang="en-US" sz="2800" b="1" dirty="0" err="1">
                <a:solidFill>
                  <a:srgbClr val="C00000"/>
                </a:solidFill>
              </a:rPr>
              <a:t>studie</a:t>
            </a:r>
            <a:r>
              <a:rPr lang="en-US" sz="2800" b="1" dirty="0">
                <a:solidFill>
                  <a:srgbClr val="C00000"/>
                </a:solidFill>
              </a:rPr>
              <a:t> </a:t>
            </a:r>
            <a:r>
              <a:rPr lang="en-US" sz="2800" b="1" dirty="0" err="1">
                <a:solidFill>
                  <a:srgbClr val="C00000"/>
                </a:solidFill>
              </a:rPr>
              <a:t>Spaanse</a:t>
            </a:r>
            <a:r>
              <a:rPr lang="en-US" sz="2800" b="1" dirty="0">
                <a:solidFill>
                  <a:srgbClr val="C00000"/>
                </a:solidFill>
              </a:rPr>
              <a:t> </a:t>
            </a:r>
            <a:r>
              <a:rPr lang="en-US" sz="2800" b="1" dirty="0" err="1">
                <a:solidFill>
                  <a:srgbClr val="C00000"/>
                </a:solidFill>
              </a:rPr>
              <a:t>Taal</a:t>
            </a:r>
            <a:r>
              <a:rPr lang="en-US" sz="2800" b="1" dirty="0">
                <a:solidFill>
                  <a:srgbClr val="C00000"/>
                </a:solidFill>
              </a:rPr>
              <a:t> en </a:t>
            </a:r>
            <a:r>
              <a:rPr lang="en-US" sz="2800" b="1" dirty="0" err="1">
                <a:solidFill>
                  <a:srgbClr val="C00000"/>
                </a:solidFill>
              </a:rPr>
              <a:t>Cultuur</a:t>
            </a:r>
            <a:r>
              <a:rPr lang="en-US" sz="2800" b="1" dirty="0">
                <a:solidFill>
                  <a:srgbClr val="C00000"/>
                </a:solidFill>
              </a:rPr>
              <a:t> (</a:t>
            </a:r>
            <a:r>
              <a:rPr lang="en-US" sz="2800" b="1" dirty="0" err="1">
                <a:solidFill>
                  <a:srgbClr val="C00000"/>
                </a:solidFill>
              </a:rPr>
              <a:t>valt</a:t>
            </a:r>
            <a:r>
              <a:rPr lang="en-US" sz="2800" b="1" dirty="0">
                <a:solidFill>
                  <a:srgbClr val="C00000"/>
                </a:solidFill>
              </a:rPr>
              <a:t> </a:t>
            </a:r>
            <a:r>
              <a:rPr lang="en-US" sz="2800" b="1" dirty="0" err="1">
                <a:solidFill>
                  <a:srgbClr val="C00000"/>
                </a:solidFill>
              </a:rPr>
              <a:t>onder</a:t>
            </a:r>
            <a:r>
              <a:rPr lang="en-US" sz="2800" b="1" dirty="0">
                <a:solidFill>
                  <a:srgbClr val="C00000"/>
                </a:solidFill>
              </a:rPr>
              <a:t> </a:t>
            </a:r>
            <a:r>
              <a:rPr lang="en-US" sz="2800" b="1" dirty="0" err="1">
                <a:solidFill>
                  <a:srgbClr val="C00000"/>
                </a:solidFill>
              </a:rPr>
              <a:t>Opleiding</a:t>
            </a:r>
            <a:r>
              <a:rPr lang="en-US" sz="2800" b="1" dirty="0">
                <a:solidFill>
                  <a:srgbClr val="C00000"/>
                </a:solidFill>
              </a:rPr>
              <a:t> </a:t>
            </a:r>
            <a:r>
              <a:rPr lang="en-US" sz="2800" b="1" dirty="0" err="1">
                <a:solidFill>
                  <a:srgbClr val="C00000"/>
                </a:solidFill>
              </a:rPr>
              <a:t>Romaans</a:t>
            </a:r>
            <a:r>
              <a:rPr lang="en-US" sz="2800" b="1" dirty="0">
                <a:solidFill>
                  <a:srgbClr val="C00000"/>
                </a:solidFill>
              </a:rPr>
              <a:t>):</a:t>
            </a:r>
          </a:p>
          <a:p>
            <a:pPr marL="0" indent="0">
              <a:buNone/>
            </a:pPr>
            <a:r>
              <a:rPr lang="en-US" sz="2800" b="1" dirty="0">
                <a:solidFill>
                  <a:srgbClr val="C00000"/>
                </a:solidFill>
                <a:hlinkClick r:id="rId3"/>
              </a:rPr>
              <a:t>studieadviseur-rtc@ru.nl</a:t>
            </a:r>
            <a:endParaRPr lang="en-US" sz="2800" b="1" dirty="0">
              <a:solidFill>
                <a:srgbClr val="C00000"/>
              </a:solidFill>
            </a:endParaRPr>
          </a:p>
          <a:p>
            <a:pPr>
              <a:buFont typeface="Wingdings" charset="0"/>
              <a:buChar char="Ø"/>
            </a:pPr>
            <a:r>
              <a:rPr lang="en-US" sz="2800" b="1" dirty="0" err="1">
                <a:solidFill>
                  <a:srgbClr val="C00000"/>
                </a:solidFill>
              </a:rPr>
              <a:t>Inhoudelijke</a:t>
            </a:r>
            <a:r>
              <a:rPr lang="en-US" sz="2800" b="1" dirty="0">
                <a:solidFill>
                  <a:srgbClr val="C00000"/>
                </a:solidFill>
              </a:rPr>
              <a:t> </a:t>
            </a:r>
            <a:r>
              <a:rPr lang="en-US" sz="2800" b="1" dirty="0" err="1">
                <a:solidFill>
                  <a:srgbClr val="C00000"/>
                </a:solidFill>
              </a:rPr>
              <a:t>vragen</a:t>
            </a:r>
            <a:r>
              <a:rPr lang="en-US" sz="2800" b="1" dirty="0">
                <a:solidFill>
                  <a:srgbClr val="C00000"/>
                </a:solidFill>
              </a:rPr>
              <a:t> over </a:t>
            </a:r>
            <a:r>
              <a:rPr lang="en-US" sz="2800" b="1" dirty="0" err="1">
                <a:solidFill>
                  <a:srgbClr val="C00000"/>
                </a:solidFill>
              </a:rPr>
              <a:t>studie</a:t>
            </a:r>
            <a:r>
              <a:rPr lang="en-US" sz="2800" b="1" dirty="0">
                <a:solidFill>
                  <a:srgbClr val="C00000"/>
                </a:solidFill>
              </a:rPr>
              <a:t> </a:t>
            </a:r>
            <a:r>
              <a:rPr lang="en-US" sz="2800" b="1" dirty="0" err="1">
                <a:solidFill>
                  <a:srgbClr val="C00000"/>
                </a:solidFill>
              </a:rPr>
              <a:t>Spaanse</a:t>
            </a:r>
            <a:r>
              <a:rPr lang="en-US" sz="2800" b="1" dirty="0">
                <a:solidFill>
                  <a:srgbClr val="C00000"/>
                </a:solidFill>
              </a:rPr>
              <a:t> </a:t>
            </a:r>
            <a:r>
              <a:rPr lang="en-US" sz="2800" b="1" dirty="0" err="1">
                <a:solidFill>
                  <a:srgbClr val="C00000"/>
                </a:solidFill>
              </a:rPr>
              <a:t>Taal</a:t>
            </a:r>
            <a:r>
              <a:rPr lang="en-US" sz="2800" b="1" dirty="0">
                <a:solidFill>
                  <a:srgbClr val="C00000"/>
                </a:solidFill>
              </a:rPr>
              <a:t> en </a:t>
            </a:r>
            <a:r>
              <a:rPr lang="en-US" sz="2800" b="1" dirty="0" err="1">
                <a:solidFill>
                  <a:srgbClr val="C00000"/>
                </a:solidFill>
              </a:rPr>
              <a:t>Cultuur</a:t>
            </a:r>
            <a:r>
              <a:rPr lang="en-US" sz="2800" b="1" dirty="0">
                <a:solidFill>
                  <a:srgbClr val="C00000"/>
                </a:solidFill>
              </a:rPr>
              <a:t>, over </a:t>
            </a:r>
            <a:r>
              <a:rPr lang="en-US" sz="2800" b="1" dirty="0" err="1">
                <a:solidFill>
                  <a:srgbClr val="C00000"/>
                </a:solidFill>
              </a:rPr>
              <a:t>lesopzet</a:t>
            </a:r>
            <a:r>
              <a:rPr lang="en-US" sz="2800" b="1" dirty="0">
                <a:solidFill>
                  <a:srgbClr val="C00000"/>
                </a:solidFill>
              </a:rPr>
              <a:t> of over </a:t>
            </a:r>
            <a:r>
              <a:rPr lang="en-US" sz="2800" b="1" dirty="0" err="1">
                <a:solidFill>
                  <a:srgbClr val="C00000"/>
                </a:solidFill>
              </a:rPr>
              <a:t>nascholing</a:t>
            </a:r>
            <a:r>
              <a:rPr lang="en-US" sz="2800" b="1" dirty="0">
                <a:solidFill>
                  <a:srgbClr val="C00000"/>
                </a:solidFill>
              </a:rPr>
              <a:t> </a:t>
            </a:r>
            <a:r>
              <a:rPr lang="en-US" sz="2800" b="1" dirty="0" err="1">
                <a:solidFill>
                  <a:srgbClr val="C00000"/>
                </a:solidFill>
              </a:rPr>
              <a:t>voor</a:t>
            </a:r>
            <a:r>
              <a:rPr lang="en-US" sz="2800" b="1" dirty="0">
                <a:solidFill>
                  <a:srgbClr val="C00000"/>
                </a:solidFill>
              </a:rPr>
              <a:t>  </a:t>
            </a:r>
            <a:r>
              <a:rPr lang="en-US" sz="2800" b="1" dirty="0" err="1">
                <a:solidFill>
                  <a:srgbClr val="C00000"/>
                </a:solidFill>
              </a:rPr>
              <a:t>docenten</a:t>
            </a:r>
            <a:r>
              <a:rPr lang="en-US" sz="2800" b="1" dirty="0">
                <a:solidFill>
                  <a:srgbClr val="C00000"/>
                </a:solidFill>
              </a:rPr>
              <a:t> </a:t>
            </a:r>
            <a:r>
              <a:rPr lang="en-US" sz="2800" b="1" dirty="0" err="1">
                <a:solidFill>
                  <a:srgbClr val="C00000"/>
                </a:solidFill>
              </a:rPr>
              <a:t>Spaans</a:t>
            </a:r>
            <a:r>
              <a:rPr lang="en-US" sz="2800" b="1" dirty="0">
                <a:solidFill>
                  <a:srgbClr val="C00000"/>
                </a:solidFill>
              </a:rPr>
              <a:t>: </a:t>
            </a:r>
          </a:p>
          <a:p>
            <a:pPr marL="0" indent="0">
              <a:buNone/>
            </a:pPr>
            <a:r>
              <a:rPr lang="en-US" sz="2800" b="1" dirty="0">
                <a:solidFill>
                  <a:srgbClr val="C00000"/>
                </a:solidFill>
                <a:hlinkClick r:id="rId4"/>
              </a:rPr>
              <a:t>b.adriaensen@let.ru.nl</a:t>
            </a:r>
            <a:endParaRPr lang="en-US" sz="2800" b="1" dirty="0">
              <a:solidFill>
                <a:srgbClr val="C00000"/>
              </a:solidFill>
            </a:endParaRPr>
          </a:p>
          <a:p>
            <a:pPr>
              <a:buFont typeface="Wingdings" charset="0"/>
              <a:buChar char="Ø"/>
            </a:pPr>
            <a:r>
              <a:rPr lang="en-US" sz="2800" b="1" dirty="0" err="1">
                <a:solidFill>
                  <a:srgbClr val="C00000"/>
                </a:solidFill>
              </a:rPr>
              <a:t>Inhoudelijke</a:t>
            </a:r>
            <a:r>
              <a:rPr lang="en-US" sz="2800" b="1" dirty="0">
                <a:solidFill>
                  <a:srgbClr val="C00000"/>
                </a:solidFill>
              </a:rPr>
              <a:t> </a:t>
            </a:r>
            <a:r>
              <a:rPr lang="en-US" sz="2800" b="1" dirty="0" err="1">
                <a:solidFill>
                  <a:srgbClr val="C00000"/>
                </a:solidFill>
              </a:rPr>
              <a:t>vragen</a:t>
            </a:r>
            <a:r>
              <a:rPr lang="en-US" sz="2800" b="1" dirty="0">
                <a:solidFill>
                  <a:srgbClr val="C00000"/>
                </a:solidFill>
              </a:rPr>
              <a:t> over </a:t>
            </a:r>
            <a:r>
              <a:rPr lang="en-US" sz="2800" b="1" dirty="0" err="1">
                <a:solidFill>
                  <a:srgbClr val="C00000"/>
                </a:solidFill>
              </a:rPr>
              <a:t>lesopzet</a:t>
            </a:r>
            <a:r>
              <a:rPr lang="en-US" sz="2800" b="1" dirty="0">
                <a:solidFill>
                  <a:srgbClr val="C00000"/>
                </a:solidFill>
              </a:rPr>
              <a:t> of over </a:t>
            </a:r>
            <a:r>
              <a:rPr lang="en-US" sz="2800" b="1" dirty="0" err="1">
                <a:solidFill>
                  <a:srgbClr val="C00000"/>
                </a:solidFill>
              </a:rPr>
              <a:t>Radboud</a:t>
            </a:r>
            <a:r>
              <a:rPr lang="en-US" sz="2800" b="1" dirty="0">
                <a:solidFill>
                  <a:srgbClr val="C00000"/>
                </a:solidFill>
              </a:rPr>
              <a:t> </a:t>
            </a:r>
            <a:r>
              <a:rPr lang="en-US" sz="2800" b="1" dirty="0" err="1">
                <a:solidFill>
                  <a:srgbClr val="C00000"/>
                </a:solidFill>
              </a:rPr>
              <a:t>Docenten</a:t>
            </a:r>
            <a:r>
              <a:rPr lang="en-US" sz="2800" b="1" dirty="0">
                <a:solidFill>
                  <a:srgbClr val="C00000"/>
                </a:solidFill>
              </a:rPr>
              <a:t> </a:t>
            </a:r>
            <a:r>
              <a:rPr lang="en-US" sz="2800" b="1" dirty="0" err="1">
                <a:solidFill>
                  <a:srgbClr val="C00000"/>
                </a:solidFill>
              </a:rPr>
              <a:t>Academie</a:t>
            </a:r>
            <a:r>
              <a:rPr lang="en-US" sz="2800" b="1" dirty="0">
                <a:solidFill>
                  <a:srgbClr val="C00000"/>
                </a:solidFill>
              </a:rPr>
              <a:t>:</a:t>
            </a:r>
          </a:p>
          <a:p>
            <a:pPr marL="0" indent="0">
              <a:buNone/>
            </a:pPr>
            <a:r>
              <a:rPr lang="en-US" sz="2800" b="1" dirty="0">
                <a:solidFill>
                  <a:srgbClr val="C00000"/>
                </a:solidFill>
                <a:hlinkClick r:id="rId5"/>
              </a:rPr>
              <a:t>n</a:t>
            </a:r>
            <a:r>
              <a:rPr lang="en-US" sz="2800" b="1">
                <a:solidFill>
                  <a:srgbClr val="C00000"/>
                </a:solidFill>
                <a:hlinkClick r:id="rId5"/>
              </a:rPr>
              <a:t>ina</a:t>
            </a:r>
            <a:r>
              <a:rPr lang="en-US" sz="2800" b="1" dirty="0">
                <a:solidFill>
                  <a:srgbClr val="C00000"/>
                </a:solidFill>
                <a:hlinkClick r:id="rId5"/>
              </a:rPr>
              <a:t>.kremers@ru.nl</a:t>
            </a:r>
            <a:endParaRPr lang="en-US" sz="2800" b="1" dirty="0">
              <a:solidFill>
                <a:srgbClr val="C00000"/>
              </a:solidFill>
            </a:endParaRPr>
          </a:p>
          <a:p>
            <a:pPr marL="0" indent="0">
              <a:buNone/>
            </a:pPr>
            <a:endParaRPr lang="en-US" sz="2800" b="1" dirty="0">
              <a:solidFill>
                <a:srgbClr val="C00000"/>
              </a:solidFill>
            </a:endParaRPr>
          </a:p>
          <a:p>
            <a:pPr marL="0" indent="0">
              <a:buNone/>
            </a:pPr>
            <a:endParaRPr lang="en-US" sz="2800" b="1" dirty="0">
              <a:solidFill>
                <a:srgbClr val="C00000"/>
              </a:solidFill>
            </a:endParaRPr>
          </a:p>
          <a:p>
            <a:pPr>
              <a:buFont typeface="Wingdings" charset="0"/>
              <a:buChar char="Ø"/>
            </a:pPr>
            <a:endParaRPr lang="en-US" sz="2800" b="1" dirty="0">
              <a:solidFill>
                <a:srgbClr val="C00000"/>
              </a:solidFill>
            </a:endParaRPr>
          </a:p>
          <a:p>
            <a:pPr>
              <a:buFont typeface="Wingdings" charset="0"/>
              <a:buChar char="Ø"/>
            </a:pPr>
            <a:endParaRPr lang="en-US" sz="2800" b="1" dirty="0">
              <a:solidFill>
                <a:srgbClr val="C00000"/>
              </a:solidFill>
            </a:endParaRPr>
          </a:p>
          <a:p>
            <a:pPr marL="0" indent="0">
              <a:buNone/>
            </a:pPr>
            <a:endParaRPr lang="en-US" sz="5400" b="1" dirty="0">
              <a:solidFill>
                <a:srgbClr val="C00000"/>
              </a:solidFill>
            </a:endParaRPr>
          </a:p>
          <a:p>
            <a:pPr marL="0" indent="0">
              <a:buNone/>
            </a:pPr>
            <a:endParaRPr lang="en-US" sz="3300" b="1" dirty="0">
              <a:solidFill>
                <a:srgbClr val="C00000"/>
              </a:solidFill>
            </a:endParaRPr>
          </a:p>
        </p:txBody>
      </p:sp>
    </p:spTree>
    <p:extLst>
      <p:ext uri="{BB962C8B-B14F-4D97-AF65-F5344CB8AC3E}">
        <p14:creationId xmlns:p14="http://schemas.microsoft.com/office/powerpoint/2010/main" val="44206975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9705" y="774770"/>
            <a:ext cx="11160126" cy="1079500"/>
          </a:xfrm>
        </p:spPr>
        <p:txBody>
          <a:bodyPr>
            <a:normAutofit/>
          </a:bodyPr>
          <a:lstStyle/>
          <a:p>
            <a:r>
              <a:rPr lang="es-ES_tradnl" sz="4400" dirty="0"/>
              <a:t>Programa</a:t>
            </a:r>
          </a:p>
        </p:txBody>
      </p:sp>
      <p:sp>
        <p:nvSpPr>
          <p:cNvPr id="3" name="Tijdelijke aanduiding voor tekst 2"/>
          <p:cNvSpPr>
            <a:spLocks noGrp="1"/>
          </p:cNvSpPr>
          <p:nvPr>
            <p:ph type="body" idx="1"/>
          </p:nvPr>
        </p:nvSpPr>
        <p:spPr>
          <a:xfrm>
            <a:off x="859830" y="1505927"/>
            <a:ext cx="11160001" cy="6120001"/>
          </a:xfrm>
        </p:spPr>
        <p:txBody>
          <a:bodyPr>
            <a:noAutofit/>
          </a:bodyPr>
          <a:lstStyle/>
          <a:p>
            <a:pPr marL="0" indent="0">
              <a:buNone/>
            </a:pPr>
            <a:endParaRPr lang="nl-NL" sz="2400" dirty="0"/>
          </a:p>
          <a:p>
            <a:pPr>
              <a:buFontTx/>
              <a:buChar char="-"/>
            </a:pPr>
            <a:endParaRPr lang="en-US" sz="2400" dirty="0"/>
          </a:p>
        </p:txBody>
      </p:sp>
      <p:sp>
        <p:nvSpPr>
          <p:cNvPr id="6" name="Tekstvak 5">
            <a:extLst>
              <a:ext uri="{FF2B5EF4-FFF2-40B4-BE49-F238E27FC236}">
                <a16:creationId xmlns:a16="http://schemas.microsoft.com/office/drawing/2014/main" id="{B9B24A5D-3F73-D848-B46A-196C1C3FE854}"/>
              </a:ext>
            </a:extLst>
          </p:cNvPr>
          <p:cNvSpPr txBox="1"/>
          <p:nvPr/>
        </p:nvSpPr>
        <p:spPr>
          <a:xfrm>
            <a:off x="859705" y="2127672"/>
            <a:ext cx="6494584" cy="3890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lnSpc>
                <a:spcPct val="150000"/>
              </a:lnSpc>
              <a:buAutoNum type="arabicPeriod"/>
            </a:pPr>
            <a:r>
              <a:rPr lang="es-ES_tradnl" sz="2800" dirty="0"/>
              <a:t>Introducción </a:t>
            </a:r>
          </a:p>
          <a:p>
            <a:pPr marL="457200" indent="-457200">
              <a:lnSpc>
                <a:spcPct val="150000"/>
              </a:lnSpc>
              <a:buAutoNum type="arabicPeriod"/>
            </a:pPr>
            <a:r>
              <a:rPr lang="es-ES_tradnl" sz="2800" dirty="0"/>
              <a:t>Poema de amor </a:t>
            </a:r>
          </a:p>
          <a:p>
            <a:pPr marL="457200" indent="-457200">
              <a:lnSpc>
                <a:spcPct val="150000"/>
              </a:lnSpc>
              <a:buAutoNum type="arabicPeriod"/>
            </a:pPr>
            <a:r>
              <a:rPr lang="es-ES_tradnl" sz="2800" dirty="0"/>
              <a:t>Culturas en conflicto</a:t>
            </a:r>
          </a:p>
          <a:p>
            <a:pPr>
              <a:lnSpc>
                <a:spcPct val="150000"/>
              </a:lnSpc>
            </a:pPr>
            <a:r>
              <a:rPr lang="es-ES_tradnl" sz="2800" dirty="0"/>
              <a:t>4. Poema de crítica </a:t>
            </a:r>
          </a:p>
          <a:p>
            <a:pPr>
              <a:lnSpc>
                <a:spcPct val="150000"/>
              </a:lnSpc>
            </a:pPr>
            <a:r>
              <a:rPr lang="es-ES_tradnl" sz="2800" dirty="0"/>
              <a:t>5. Canción de crítica </a:t>
            </a:r>
          </a:p>
          <a:p>
            <a:pPr>
              <a:lnSpc>
                <a:spcPct val="150000"/>
              </a:lnSpc>
            </a:pPr>
            <a:r>
              <a:rPr lang="es-ES_tradnl" sz="2800" dirty="0"/>
              <a:t>6. Recopilación</a:t>
            </a:r>
          </a:p>
        </p:txBody>
      </p:sp>
    </p:spTree>
    <p:extLst>
      <p:ext uri="{BB962C8B-B14F-4D97-AF65-F5344CB8AC3E}">
        <p14:creationId xmlns:p14="http://schemas.microsoft.com/office/powerpoint/2010/main" val="379355170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1. </a:t>
            </a:r>
            <a:r>
              <a:rPr lang="es-ES_tradnl" sz="4400" dirty="0"/>
              <a:t>Introducción</a:t>
            </a:r>
            <a:r>
              <a:rPr lang="nl-NL" sz="4400" dirty="0"/>
              <a:t> </a:t>
            </a:r>
          </a:p>
        </p:txBody>
      </p:sp>
      <p:sp>
        <p:nvSpPr>
          <p:cNvPr id="3" name="Tijdelijke aanduiding voor tekst 2"/>
          <p:cNvSpPr>
            <a:spLocks noGrp="1"/>
          </p:cNvSpPr>
          <p:nvPr>
            <p:ph type="body" idx="1"/>
          </p:nvPr>
        </p:nvSpPr>
        <p:spPr/>
        <p:txBody>
          <a:bodyPr/>
          <a:lstStyle/>
          <a:p>
            <a:pPr marL="457200" indent="-457200">
              <a:buAutoNum type="arabicPeriod"/>
            </a:pPr>
            <a:r>
              <a:rPr lang="nl-NL" b="1" dirty="0"/>
              <a:t>Achtergrond = Domein F &gt; Oriëntatie op Studie en Beroep</a:t>
            </a:r>
            <a:endParaRPr lang="nl-NL" dirty="0"/>
          </a:p>
          <a:p>
            <a:pPr>
              <a:buFont typeface="Wingdings" charset="0"/>
              <a:buChar char="Ø"/>
            </a:pPr>
            <a:r>
              <a:rPr lang="nl-NL" dirty="0"/>
              <a:t>Verplicht onderdeel bij alle vreemde talen</a:t>
            </a:r>
          </a:p>
          <a:p>
            <a:pPr>
              <a:buFont typeface="Wingdings" charset="0"/>
              <a:buChar char="Ø"/>
            </a:pPr>
            <a:r>
              <a:rPr lang="nl-NL" dirty="0"/>
              <a:t>Naast lezen, schrijven, etc.</a:t>
            </a:r>
          </a:p>
          <a:p>
            <a:pPr>
              <a:buFont typeface="Wingdings" charset="0"/>
              <a:buChar char="Ø"/>
            </a:pPr>
            <a:r>
              <a:rPr lang="nl-NL" dirty="0"/>
              <a:t>Mogelijkheden van Spaans in de toekomst</a:t>
            </a:r>
          </a:p>
          <a:p>
            <a:pPr marL="0" indent="0">
              <a:buNone/>
            </a:pPr>
            <a:r>
              <a:rPr lang="nl-NL" b="1" i="1" dirty="0"/>
              <a:t>In combinatie met Domein E &gt; Literatuur</a:t>
            </a:r>
          </a:p>
          <a:p>
            <a:pPr marL="0" indent="0">
              <a:buNone/>
            </a:pPr>
            <a:endParaRPr lang="nl-NL" dirty="0"/>
          </a:p>
          <a:p>
            <a:pPr marL="0" indent="0">
              <a:buNone/>
            </a:pPr>
            <a:r>
              <a:rPr lang="nl-NL" b="1" dirty="0"/>
              <a:t>2. Waarom een les over het thema “Culturen in conflict”?</a:t>
            </a:r>
          </a:p>
          <a:p>
            <a:pPr>
              <a:buFont typeface="Wingdings" charset="0"/>
              <a:buChar char="Ø"/>
            </a:pPr>
            <a:r>
              <a:rPr lang="nl-NL" dirty="0"/>
              <a:t>Onderdeel van een collegereeks voor studenten aan de Radboud Universiteit Nijmegen</a:t>
            </a:r>
          </a:p>
          <a:p>
            <a:pPr>
              <a:buFont typeface="Wingdings" charset="0"/>
              <a:buChar char="Ø"/>
            </a:pPr>
            <a:r>
              <a:rPr lang="nl-NL" dirty="0"/>
              <a:t>Onderzoeksthema van docenten aan de Radboud Universiteit </a:t>
            </a:r>
          </a:p>
          <a:p>
            <a:pPr marL="0" indent="0">
              <a:buNone/>
            </a:pPr>
            <a:endParaRPr lang="nl-NL" dirty="0"/>
          </a:p>
          <a:p>
            <a:pPr marL="0" indent="0">
              <a:buNone/>
            </a:pPr>
            <a:r>
              <a:rPr lang="nl-NL" b="1" dirty="0"/>
              <a:t>3. Waarom deze les op school? </a:t>
            </a:r>
          </a:p>
          <a:p>
            <a:pPr>
              <a:buFont typeface="Wingdings" charset="0"/>
              <a:buChar char="Ø"/>
            </a:pPr>
            <a:r>
              <a:rPr lang="nl-NL" dirty="0"/>
              <a:t>Korte kennismaking met zo’n college </a:t>
            </a:r>
          </a:p>
          <a:p>
            <a:pPr>
              <a:buFont typeface="Wingdings" charset="0"/>
              <a:buChar char="Ø"/>
            </a:pPr>
            <a:r>
              <a:rPr lang="nl-NL" dirty="0"/>
              <a:t>Laten zien waar studenten op een universiteit (ook) mee bezig zijn</a:t>
            </a:r>
          </a:p>
          <a:p>
            <a:pPr>
              <a:buFont typeface="Wingdings" charset="0"/>
              <a:buChar char="Ø"/>
            </a:pPr>
            <a:r>
              <a:rPr lang="nl-NL" dirty="0"/>
              <a:t>Samenwerking met Universitaire Lerarenopleiding: Radboud Docenten Academie</a:t>
            </a:r>
          </a:p>
          <a:p>
            <a:pPr>
              <a:buFont typeface="Wingdings" charset="0"/>
              <a:buChar char="Ø"/>
            </a:pPr>
            <a:endParaRPr lang="nl-NL" dirty="0"/>
          </a:p>
          <a:p>
            <a:pPr>
              <a:buFont typeface="Wingdings" charset="0"/>
              <a:buChar char="Ø"/>
            </a:pPr>
            <a:endParaRPr lang="nl-NL" dirty="0"/>
          </a:p>
          <a:p>
            <a:pPr>
              <a:buFont typeface="Wingdings" charset="0"/>
              <a:buChar char="Ø"/>
            </a:pPr>
            <a:endParaRPr lang="nl-NL" b="1" dirty="0"/>
          </a:p>
        </p:txBody>
      </p:sp>
    </p:spTree>
    <p:extLst>
      <p:ext uri="{BB962C8B-B14F-4D97-AF65-F5344CB8AC3E}">
        <p14:creationId xmlns:p14="http://schemas.microsoft.com/office/powerpoint/2010/main" val="36746252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400" dirty="0"/>
              <a:t>Stel je zou een liefdesgedicht moeten schrijven aan je geliefde… welke bewoordingen zou je gebruiken:</a:t>
            </a:r>
          </a:p>
        </p:txBody>
      </p:sp>
      <p:sp>
        <p:nvSpPr>
          <p:cNvPr id="3" name="Tijdelijke aanduiding voor tekst 2"/>
          <p:cNvSpPr>
            <a:spLocks noGrp="1"/>
          </p:cNvSpPr>
          <p:nvPr>
            <p:ph type="body" idx="1"/>
          </p:nvPr>
        </p:nvSpPr>
        <p:spPr>
          <a:xfrm>
            <a:off x="900112" y="2913063"/>
            <a:ext cx="11160126" cy="4660046"/>
          </a:xfrm>
        </p:spPr>
        <p:txBody>
          <a:bodyPr>
            <a:normAutofit fontScale="92500" lnSpcReduction="10000"/>
          </a:bodyPr>
          <a:lstStyle/>
          <a:p>
            <a:pPr marL="514350" indent="-514350">
              <a:buAutoNum type="arabicPeriod"/>
            </a:pPr>
            <a:r>
              <a:rPr lang="nl-NL" sz="2800" dirty="0"/>
              <a:t>om hem/ haar te beschrijven?</a:t>
            </a:r>
          </a:p>
          <a:p>
            <a:pPr marL="514350" indent="-514350">
              <a:buAutoNum type="arabicPeriod"/>
            </a:pPr>
            <a:r>
              <a:rPr lang="nl-NL" sz="2800" dirty="0"/>
              <a:t>om jullie relatie te beschrijven?</a:t>
            </a:r>
          </a:p>
          <a:p>
            <a:pPr marL="514350" indent="-514350">
              <a:buAutoNum type="arabicPeriod"/>
            </a:pPr>
            <a:endParaRPr lang="nl-NL" sz="2800" dirty="0"/>
          </a:p>
          <a:p>
            <a:pPr marL="0" indent="0">
              <a:buNone/>
            </a:pPr>
            <a:r>
              <a:rPr lang="nl-NL" sz="2800" dirty="0"/>
              <a:t>Noteer per vraag:</a:t>
            </a:r>
          </a:p>
          <a:p>
            <a:pPr>
              <a:buFont typeface="Wingdings" pitchFamily="2" charset="2"/>
              <a:buChar char="Ø"/>
            </a:pPr>
            <a:r>
              <a:rPr lang="nl-NL" sz="2800" dirty="0"/>
              <a:t>een paar woorden </a:t>
            </a:r>
          </a:p>
          <a:p>
            <a:pPr>
              <a:buFont typeface="Wingdings" pitchFamily="2" charset="2"/>
              <a:buChar char="Ø"/>
            </a:pPr>
            <a:r>
              <a:rPr lang="nl-NL" sz="2800" dirty="0"/>
              <a:t>in het Nederlands!</a:t>
            </a:r>
          </a:p>
          <a:p>
            <a:pPr>
              <a:buFont typeface="Wingdings" pitchFamily="2" charset="2"/>
              <a:buChar char="Ø"/>
            </a:pPr>
            <a:endParaRPr lang="nl-NL" sz="2800" dirty="0"/>
          </a:p>
          <a:p>
            <a:pPr marL="0" indent="0">
              <a:buNone/>
            </a:pPr>
            <a:r>
              <a:rPr lang="nl-NL" sz="2800" dirty="0"/>
              <a:t>Bewaar je antwoorden </a:t>
            </a:r>
          </a:p>
          <a:p>
            <a:pPr>
              <a:buFont typeface="Wingdings" pitchFamily="2" charset="2"/>
              <a:buChar char="Ø"/>
            </a:pPr>
            <a:r>
              <a:rPr lang="nl-NL" sz="2800" dirty="0"/>
              <a:t>je hebt ze nodig in de opdracht straks!</a:t>
            </a:r>
          </a:p>
          <a:p>
            <a:pPr>
              <a:buFont typeface="Wingdings" pitchFamily="2" charset="2"/>
              <a:buChar char="Ø"/>
            </a:pPr>
            <a:endParaRPr lang="nl-NL" sz="2800" dirty="0"/>
          </a:p>
          <a:p>
            <a:pPr marL="0" indent="0">
              <a:buNone/>
            </a:pPr>
            <a:r>
              <a:rPr lang="nl-NL" sz="2800" b="1" dirty="0">
                <a:solidFill>
                  <a:srgbClr val="FF0000"/>
                </a:solidFill>
              </a:rPr>
              <a:t>Tijd:</a:t>
            </a:r>
          </a:p>
          <a:p>
            <a:pPr marL="0" indent="0">
              <a:buNone/>
            </a:pPr>
            <a:r>
              <a:rPr lang="nl-NL" sz="2800" b="1" dirty="0">
                <a:solidFill>
                  <a:srgbClr val="FF0000"/>
                </a:solidFill>
              </a:rPr>
              <a:t>1 minuut!</a:t>
            </a:r>
          </a:p>
        </p:txBody>
      </p:sp>
      <p:pic>
        <p:nvPicPr>
          <p:cNvPr id="7" name="Afbeelding 6" descr="Hartvormige grotopening">
            <a:extLst>
              <a:ext uri="{FF2B5EF4-FFF2-40B4-BE49-F238E27FC236}">
                <a16:creationId xmlns:a16="http://schemas.microsoft.com/office/drawing/2014/main" id="{4D26DB70-E6CD-BA40-B515-C51F610E79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7719" y="3615287"/>
            <a:ext cx="4883396" cy="3255597"/>
          </a:xfrm>
          <a:prstGeom prst="rect">
            <a:avLst/>
          </a:prstGeom>
        </p:spPr>
      </p:pic>
    </p:spTree>
    <p:extLst>
      <p:ext uri="{BB962C8B-B14F-4D97-AF65-F5344CB8AC3E}">
        <p14:creationId xmlns:p14="http://schemas.microsoft.com/office/powerpoint/2010/main" val="194732057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 2. Poema de </a:t>
            </a:r>
            <a:r>
              <a:rPr lang="nl-NL" sz="4400" dirty="0" err="1"/>
              <a:t>amor</a:t>
            </a:r>
            <a:r>
              <a:rPr lang="nl-NL" sz="4400" dirty="0"/>
              <a:t> (</a:t>
            </a:r>
            <a:r>
              <a:rPr lang="nl-NL" sz="4400" dirty="0" err="1"/>
              <a:t>tarea</a:t>
            </a:r>
            <a:r>
              <a:rPr lang="nl-NL" sz="4400" dirty="0"/>
              <a:t> 1)</a:t>
            </a:r>
          </a:p>
        </p:txBody>
      </p:sp>
      <p:sp>
        <p:nvSpPr>
          <p:cNvPr id="3" name="Tijdelijke aanduiding voor tekst 2"/>
          <p:cNvSpPr>
            <a:spLocks noGrp="1"/>
          </p:cNvSpPr>
          <p:nvPr>
            <p:ph type="body" idx="1"/>
          </p:nvPr>
        </p:nvSpPr>
        <p:spPr/>
        <p:txBody>
          <a:bodyPr>
            <a:normAutofit lnSpcReduction="10000"/>
          </a:bodyPr>
          <a:lstStyle/>
          <a:p>
            <a:pPr marL="514350" indent="-514350">
              <a:buAutoNum type="arabicPeriod"/>
            </a:pPr>
            <a:r>
              <a:rPr lang="es-ES_tradnl" sz="2800" dirty="0"/>
              <a:t>Escuchamos y leemos el poema </a:t>
            </a:r>
            <a:r>
              <a:rPr lang="es-ES_tradnl" sz="2800" dirty="0" err="1"/>
              <a:t>junt@s</a:t>
            </a:r>
            <a:r>
              <a:rPr lang="es-ES_tradnl" sz="2800" dirty="0"/>
              <a:t> de Pablo Neruda, poema XV.</a:t>
            </a:r>
          </a:p>
          <a:p>
            <a:pPr marL="514350" indent="-514350">
              <a:buAutoNum type="arabicPeriod"/>
            </a:pPr>
            <a:endParaRPr lang="es-ES_tradnl" sz="2800" dirty="0"/>
          </a:p>
          <a:p>
            <a:pPr marL="514350" indent="-514350">
              <a:buAutoNum type="arabicPeriod"/>
            </a:pPr>
            <a:r>
              <a:rPr lang="es-ES_tradnl" sz="2800" dirty="0"/>
              <a:t>En parejas &gt; hacer </a:t>
            </a:r>
            <a:r>
              <a:rPr lang="es-ES_tradnl" sz="2800" dirty="0" err="1"/>
              <a:t>junt@s</a:t>
            </a:r>
            <a:r>
              <a:rPr lang="es-ES_tradnl" sz="2800" dirty="0"/>
              <a:t> la tarea 1 </a:t>
            </a:r>
          </a:p>
          <a:p>
            <a:pPr marL="0" indent="0">
              <a:buNone/>
            </a:pPr>
            <a:r>
              <a:rPr lang="es-ES_tradnl" sz="2800" dirty="0"/>
              <a:t>	10 minutos</a:t>
            </a:r>
          </a:p>
          <a:p>
            <a:pPr marL="0" indent="0">
              <a:buNone/>
            </a:pPr>
            <a:endParaRPr lang="es-ES_tradnl" sz="2800" dirty="0"/>
          </a:p>
          <a:p>
            <a:pPr marL="514350" indent="-514350">
              <a:buAutoNum type="arabicPeriod" startAt="3"/>
            </a:pPr>
            <a:r>
              <a:rPr lang="es-ES_tradnl" sz="2800" dirty="0"/>
              <a:t>Discusión </a:t>
            </a:r>
          </a:p>
          <a:p>
            <a:pPr marL="360362" lvl="1" indent="0">
              <a:buNone/>
            </a:pPr>
            <a:r>
              <a:rPr lang="es-ES_tradnl" sz="2800" dirty="0"/>
              <a:t>	5 minutos</a:t>
            </a:r>
          </a:p>
          <a:p>
            <a:pPr marL="360362" lvl="1" indent="0">
              <a:buNone/>
            </a:pPr>
            <a:endParaRPr lang="nl-NL" sz="2800" dirty="0"/>
          </a:p>
          <a:p>
            <a:pPr>
              <a:buFontTx/>
              <a:buChar char="-"/>
            </a:pPr>
            <a:r>
              <a:rPr lang="nl-NL" sz="2800" dirty="0"/>
              <a:t>Wat vind je van de beschrijving van </a:t>
            </a:r>
            <a:r>
              <a:rPr lang="nl-NL" sz="2800" dirty="0" err="1"/>
              <a:t>Neruda</a:t>
            </a:r>
            <a:r>
              <a:rPr lang="nl-NL" sz="2800" dirty="0"/>
              <a:t> van zijn geliefde?</a:t>
            </a:r>
          </a:p>
          <a:p>
            <a:pPr>
              <a:buFontTx/>
              <a:buChar char="-"/>
            </a:pPr>
            <a:r>
              <a:rPr lang="nl-NL" sz="2800" dirty="0"/>
              <a:t>Bij wie kwam dat overeen met de eigen beschrijving? (Vingers)</a:t>
            </a:r>
          </a:p>
          <a:p>
            <a:pPr>
              <a:buFontTx/>
              <a:buChar char="-"/>
            </a:pPr>
            <a:r>
              <a:rPr lang="nl-NL" sz="2800" dirty="0"/>
              <a:t>Kun je je voorstellen dat er ook mensen zijn in Latijns-Amerika die zich tegen deze typering verzetten? Waarom?</a:t>
            </a:r>
          </a:p>
          <a:p>
            <a:pPr marL="514350" indent="-514350">
              <a:buAutoNum type="arabicPeriod" startAt="3"/>
            </a:pPr>
            <a:endParaRPr lang="es-ES_tradnl" sz="2800" dirty="0">
              <a:highlight>
                <a:srgbClr val="FFFF00"/>
              </a:highlight>
            </a:endParaRPr>
          </a:p>
          <a:p>
            <a:pPr marL="0" indent="0">
              <a:buNone/>
            </a:pPr>
            <a:endParaRPr lang="es-ES_tradnl" sz="2800" dirty="0">
              <a:highlight>
                <a:srgbClr val="FFFF00"/>
              </a:highlight>
            </a:endParaRPr>
          </a:p>
          <a:p>
            <a:pPr marL="0" indent="0">
              <a:buNone/>
            </a:pPr>
            <a:r>
              <a:rPr lang="es-ES_tradnl" sz="2800" dirty="0">
                <a:highlight>
                  <a:srgbClr val="FFFF00"/>
                </a:highlight>
              </a:rPr>
              <a:t> </a:t>
            </a:r>
          </a:p>
          <a:p>
            <a:pPr marL="0" indent="0">
              <a:buNone/>
            </a:pPr>
            <a:endParaRPr lang="es-ES_tradnl" sz="2800" dirty="0"/>
          </a:p>
        </p:txBody>
      </p:sp>
    </p:spTree>
    <p:extLst>
      <p:ext uri="{BB962C8B-B14F-4D97-AF65-F5344CB8AC3E}">
        <p14:creationId xmlns:p14="http://schemas.microsoft.com/office/powerpoint/2010/main" val="1852943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Pablo </a:t>
            </a:r>
            <a:r>
              <a:rPr lang="nl-NL" sz="4400" dirty="0" err="1"/>
              <a:t>Neruda</a:t>
            </a:r>
            <a:r>
              <a:rPr lang="nl-NL" sz="4400" dirty="0"/>
              <a:t> </a:t>
            </a:r>
          </a:p>
        </p:txBody>
      </p:sp>
      <p:sp>
        <p:nvSpPr>
          <p:cNvPr id="3" name="Tijdelijke aanduiding voor tekst 2"/>
          <p:cNvSpPr>
            <a:spLocks noGrp="1"/>
          </p:cNvSpPr>
          <p:nvPr>
            <p:ph type="body" idx="1"/>
          </p:nvPr>
        </p:nvSpPr>
        <p:spPr/>
        <p:txBody>
          <a:bodyPr/>
          <a:lstStyle/>
          <a:p>
            <a:pPr marL="0" indent="0">
              <a:buNone/>
            </a:pPr>
            <a:endParaRPr lang="es-ES_tradnl" dirty="0">
              <a:solidFill>
                <a:srgbClr val="0000FF"/>
              </a:solidFill>
            </a:endParaRPr>
          </a:p>
          <a:p>
            <a:pPr marL="0" indent="0">
              <a:buNone/>
            </a:pPr>
            <a:endParaRPr lang="es-ES_tradnl" dirty="0">
              <a:solidFill>
                <a:srgbClr val="0000FF"/>
              </a:solidFill>
            </a:endParaRPr>
          </a:p>
        </p:txBody>
      </p:sp>
      <p:sp>
        <p:nvSpPr>
          <p:cNvPr id="5" name="Tekstvak 4">
            <a:extLst>
              <a:ext uri="{FF2B5EF4-FFF2-40B4-BE49-F238E27FC236}">
                <a16:creationId xmlns:a16="http://schemas.microsoft.com/office/drawing/2014/main" id="{735CC8C7-8055-1543-933C-B4D6F28DB724}"/>
              </a:ext>
            </a:extLst>
          </p:cNvPr>
          <p:cNvSpPr txBox="1"/>
          <p:nvPr/>
        </p:nvSpPr>
        <p:spPr>
          <a:xfrm>
            <a:off x="931862" y="2406912"/>
            <a:ext cx="11308151" cy="48740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6000" tIns="36000" rIns="36000" bIns="36000" numCol="1" spcCol="38100" rtlCol="0" anchor="t">
            <a:spAutoFit/>
          </a:bodyPr>
          <a:lstStyle/>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r>
              <a:rPr kumimoji="0" lang="es-ES_tradnl" sz="2600" b="0" i="0" u="none" strike="noStrike" cap="none" spc="0" normalizeH="0" baseline="0" dirty="0">
                <a:ln>
                  <a:noFill/>
                </a:ln>
                <a:solidFill>
                  <a:srgbClr val="000000"/>
                </a:solidFill>
                <a:effectLst/>
                <a:uFillTx/>
                <a:sym typeface="Arial"/>
              </a:rPr>
              <a:t>Ricardo Eliécer Neftalí Reyes </a:t>
            </a:r>
            <a:r>
              <a:rPr kumimoji="0" lang="es-ES_tradnl" sz="2600" b="0" i="0" u="none" strike="noStrike" cap="none" spc="0" normalizeH="0" baseline="0" dirty="0" err="1">
                <a:ln>
                  <a:noFill/>
                </a:ln>
                <a:solidFill>
                  <a:srgbClr val="000000"/>
                </a:solidFill>
                <a:effectLst/>
                <a:uFillTx/>
                <a:sym typeface="Arial"/>
              </a:rPr>
              <a:t>Basoalto</a:t>
            </a:r>
            <a:endParaRPr kumimoji="0" lang="es-ES_tradnl" sz="2600" b="0" i="0" u="none" strike="noStrike" cap="none" spc="0" normalizeH="0" baseline="0" dirty="0">
              <a:ln>
                <a:noFill/>
              </a:ln>
              <a:solidFill>
                <a:srgbClr val="000000"/>
              </a:solidFill>
              <a:effectLst/>
              <a:uFillTx/>
              <a:sym typeface="Arial"/>
            </a:endParaRP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r>
              <a:rPr kumimoji="0" lang="es-ES_tradnl" sz="2600" b="0" i="0" u="none" strike="noStrike" cap="none" spc="0" normalizeH="0" baseline="0" dirty="0">
                <a:ln>
                  <a:noFill/>
                </a:ln>
                <a:solidFill>
                  <a:srgbClr val="000000"/>
                </a:solidFill>
                <a:effectLst/>
                <a:uFillTx/>
                <a:sym typeface="Arial"/>
              </a:rPr>
              <a:t>Nació en Chile</a:t>
            </a: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r>
              <a:rPr lang="es-ES_tradnl" dirty="0"/>
              <a:t>1904 – 1973</a:t>
            </a: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endParaRPr kumimoji="0" lang="es-ES_tradnl" sz="2600" b="0" i="0" u="none" strike="noStrike" cap="none" spc="0" normalizeH="0" baseline="0" dirty="0">
              <a:ln>
                <a:noFill/>
              </a:ln>
              <a:solidFill>
                <a:srgbClr val="000000"/>
              </a:solidFill>
              <a:effectLst/>
              <a:uFillTx/>
              <a:sym typeface="Arial"/>
            </a:endParaRP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r>
              <a:rPr kumimoji="0" lang="es-ES_tradnl" sz="2600" b="0" i="0" u="none" strike="noStrike" cap="none" spc="0" normalizeH="0" baseline="0" dirty="0">
                <a:ln>
                  <a:noFill/>
                </a:ln>
                <a:solidFill>
                  <a:srgbClr val="000000"/>
                </a:solidFill>
                <a:effectLst/>
                <a:uFillTx/>
                <a:sym typeface="Arial"/>
              </a:rPr>
              <a:t>1971 Premio Nobel</a:t>
            </a: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r>
              <a:rPr lang="es-ES_tradnl" dirty="0"/>
              <a:t>1924 </a:t>
            </a:r>
            <a:r>
              <a:rPr lang="es-ES_tradnl" i="1" dirty="0"/>
              <a:t>Veinte poemas de amor </a:t>
            </a:r>
          </a:p>
          <a:p>
            <a:pPr marR="0" algn="l" defTabSz="649287" rtl="0" fontAlgn="auto" latinLnBrk="0" hangingPunct="0">
              <a:lnSpc>
                <a:spcPct val="100000"/>
              </a:lnSpc>
              <a:spcBef>
                <a:spcPts val="0"/>
              </a:spcBef>
              <a:spcAft>
                <a:spcPts val="0"/>
              </a:spcAft>
              <a:buClrTx/>
              <a:buSzTx/>
              <a:tabLst/>
            </a:pPr>
            <a:r>
              <a:rPr lang="es-ES_tradnl" i="1" dirty="0"/>
              <a:t>	y una canción desesperada</a:t>
            </a:r>
            <a:endParaRPr kumimoji="0" lang="es-ES_tradnl" sz="2600" b="0" i="0" u="none" strike="noStrike" cap="none" spc="0" normalizeH="0" baseline="0" dirty="0">
              <a:ln>
                <a:noFill/>
              </a:ln>
              <a:solidFill>
                <a:srgbClr val="000000"/>
              </a:solidFill>
              <a:effectLst/>
              <a:uFillTx/>
              <a:sym typeface="Arial"/>
            </a:endParaRPr>
          </a:p>
          <a:p>
            <a:pPr marL="457200" marR="0" indent="-457200" algn="l" defTabSz="649287" rtl="0" fontAlgn="auto" latinLnBrk="0" hangingPunct="0">
              <a:lnSpc>
                <a:spcPct val="100000"/>
              </a:lnSpc>
              <a:spcBef>
                <a:spcPts val="0"/>
              </a:spcBef>
              <a:spcAft>
                <a:spcPts val="0"/>
              </a:spcAft>
              <a:buClrTx/>
              <a:buSzTx/>
              <a:buFont typeface="Wingdings" pitchFamily="2" charset="2"/>
              <a:buChar char="Ø"/>
              <a:tabLst/>
            </a:pPr>
            <a:endParaRPr lang="nl-NL" dirty="0"/>
          </a:p>
          <a:p>
            <a:pPr marR="0" algn="l" defTabSz="649287" rtl="0" fontAlgn="auto" latinLnBrk="0" hangingPunct="0">
              <a:lnSpc>
                <a:spcPct val="100000"/>
              </a:lnSpc>
              <a:spcBef>
                <a:spcPts val="0"/>
              </a:spcBef>
              <a:spcAft>
                <a:spcPts val="0"/>
              </a:spcAft>
              <a:buClrTx/>
              <a:buSzTx/>
              <a:tabLst/>
            </a:pPr>
            <a:r>
              <a:rPr lang="es-ES_tradnl" dirty="0"/>
              <a:t>Más información:</a:t>
            </a:r>
          </a:p>
          <a:p>
            <a:r>
              <a:rPr lang="nl-NL" dirty="0">
                <a:hlinkClick r:id="rId3"/>
              </a:rPr>
              <a:t>https://www.poetryinternational.org/pi/poet/22592/Pablo-Neruda/nl/tile</a:t>
            </a:r>
            <a:endParaRPr lang="nl-NL" dirty="0"/>
          </a:p>
          <a:p>
            <a:endParaRPr lang="nl-NL" dirty="0">
              <a:highlight>
                <a:srgbClr val="FFFF00"/>
              </a:highlight>
            </a:endParaRPr>
          </a:p>
          <a:p>
            <a:pPr marR="0" algn="l" defTabSz="649287" rtl="0" fontAlgn="auto" latinLnBrk="0" hangingPunct="0">
              <a:lnSpc>
                <a:spcPct val="100000"/>
              </a:lnSpc>
              <a:spcBef>
                <a:spcPts val="0"/>
              </a:spcBef>
              <a:spcAft>
                <a:spcPts val="0"/>
              </a:spcAft>
              <a:buClrTx/>
              <a:buSzTx/>
              <a:tabLst/>
            </a:pPr>
            <a:r>
              <a:rPr kumimoji="0" lang="es-ES_tradnl" sz="2600" b="1" i="0" u="none" strike="noStrike" cap="none" spc="0" normalizeH="0" baseline="0" dirty="0">
                <a:ln>
                  <a:noFill/>
                </a:ln>
                <a:solidFill>
                  <a:schemeClr val="accent2"/>
                </a:solidFill>
                <a:effectLst/>
                <a:uFillTx/>
                <a:latin typeface="Arial"/>
                <a:ea typeface="Arial"/>
                <a:cs typeface="Arial"/>
                <a:sym typeface="Arial"/>
              </a:rPr>
              <a:t>Pablo Neruda fue un poeta famoso pero también criticado… ¿por qué?</a:t>
            </a:r>
          </a:p>
        </p:txBody>
      </p:sp>
      <p:pic>
        <p:nvPicPr>
          <p:cNvPr id="7" name="Afbeelding 6">
            <a:extLst>
              <a:ext uri="{FF2B5EF4-FFF2-40B4-BE49-F238E27FC236}">
                <a16:creationId xmlns:a16="http://schemas.microsoft.com/office/drawing/2014/main" id="{057D72F4-377B-A54E-847F-DA43CE8049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2689" y="1254387"/>
            <a:ext cx="3289299" cy="4359417"/>
          </a:xfrm>
          <a:prstGeom prst="rect">
            <a:avLst/>
          </a:prstGeom>
        </p:spPr>
      </p:pic>
    </p:spTree>
    <p:extLst>
      <p:ext uri="{BB962C8B-B14F-4D97-AF65-F5344CB8AC3E}">
        <p14:creationId xmlns:p14="http://schemas.microsoft.com/office/powerpoint/2010/main" val="16798757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921E5E-8862-9849-8A95-34815F629AB3}"/>
              </a:ext>
            </a:extLst>
          </p:cNvPr>
          <p:cNvSpPr>
            <a:spLocks noGrp="1"/>
          </p:cNvSpPr>
          <p:nvPr>
            <p:ph type="title"/>
          </p:nvPr>
        </p:nvSpPr>
        <p:spPr>
          <a:xfrm>
            <a:off x="900112" y="720725"/>
            <a:ext cx="11924934" cy="1079500"/>
          </a:xfrm>
        </p:spPr>
        <p:txBody>
          <a:bodyPr>
            <a:normAutofit fontScale="90000"/>
          </a:bodyPr>
          <a:lstStyle/>
          <a:p>
            <a:r>
              <a:rPr lang="nl-NL" sz="4400" dirty="0"/>
              <a:t>3. Grote protesten in Latijns-Amerika:  </a:t>
            </a:r>
            <a:r>
              <a:rPr lang="es-ES_tradnl" sz="4400" i="1" dirty="0"/>
              <a:t>Ni Una Menos </a:t>
            </a:r>
          </a:p>
        </p:txBody>
      </p:sp>
      <p:pic>
        <p:nvPicPr>
          <p:cNvPr id="6" name="Afbeelding 5">
            <a:extLst>
              <a:ext uri="{FF2B5EF4-FFF2-40B4-BE49-F238E27FC236}">
                <a16:creationId xmlns:a16="http://schemas.microsoft.com/office/drawing/2014/main" id="{CE56E602-F2A7-654F-BF2C-33521AFF8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9575" y="2037663"/>
            <a:ext cx="7061200" cy="4707466"/>
          </a:xfrm>
          <a:prstGeom prst="rect">
            <a:avLst/>
          </a:prstGeom>
        </p:spPr>
      </p:pic>
      <p:sp>
        <p:nvSpPr>
          <p:cNvPr id="7" name="Rechthoek 6">
            <a:extLst>
              <a:ext uri="{FF2B5EF4-FFF2-40B4-BE49-F238E27FC236}">
                <a16:creationId xmlns:a16="http://schemas.microsoft.com/office/drawing/2014/main" id="{7F0D4AF9-C8C6-7D48-AE1D-86C8D087D594}"/>
              </a:ext>
            </a:extLst>
          </p:cNvPr>
          <p:cNvSpPr/>
          <p:nvPr/>
        </p:nvSpPr>
        <p:spPr>
          <a:xfrm>
            <a:off x="792162" y="7223494"/>
            <a:ext cx="10922000" cy="492443"/>
          </a:xfrm>
          <a:prstGeom prst="rect">
            <a:avLst/>
          </a:prstGeom>
        </p:spPr>
        <p:txBody>
          <a:bodyPr wrap="square">
            <a:spAutoFit/>
          </a:bodyPr>
          <a:lstStyle/>
          <a:p>
            <a:r>
              <a:rPr lang="nl-NL" b="1" dirty="0">
                <a:solidFill>
                  <a:schemeClr val="accent2"/>
                </a:solidFill>
              </a:rPr>
              <a:t>Wat betekent </a:t>
            </a:r>
            <a:r>
              <a:rPr lang="es-ES_tradnl" b="1" i="1" dirty="0">
                <a:solidFill>
                  <a:schemeClr val="accent2"/>
                </a:solidFill>
              </a:rPr>
              <a:t>Ni Una Menos</a:t>
            </a:r>
            <a:r>
              <a:rPr lang="nl-NL" b="1" dirty="0">
                <a:solidFill>
                  <a:schemeClr val="accent2"/>
                </a:solidFill>
              </a:rPr>
              <a:t>? Wat wordt er bedoeld met deze leus? </a:t>
            </a:r>
          </a:p>
        </p:txBody>
      </p:sp>
    </p:spTree>
    <p:extLst>
      <p:ext uri="{BB962C8B-B14F-4D97-AF65-F5344CB8AC3E}">
        <p14:creationId xmlns:p14="http://schemas.microsoft.com/office/powerpoint/2010/main" val="377958042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 4. Poema de crítica ( </a:t>
            </a:r>
            <a:r>
              <a:rPr lang="nl-NL" sz="4400" dirty="0" err="1"/>
              <a:t>tarea</a:t>
            </a:r>
            <a:r>
              <a:rPr lang="nl-NL" sz="4400" dirty="0"/>
              <a:t> 2 </a:t>
            </a:r>
            <a:r>
              <a:rPr lang="nl-NL" sz="4400" dirty="0" err="1"/>
              <a:t>opción</a:t>
            </a:r>
            <a:r>
              <a:rPr lang="nl-NL" sz="4400" dirty="0"/>
              <a:t> 1)</a:t>
            </a:r>
          </a:p>
        </p:txBody>
      </p:sp>
      <p:sp>
        <p:nvSpPr>
          <p:cNvPr id="3" name="Tijdelijke aanduiding voor tekst 2"/>
          <p:cNvSpPr>
            <a:spLocks noGrp="1"/>
          </p:cNvSpPr>
          <p:nvPr>
            <p:ph type="body" idx="1"/>
          </p:nvPr>
        </p:nvSpPr>
        <p:spPr/>
        <p:txBody>
          <a:bodyPr/>
          <a:lstStyle/>
          <a:p>
            <a:pPr marL="0" indent="0">
              <a:buNone/>
            </a:pPr>
            <a:r>
              <a:rPr lang="es-ES_tradnl" sz="3200" dirty="0" err="1"/>
              <a:t>Karimme</a:t>
            </a:r>
            <a:r>
              <a:rPr lang="es-ES_tradnl" sz="3200" dirty="0"/>
              <a:t> Gabriela Morales es poeta chilena y escribió el poema ‘Veinte versos contra el amor nerudiano’</a:t>
            </a:r>
          </a:p>
          <a:p>
            <a:pPr marL="0" indent="0">
              <a:buNone/>
            </a:pPr>
            <a:endParaRPr lang="es-ES_tradnl" sz="2800" dirty="0"/>
          </a:p>
          <a:p>
            <a:pPr marL="514350" indent="-514350">
              <a:buAutoNum type="arabicPeriod"/>
            </a:pPr>
            <a:r>
              <a:rPr lang="es-ES_tradnl" sz="2800" dirty="0"/>
              <a:t>Leemos el poema </a:t>
            </a:r>
            <a:r>
              <a:rPr lang="es-ES_tradnl" sz="2800" dirty="0" err="1"/>
              <a:t>junt@s</a:t>
            </a:r>
            <a:r>
              <a:rPr lang="es-ES_tradnl" sz="2800" dirty="0"/>
              <a:t>, mirando el video de </a:t>
            </a:r>
            <a:r>
              <a:rPr lang="es-ES_tradnl" sz="2800" dirty="0" err="1"/>
              <a:t>Karimme</a:t>
            </a:r>
            <a:r>
              <a:rPr lang="es-ES_tradnl" sz="2800" dirty="0"/>
              <a:t> Gabriela Morales</a:t>
            </a:r>
          </a:p>
          <a:p>
            <a:pPr marL="0" indent="0">
              <a:buNone/>
            </a:pPr>
            <a:r>
              <a:rPr lang="es-ES_tradnl" sz="2800" dirty="0">
                <a:hlinkClick r:id="rId3"/>
              </a:rPr>
              <a:t>https://www.youtube.com/watch?v=ZwcDPVqJQP0</a:t>
            </a:r>
            <a:endParaRPr lang="es-ES_tradnl" sz="2800" dirty="0"/>
          </a:p>
          <a:p>
            <a:pPr marL="0" indent="0">
              <a:buNone/>
            </a:pPr>
            <a:endParaRPr lang="es-ES_tradnl" sz="2800" dirty="0"/>
          </a:p>
          <a:p>
            <a:pPr marL="0" indent="0">
              <a:buNone/>
            </a:pPr>
            <a:endParaRPr lang="es-ES_tradnl" sz="2800" dirty="0"/>
          </a:p>
          <a:p>
            <a:pPr marL="0" indent="0">
              <a:buNone/>
            </a:pPr>
            <a:r>
              <a:rPr lang="es-ES_tradnl" sz="2800" dirty="0"/>
              <a:t>2.	En parejas &gt; hacer </a:t>
            </a:r>
            <a:r>
              <a:rPr lang="es-ES_tradnl" sz="2800" dirty="0" err="1"/>
              <a:t>junt@s</a:t>
            </a:r>
            <a:r>
              <a:rPr lang="es-ES_tradnl" sz="2800" dirty="0"/>
              <a:t> la tarea 2</a:t>
            </a:r>
          </a:p>
          <a:p>
            <a:pPr marL="0" indent="0">
              <a:buNone/>
            </a:pPr>
            <a:r>
              <a:rPr lang="es-ES_tradnl" sz="2800" dirty="0"/>
              <a:t>	15 minutos</a:t>
            </a:r>
          </a:p>
          <a:p>
            <a:pPr marL="0" indent="0">
              <a:buNone/>
            </a:pPr>
            <a:endParaRPr lang="es-ES_tradnl" sz="2800" dirty="0"/>
          </a:p>
          <a:p>
            <a:pPr marL="514350" indent="-514350">
              <a:buAutoNum type="arabicPeriod" startAt="3"/>
            </a:pPr>
            <a:r>
              <a:rPr lang="es-ES_tradnl" sz="2800" dirty="0"/>
              <a:t>Compartir las respuestas</a:t>
            </a:r>
          </a:p>
          <a:p>
            <a:pPr marL="0" indent="0">
              <a:buNone/>
            </a:pPr>
            <a:endParaRPr lang="es-ES_tradnl" sz="2800" dirty="0"/>
          </a:p>
        </p:txBody>
      </p:sp>
    </p:spTree>
    <p:extLst>
      <p:ext uri="{BB962C8B-B14F-4D97-AF65-F5344CB8AC3E}">
        <p14:creationId xmlns:p14="http://schemas.microsoft.com/office/powerpoint/2010/main" val="367912623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4400" dirty="0"/>
              <a:t> 5. </a:t>
            </a:r>
            <a:r>
              <a:rPr lang="nl-NL" sz="4400" dirty="0" err="1"/>
              <a:t>Canción</a:t>
            </a:r>
            <a:r>
              <a:rPr lang="nl-NL" sz="4400" dirty="0"/>
              <a:t> de crítica (</a:t>
            </a:r>
            <a:r>
              <a:rPr lang="nl-NL" sz="4400" dirty="0" err="1"/>
              <a:t>tarea</a:t>
            </a:r>
            <a:r>
              <a:rPr lang="nl-NL" sz="4400" dirty="0"/>
              <a:t> 2 </a:t>
            </a:r>
            <a:r>
              <a:rPr lang="nl-NL" sz="4400" dirty="0" err="1"/>
              <a:t>opción</a:t>
            </a:r>
            <a:r>
              <a:rPr lang="nl-NL" sz="4400" dirty="0"/>
              <a:t> 2) </a:t>
            </a:r>
          </a:p>
        </p:txBody>
      </p:sp>
      <p:sp>
        <p:nvSpPr>
          <p:cNvPr id="3" name="Tijdelijke aanduiding voor tekst 2"/>
          <p:cNvSpPr>
            <a:spLocks noGrp="1"/>
          </p:cNvSpPr>
          <p:nvPr>
            <p:ph type="body" idx="1"/>
          </p:nvPr>
        </p:nvSpPr>
        <p:spPr>
          <a:xfrm>
            <a:off x="915987" y="1800225"/>
            <a:ext cx="8253413" cy="6119813"/>
          </a:xfrm>
        </p:spPr>
        <p:txBody>
          <a:bodyPr/>
          <a:lstStyle/>
          <a:p>
            <a:pPr marL="0" indent="0">
              <a:buNone/>
            </a:pPr>
            <a:r>
              <a:rPr lang="es-ES_tradnl" sz="3200" dirty="0"/>
              <a:t>Julieta Venegas es cantante mexicana que vive </a:t>
            </a:r>
          </a:p>
          <a:p>
            <a:pPr marL="0" indent="0">
              <a:buNone/>
            </a:pPr>
            <a:r>
              <a:rPr lang="es-ES_tradnl" sz="3200" dirty="0"/>
              <a:t>en Argentina. Escribió la canción ‘Las mujeres’ </a:t>
            </a:r>
          </a:p>
          <a:p>
            <a:pPr marL="0" indent="0">
              <a:buNone/>
            </a:pPr>
            <a:endParaRPr lang="es-ES_tradnl" sz="2800" dirty="0"/>
          </a:p>
          <a:p>
            <a:pPr marL="514350" indent="-514350">
              <a:buAutoNum type="arabicPeriod"/>
            </a:pPr>
            <a:endParaRPr lang="es-ES_tradnl" sz="2800" dirty="0"/>
          </a:p>
          <a:p>
            <a:pPr marL="514350" indent="-514350">
              <a:buAutoNum type="arabicPeriod"/>
            </a:pPr>
            <a:r>
              <a:rPr lang="es-ES_tradnl" sz="2800" dirty="0"/>
              <a:t>Escuchamos la canción de Julieta Venegas y leemos la letra </a:t>
            </a:r>
            <a:r>
              <a:rPr lang="es-ES_tradnl" sz="2800" dirty="0" err="1"/>
              <a:t>junt@s</a:t>
            </a:r>
            <a:endParaRPr lang="es-ES_tradnl" sz="2800" dirty="0"/>
          </a:p>
          <a:p>
            <a:pPr marL="0" indent="0">
              <a:buNone/>
            </a:pPr>
            <a:r>
              <a:rPr lang="es-ES_tradnl" sz="2800" dirty="0">
                <a:hlinkClick r:id="rId3"/>
              </a:rPr>
              <a:t>https://www.youtube.com/watch?v=lqwnuWWs5i4</a:t>
            </a:r>
            <a:endParaRPr lang="es-ES_tradnl" sz="2800" dirty="0"/>
          </a:p>
          <a:p>
            <a:pPr marL="0" indent="0">
              <a:buNone/>
            </a:pPr>
            <a:endParaRPr lang="es-ES_tradnl" sz="2800" dirty="0"/>
          </a:p>
          <a:p>
            <a:pPr marL="0" indent="0">
              <a:buNone/>
            </a:pPr>
            <a:r>
              <a:rPr lang="es-ES_tradnl" sz="2800" dirty="0"/>
              <a:t>2.	En parejas &gt; hacer </a:t>
            </a:r>
            <a:r>
              <a:rPr lang="es-ES_tradnl" sz="2800" dirty="0" err="1"/>
              <a:t>junt@s</a:t>
            </a:r>
            <a:r>
              <a:rPr lang="es-ES_tradnl" sz="2800" dirty="0"/>
              <a:t> la tarea 3</a:t>
            </a:r>
          </a:p>
          <a:p>
            <a:pPr marL="0" indent="0">
              <a:buNone/>
            </a:pPr>
            <a:r>
              <a:rPr lang="es-ES_tradnl" sz="2800" dirty="0"/>
              <a:t>	15 minutos</a:t>
            </a:r>
          </a:p>
          <a:p>
            <a:pPr marL="0" indent="0">
              <a:buNone/>
            </a:pPr>
            <a:endParaRPr lang="es-ES_tradnl" sz="2800" dirty="0"/>
          </a:p>
          <a:p>
            <a:pPr marL="514350" indent="-514350">
              <a:buAutoNum type="arabicPeriod" startAt="3"/>
            </a:pPr>
            <a:r>
              <a:rPr lang="es-ES_tradnl" sz="2800" dirty="0"/>
              <a:t>Compartir las respuestas</a:t>
            </a:r>
          </a:p>
          <a:p>
            <a:pPr marL="0" indent="0">
              <a:buNone/>
            </a:pPr>
            <a:endParaRPr lang="es-ES_tradnl" sz="2800" dirty="0"/>
          </a:p>
        </p:txBody>
      </p:sp>
      <p:pic>
        <p:nvPicPr>
          <p:cNvPr id="5" name="Afbeelding 4">
            <a:extLst>
              <a:ext uri="{FF2B5EF4-FFF2-40B4-BE49-F238E27FC236}">
                <a16:creationId xmlns:a16="http://schemas.microsoft.com/office/drawing/2014/main" id="{7867255C-B717-5A44-9EF1-BFED0883F306}"/>
              </a:ext>
            </a:extLst>
          </p:cNvPr>
          <p:cNvPicPr>
            <a:picLocks noChangeAspect="1"/>
          </p:cNvPicPr>
          <p:nvPr/>
        </p:nvPicPr>
        <p:blipFill rotWithShape="1">
          <a:blip r:embed="rId4">
            <a:extLst>
              <a:ext uri="{28A0092B-C50C-407E-A947-70E740481C1C}">
                <a14:useLocalDpi xmlns:a14="http://schemas.microsoft.com/office/drawing/2010/main" val="0"/>
              </a:ext>
            </a:extLst>
          </a:blip>
          <a:srcRect l="14943" r="22498"/>
          <a:stretch/>
        </p:blipFill>
        <p:spPr>
          <a:xfrm>
            <a:off x="9185275" y="1800225"/>
            <a:ext cx="3610700" cy="4328580"/>
          </a:xfrm>
          <a:prstGeom prst="rect">
            <a:avLst/>
          </a:prstGeom>
        </p:spPr>
      </p:pic>
    </p:spTree>
    <p:extLst>
      <p:ext uri="{BB962C8B-B14F-4D97-AF65-F5344CB8AC3E}">
        <p14:creationId xmlns:p14="http://schemas.microsoft.com/office/powerpoint/2010/main" val="3007354256"/>
      </p:ext>
    </p:extLst>
  </p:cSld>
  <p:clrMapOvr>
    <a:masterClrMapping/>
  </p:clrMapOvr>
  <p:transition spd="med"/>
</p:sld>
</file>

<file path=ppt/theme/theme1.xml><?xml version="1.0" encoding="utf-8"?>
<a:theme xmlns:a="http://schemas.openxmlformats.org/drawingml/2006/main" name="RU PPT Algemeen NL 2014">
  <a:themeElements>
    <a:clrScheme name="RU PPT Algemeen NL 2014">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RU PPT Algemeen NL 2014">
      <a:majorFont>
        <a:latin typeface="Calibri"/>
        <a:ea typeface="Calibri"/>
        <a:cs typeface="Calibri"/>
      </a:majorFont>
      <a:minorFont>
        <a:latin typeface="Helvetica"/>
        <a:ea typeface="Helvetica"/>
        <a:cs typeface="Helvetica"/>
      </a:minorFont>
    </a:fontScheme>
    <a:fmtScheme name="RU PPT Algemeen NL 20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36000" tIns="36000" rIns="36000" bIns="36000" numCol="1" spcCol="38100" rtlCol="0" anchor="t">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U PPT Algemeen NL 2014">
  <a:themeElements>
    <a:clrScheme name="RU PPT Algemeen NL 2014">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RU PPT Algemeen NL 2014">
      <a:majorFont>
        <a:latin typeface="Calibri"/>
        <a:ea typeface="Calibri"/>
        <a:cs typeface="Calibri"/>
      </a:majorFont>
      <a:minorFont>
        <a:latin typeface="Helvetica"/>
        <a:ea typeface="Helvetica"/>
        <a:cs typeface="Helvetica"/>
      </a:minorFont>
    </a:fontScheme>
    <a:fmtScheme name="RU PPT Algemeen NL 20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36000" tIns="36000" rIns="36000" bIns="36000" numCol="1" spcCol="38100" rtlCol="0" anchor="t">
        <a:spAutoFit/>
      </a:bodyPr>
      <a:lstStyle>
        <a:defPPr marL="0" marR="0" indent="0" algn="l" defTabSz="649287"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5203</TotalTime>
  <Words>2338</Words>
  <Application>Microsoft Macintosh PowerPoint</Application>
  <PresentationFormat>Aangepast</PresentationFormat>
  <Paragraphs>227</Paragraphs>
  <Slides>11</Slides>
  <Notes>11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11</vt:i4>
      </vt:variant>
    </vt:vector>
  </HeadingPairs>
  <TitlesOfParts>
    <vt:vector size="15" baseType="lpstr">
      <vt:lpstr>Arial</vt:lpstr>
      <vt:lpstr>Calibri</vt:lpstr>
      <vt:lpstr>Wingdings</vt:lpstr>
      <vt:lpstr>RU PPT Algemeen NL 2014</vt:lpstr>
      <vt:lpstr>Domein F: Oriëntatie op studie en beroep Domein E: Literatuur     Drs. Marloes Mekenkamp  - Radboud Spaanse Taal en Cultuur Drs. Nina Kremers    - Radboud Docenten Academie    </vt:lpstr>
      <vt:lpstr>Programa</vt:lpstr>
      <vt:lpstr>1. Introducción </vt:lpstr>
      <vt:lpstr>Stel je zou een liefdesgedicht moeten schrijven aan je geliefde… welke bewoordingen zou je gebruiken:</vt:lpstr>
      <vt:lpstr> 2. Poema de amor (tarea 1)</vt:lpstr>
      <vt:lpstr>Pablo Neruda </vt:lpstr>
      <vt:lpstr>3. Grote protesten in Latijns-Amerika:  Ni Una Menos </vt:lpstr>
      <vt:lpstr> 4. Poema de crítica ( tarea 2 opción 1)</vt:lpstr>
      <vt:lpstr> 5. Canción de crítica (tarea 2 opción 2) </vt:lpstr>
      <vt:lpstr>6. Recopilación</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Startcollege: Visie en Doeltaalgebruik</dc:title>
  <dc:creator>Kremers, M.F. (Nina)</dc:creator>
  <cp:lastModifiedBy>Marloes Mekenkamp</cp:lastModifiedBy>
  <cp:revision>348</cp:revision>
  <cp:lastPrinted>2019-12-01T14:18:20Z</cp:lastPrinted>
  <dcterms:modified xsi:type="dcterms:W3CDTF">2021-10-18T10:30:36Z</dcterms:modified>
</cp:coreProperties>
</file>