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613" r:id="rId2"/>
    <p:sldId id="295" r:id="rId3"/>
    <p:sldId id="614" r:id="rId4"/>
    <p:sldId id="622" r:id="rId5"/>
    <p:sldId id="618" r:id="rId6"/>
    <p:sldId id="623" r:id="rId7"/>
    <p:sldId id="631" r:id="rId8"/>
    <p:sldId id="629" r:id="rId9"/>
    <p:sldId id="632" r:id="rId10"/>
    <p:sldId id="624" r:id="rId11"/>
    <p:sldId id="628" r:id="rId12"/>
    <p:sldId id="630" r:id="rId13"/>
    <p:sldId id="633" r:id="rId14"/>
    <p:sldId id="626" r:id="rId15"/>
    <p:sldId id="347" r:id="rId16"/>
  </p:sldIdLst>
  <p:sldSz cx="129921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lvl9pPr>
  </p:defaultTextStyle>
  <p:extLst>
    <p:ext uri="{521415D9-36F7-43E2-AB2F-B90AF26B5E84}">
      <p14:sectionLst xmlns:p14="http://schemas.microsoft.com/office/powerpoint/2010/main">
        <p14:section name="Default Section" id="{843D45FC-153A-4EE4-9FA9-F19F6BE4B81E}">
          <p14:sldIdLst>
            <p14:sldId id="613"/>
            <p14:sldId id="295"/>
          </p14:sldIdLst>
        </p14:section>
        <p14:section name="Untitled Section" id="{02C015D2-8E06-466D-B3A9-278E9387DB3E}">
          <p14:sldIdLst>
            <p14:sldId id="614"/>
            <p14:sldId id="622"/>
            <p14:sldId id="618"/>
            <p14:sldId id="623"/>
            <p14:sldId id="631"/>
            <p14:sldId id="629"/>
            <p14:sldId id="632"/>
            <p14:sldId id="624"/>
            <p14:sldId id="628"/>
            <p14:sldId id="630"/>
            <p14:sldId id="633"/>
            <p14:sldId id="626"/>
            <p14:sldId id="347"/>
          </p14:sldIdLst>
        </p14:section>
      </p14:sectionLst>
    </p:ext>
    <p:ext uri="{EFAFB233-063F-42B5-8137-9DF3F51BA10A}">
      <p15:sldGuideLst xmlns:p15="http://schemas.microsoft.com/office/powerpoint/2012/main">
        <p15:guide id="1" orient="horz" pos="3072">
          <p15:clr>
            <a:srgbClr val="A4A3A4"/>
          </p15:clr>
        </p15:guide>
        <p15:guide id="2" pos="40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333" autoAdjust="0"/>
  </p:normalViewPr>
  <p:slideViewPr>
    <p:cSldViewPr snapToGrid="0">
      <p:cViewPr varScale="1">
        <p:scale>
          <a:sx n="30" d="100"/>
          <a:sy n="30" d="100"/>
        </p:scale>
        <p:origin x="864" y="72"/>
      </p:cViewPr>
      <p:guideLst>
        <p:guide orient="horz" pos="3072"/>
        <p:guide pos="4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556CE83-644B-439F-9675-AC39DC0442FC}" type="datetimeFigureOut">
              <a:rPr lang="en-US" smtClean="0"/>
              <a:t>6/8/2020</a:t>
            </a:fld>
            <a:endParaRPr lang="en-US"/>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6745C6-97EE-417B-ABB8-56679F3B71FA}" type="slidenum">
              <a:rPr lang="en-US" smtClean="0"/>
              <a:t>‹nr.›</a:t>
            </a:fld>
            <a:endParaRPr lang="en-US"/>
          </a:p>
        </p:txBody>
      </p:sp>
    </p:spTree>
    <p:extLst>
      <p:ext uri="{BB962C8B-B14F-4D97-AF65-F5344CB8AC3E}">
        <p14:creationId xmlns:p14="http://schemas.microsoft.com/office/powerpoint/2010/main" val="784316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1" name="Shape 101"/>
          <p:cNvSpPr>
            <a:spLocks noGrp="1" noRot="1" noChangeAspect="1"/>
          </p:cNvSpPr>
          <p:nvPr>
            <p:ph type="sldImg"/>
          </p:nvPr>
        </p:nvSpPr>
        <p:spPr>
          <a:xfrm>
            <a:off x="1143000" y="685800"/>
            <a:ext cx="4572000" cy="3429000"/>
          </a:xfrm>
          <a:prstGeom prst="rect">
            <a:avLst/>
          </a:prstGeom>
        </p:spPr>
        <p:txBody>
          <a:bodyPr/>
          <a:lstStyle/>
          <a:p>
            <a:endParaRPr/>
          </a:p>
        </p:txBody>
      </p:sp>
      <p:sp>
        <p:nvSpPr>
          <p:cNvPr id="102" name="Shape 10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629222002"/>
      </p:ext>
    </p:extLst>
  </p:cSld>
  <p:clrMap bg1="lt1" tx1="dk1" bg2="lt2" tx2="dk2" accent1="accent1" accent2="accent2" accent3="accent3" accent4="accent4" accent5="accent5" accent6="accent6" hlink="hlink" folHlink="folHlink"/>
  <p:notesStyle>
    <a:lvl1pPr defTabSz="649287" latinLnBrk="0">
      <a:spcBef>
        <a:spcPts val="600"/>
      </a:spcBef>
      <a:defRPr sz="1700">
        <a:latin typeface="+mj-lt"/>
        <a:ea typeface="+mj-ea"/>
        <a:cs typeface="+mj-cs"/>
        <a:sym typeface="Calibri"/>
      </a:defRPr>
    </a:lvl1pPr>
    <a:lvl2pPr indent="228600" defTabSz="649287" latinLnBrk="0">
      <a:spcBef>
        <a:spcPts val="600"/>
      </a:spcBef>
      <a:defRPr sz="1700">
        <a:latin typeface="+mj-lt"/>
        <a:ea typeface="+mj-ea"/>
        <a:cs typeface="+mj-cs"/>
        <a:sym typeface="Calibri"/>
      </a:defRPr>
    </a:lvl2pPr>
    <a:lvl3pPr indent="457200" defTabSz="649287" latinLnBrk="0">
      <a:spcBef>
        <a:spcPts val="600"/>
      </a:spcBef>
      <a:defRPr sz="1700">
        <a:latin typeface="+mj-lt"/>
        <a:ea typeface="+mj-ea"/>
        <a:cs typeface="+mj-cs"/>
        <a:sym typeface="Calibri"/>
      </a:defRPr>
    </a:lvl3pPr>
    <a:lvl4pPr indent="685800" defTabSz="649287" latinLnBrk="0">
      <a:spcBef>
        <a:spcPts val="600"/>
      </a:spcBef>
      <a:defRPr sz="1700">
        <a:latin typeface="+mj-lt"/>
        <a:ea typeface="+mj-ea"/>
        <a:cs typeface="+mj-cs"/>
        <a:sym typeface="Calibri"/>
      </a:defRPr>
    </a:lvl4pPr>
    <a:lvl5pPr indent="914400" defTabSz="649287" latinLnBrk="0">
      <a:spcBef>
        <a:spcPts val="600"/>
      </a:spcBef>
      <a:defRPr sz="1700">
        <a:latin typeface="+mj-lt"/>
        <a:ea typeface="+mj-ea"/>
        <a:cs typeface="+mj-cs"/>
        <a:sym typeface="Calibri"/>
      </a:defRPr>
    </a:lvl5pPr>
    <a:lvl6pPr indent="1143000" defTabSz="649287" latinLnBrk="0">
      <a:spcBef>
        <a:spcPts val="600"/>
      </a:spcBef>
      <a:defRPr sz="1700">
        <a:latin typeface="+mj-lt"/>
        <a:ea typeface="+mj-ea"/>
        <a:cs typeface="+mj-cs"/>
        <a:sym typeface="Calibri"/>
      </a:defRPr>
    </a:lvl6pPr>
    <a:lvl7pPr indent="1371600" defTabSz="649287" latinLnBrk="0">
      <a:spcBef>
        <a:spcPts val="600"/>
      </a:spcBef>
      <a:defRPr sz="1700">
        <a:latin typeface="+mj-lt"/>
        <a:ea typeface="+mj-ea"/>
        <a:cs typeface="+mj-cs"/>
        <a:sym typeface="Calibri"/>
      </a:defRPr>
    </a:lvl7pPr>
    <a:lvl8pPr indent="1600200" defTabSz="649287" latinLnBrk="0">
      <a:spcBef>
        <a:spcPts val="600"/>
      </a:spcBef>
      <a:defRPr sz="1700">
        <a:latin typeface="+mj-lt"/>
        <a:ea typeface="+mj-ea"/>
        <a:cs typeface="+mj-cs"/>
        <a:sym typeface="Calibri"/>
      </a:defRPr>
    </a:lvl8pPr>
    <a:lvl9pPr indent="1828800" defTabSz="649287" latinLnBrk="0">
      <a:spcBef>
        <a:spcPts val="600"/>
      </a:spcBef>
      <a:defRPr sz="17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24565874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dirty="0" err="1" smtClean="0"/>
              <a:t>Tarea</a:t>
            </a:r>
            <a:r>
              <a:rPr lang="nl-NL" baseline="0" dirty="0" smtClean="0"/>
              <a:t> 1: (zowel opdracht in Spaans als in Nederlands beschikbaar!)</a:t>
            </a:r>
          </a:p>
          <a:p>
            <a:endParaRPr lang="nl-NL" baseline="0" dirty="0" smtClean="0"/>
          </a:p>
          <a:p>
            <a:pPr marL="342900" indent="-342900">
              <a:buFont typeface="+mj-lt"/>
              <a:buAutoNum type="arabicPeriod"/>
            </a:pPr>
            <a:r>
              <a:rPr lang="nl-NL" baseline="0" dirty="0" err="1" smtClean="0"/>
              <a:t>Sobre</a:t>
            </a:r>
            <a:r>
              <a:rPr lang="nl-NL" baseline="0" dirty="0" smtClean="0"/>
              <a:t> el </a:t>
            </a:r>
            <a:r>
              <a:rPr lang="nl-NL" baseline="0" dirty="0" err="1" smtClean="0"/>
              <a:t>título</a:t>
            </a:r>
            <a:r>
              <a:rPr lang="nl-NL" baseline="0" dirty="0" smtClean="0"/>
              <a:t> &gt; ¿Por </a:t>
            </a:r>
            <a:r>
              <a:rPr lang="nl-NL" baseline="0" dirty="0" err="1" smtClean="0"/>
              <a:t>qué</a:t>
            </a:r>
            <a:r>
              <a:rPr lang="nl-NL" baseline="0" dirty="0" smtClean="0"/>
              <a:t> el </a:t>
            </a:r>
            <a:r>
              <a:rPr lang="nl-NL" baseline="0" dirty="0" err="1" smtClean="0"/>
              <a:t>título</a:t>
            </a:r>
            <a:r>
              <a:rPr lang="nl-NL" baseline="0" dirty="0" smtClean="0"/>
              <a:t> </a:t>
            </a:r>
            <a:r>
              <a:rPr lang="nl-NL" baseline="0" dirty="0" err="1" smtClean="0"/>
              <a:t>está</a:t>
            </a:r>
            <a:r>
              <a:rPr lang="nl-NL" baseline="0" dirty="0" smtClean="0"/>
              <a:t> en </a:t>
            </a:r>
            <a:r>
              <a:rPr lang="nl-NL" baseline="0" dirty="0" err="1" smtClean="0"/>
              <a:t>inglés</a:t>
            </a:r>
            <a:r>
              <a:rPr lang="nl-NL" baseline="0" dirty="0" smtClean="0"/>
              <a:t>? CLAVE: Como </a:t>
            </a:r>
            <a:r>
              <a:rPr lang="nl-NL" baseline="0" dirty="0" err="1" smtClean="0"/>
              <a:t>Tijuana</a:t>
            </a:r>
            <a:r>
              <a:rPr lang="nl-NL" baseline="0" dirty="0" smtClean="0"/>
              <a:t> </a:t>
            </a:r>
            <a:r>
              <a:rPr lang="nl-NL" baseline="0" dirty="0" err="1" smtClean="0"/>
              <a:t>está</a:t>
            </a:r>
            <a:r>
              <a:rPr lang="nl-NL" baseline="0" dirty="0" smtClean="0"/>
              <a:t> tan </a:t>
            </a:r>
            <a:r>
              <a:rPr lang="nl-NL" baseline="0" dirty="0" err="1" smtClean="0"/>
              <a:t>cerca</a:t>
            </a:r>
            <a:r>
              <a:rPr lang="nl-NL" baseline="0" dirty="0" smtClean="0"/>
              <a:t> de los </a:t>
            </a:r>
            <a:r>
              <a:rPr lang="nl-NL" baseline="0" dirty="0" err="1" smtClean="0"/>
              <a:t>Estados</a:t>
            </a:r>
            <a:r>
              <a:rPr lang="nl-NL" baseline="0" dirty="0" smtClean="0"/>
              <a:t> </a:t>
            </a:r>
            <a:r>
              <a:rPr lang="nl-NL" baseline="0" dirty="0" err="1" smtClean="0"/>
              <a:t>Unidos</a:t>
            </a:r>
            <a:r>
              <a:rPr lang="nl-NL" baseline="0" dirty="0" smtClean="0"/>
              <a:t>, se </a:t>
            </a:r>
            <a:r>
              <a:rPr lang="nl-NL" baseline="0" dirty="0" err="1" smtClean="0"/>
              <a:t>mezcla</a:t>
            </a:r>
            <a:r>
              <a:rPr lang="nl-NL" baseline="0" dirty="0" smtClean="0"/>
              <a:t> el </a:t>
            </a:r>
            <a:r>
              <a:rPr lang="nl-NL" baseline="0" dirty="0" err="1" smtClean="0"/>
              <a:t>español</a:t>
            </a:r>
            <a:r>
              <a:rPr lang="nl-NL" baseline="0" dirty="0" smtClean="0"/>
              <a:t> con el </a:t>
            </a:r>
            <a:r>
              <a:rPr lang="nl-NL" baseline="0" dirty="0" err="1" smtClean="0"/>
              <a:t>inglés</a:t>
            </a:r>
            <a:r>
              <a:rPr lang="nl-NL" baseline="0" dirty="0" smtClean="0"/>
              <a:t> y </a:t>
            </a:r>
            <a:r>
              <a:rPr lang="nl-NL" baseline="0" dirty="0" err="1" smtClean="0"/>
              <a:t>hay</a:t>
            </a:r>
            <a:r>
              <a:rPr lang="nl-NL" baseline="0" dirty="0" smtClean="0"/>
              <a:t> </a:t>
            </a:r>
            <a:r>
              <a:rPr lang="nl-NL" baseline="0" dirty="0" err="1" smtClean="0"/>
              <a:t>muchos</a:t>
            </a:r>
            <a:r>
              <a:rPr lang="nl-NL" baseline="0" dirty="0" smtClean="0"/>
              <a:t> </a:t>
            </a:r>
            <a:r>
              <a:rPr lang="nl-NL" baseline="0" dirty="0" err="1" smtClean="0"/>
              <a:t>estadounidenses</a:t>
            </a:r>
            <a:r>
              <a:rPr lang="nl-NL" baseline="0" dirty="0" smtClean="0"/>
              <a:t> que </a:t>
            </a:r>
            <a:r>
              <a:rPr lang="nl-NL" baseline="0" dirty="0" err="1" smtClean="0"/>
              <a:t>visitan</a:t>
            </a:r>
            <a:r>
              <a:rPr lang="nl-NL" baseline="0" dirty="0" smtClean="0"/>
              <a:t> </a:t>
            </a:r>
            <a:r>
              <a:rPr lang="nl-NL" baseline="0" dirty="0" err="1" smtClean="0"/>
              <a:t>Tijuana</a:t>
            </a:r>
            <a:r>
              <a:rPr lang="nl-NL" baseline="0" dirty="0" smtClean="0"/>
              <a:t>.</a:t>
            </a:r>
          </a:p>
          <a:p>
            <a:pPr marL="342900" indent="-342900">
              <a:buFont typeface="+mj-lt"/>
              <a:buAutoNum type="arabicPeriod"/>
            </a:pPr>
            <a:r>
              <a:rPr lang="nl-NL" baseline="0" dirty="0" smtClean="0"/>
              <a:t>¿Por </a:t>
            </a:r>
            <a:r>
              <a:rPr lang="nl-NL" baseline="0" dirty="0" err="1" smtClean="0"/>
              <a:t>qué</a:t>
            </a:r>
            <a:r>
              <a:rPr lang="nl-NL" baseline="0" dirty="0" smtClean="0"/>
              <a:t> se </a:t>
            </a:r>
            <a:r>
              <a:rPr lang="nl-NL" baseline="0" dirty="0" err="1" smtClean="0"/>
              <a:t>usa</a:t>
            </a:r>
            <a:r>
              <a:rPr lang="nl-NL" baseline="0" dirty="0" smtClean="0"/>
              <a:t> en </a:t>
            </a:r>
            <a:r>
              <a:rPr lang="nl-NL" baseline="0" dirty="0" err="1" smtClean="0"/>
              <a:t>toda</a:t>
            </a:r>
            <a:r>
              <a:rPr lang="nl-NL" baseline="0" dirty="0" smtClean="0"/>
              <a:t> la </a:t>
            </a:r>
            <a:r>
              <a:rPr lang="nl-NL" baseline="0" dirty="0" err="1" smtClean="0"/>
              <a:t>canción</a:t>
            </a:r>
            <a:r>
              <a:rPr lang="nl-NL" baseline="0" dirty="0" smtClean="0"/>
              <a:t> la forma </a:t>
            </a:r>
            <a:r>
              <a:rPr lang="nl-NL" baseline="0" dirty="0" err="1" smtClean="0"/>
              <a:t>femenina</a:t>
            </a:r>
            <a:r>
              <a:rPr lang="nl-NL" baseline="0" dirty="0" smtClean="0"/>
              <a:t> de “</a:t>
            </a:r>
            <a:r>
              <a:rPr lang="nl-NL" baseline="0" dirty="0" err="1" smtClean="0"/>
              <a:t>bienvenida</a:t>
            </a:r>
            <a:r>
              <a:rPr lang="nl-NL" baseline="0" dirty="0" smtClean="0"/>
              <a:t>”? CLAVE: El </a:t>
            </a:r>
            <a:r>
              <a:rPr lang="nl-NL" baseline="0" dirty="0" err="1" smtClean="0"/>
              <a:t>cantante</a:t>
            </a:r>
            <a:r>
              <a:rPr lang="nl-NL" baseline="0" dirty="0" smtClean="0"/>
              <a:t> se </a:t>
            </a:r>
            <a:r>
              <a:rPr lang="nl-NL" baseline="0" dirty="0" err="1" smtClean="0"/>
              <a:t>dirige</a:t>
            </a:r>
            <a:r>
              <a:rPr lang="nl-NL" baseline="0" dirty="0" smtClean="0"/>
              <a:t> a </a:t>
            </a:r>
            <a:r>
              <a:rPr lang="nl-NL" baseline="0" dirty="0" err="1" smtClean="0"/>
              <a:t>una</a:t>
            </a:r>
            <a:r>
              <a:rPr lang="nl-NL" baseline="0" dirty="0" smtClean="0"/>
              <a:t> </a:t>
            </a:r>
            <a:r>
              <a:rPr lang="nl-NL" baseline="0" dirty="0" err="1" smtClean="0"/>
              <a:t>mujer</a:t>
            </a:r>
            <a:r>
              <a:rPr lang="nl-NL" baseline="0" dirty="0" smtClean="0"/>
              <a:t> (</a:t>
            </a:r>
            <a:r>
              <a:rPr lang="nl-NL" baseline="0" dirty="0" err="1" smtClean="0"/>
              <a:t>bienvenida</a:t>
            </a:r>
            <a:r>
              <a:rPr lang="nl-NL" baseline="0" dirty="0" smtClean="0"/>
              <a:t> mi </a:t>
            </a:r>
            <a:r>
              <a:rPr lang="nl-NL" baseline="0" dirty="0" err="1" smtClean="0"/>
              <a:t>amor</a:t>
            </a:r>
            <a:r>
              <a:rPr lang="nl-NL" baseline="0" dirty="0" smtClean="0"/>
              <a:t>); la </a:t>
            </a:r>
            <a:r>
              <a:rPr lang="nl-NL" baseline="0" dirty="0" err="1" smtClean="0"/>
              <a:t>suerte</a:t>
            </a:r>
            <a:r>
              <a:rPr lang="nl-NL" baseline="0" dirty="0" smtClean="0"/>
              <a:t> (importante para los </a:t>
            </a:r>
            <a:r>
              <a:rPr lang="nl-NL" baseline="0" dirty="0" err="1" smtClean="0"/>
              <a:t>juegos</a:t>
            </a:r>
            <a:r>
              <a:rPr lang="nl-NL" baseline="0" dirty="0" smtClean="0"/>
              <a:t> y para </a:t>
            </a:r>
            <a:r>
              <a:rPr lang="nl-NL" baseline="0" dirty="0" err="1" smtClean="0"/>
              <a:t>sobrevivir</a:t>
            </a:r>
            <a:r>
              <a:rPr lang="nl-NL" baseline="0" dirty="0" smtClean="0"/>
              <a:t>) es </a:t>
            </a:r>
            <a:r>
              <a:rPr lang="nl-NL" baseline="0" dirty="0" err="1" smtClean="0"/>
              <a:t>una</a:t>
            </a:r>
            <a:r>
              <a:rPr lang="nl-NL" baseline="0" dirty="0" smtClean="0"/>
              <a:t> </a:t>
            </a:r>
            <a:r>
              <a:rPr lang="nl-NL" baseline="0" dirty="0" err="1" smtClean="0"/>
              <a:t>palabra</a:t>
            </a:r>
            <a:r>
              <a:rPr lang="nl-NL" baseline="0" dirty="0" smtClean="0"/>
              <a:t> </a:t>
            </a:r>
            <a:r>
              <a:rPr lang="nl-NL" baseline="0" dirty="0" err="1" smtClean="0"/>
              <a:t>femenina</a:t>
            </a:r>
            <a:r>
              <a:rPr lang="nl-NL" baseline="0" dirty="0" smtClean="0"/>
              <a:t>; la </a:t>
            </a:r>
            <a:r>
              <a:rPr lang="nl-NL" baseline="0" dirty="0" err="1" smtClean="0"/>
              <a:t>muerte</a:t>
            </a:r>
            <a:r>
              <a:rPr lang="nl-NL" baseline="0" dirty="0" smtClean="0"/>
              <a:t> </a:t>
            </a:r>
            <a:r>
              <a:rPr lang="nl-NL" baseline="0" dirty="0" err="1" smtClean="0"/>
              <a:t>también</a:t>
            </a:r>
            <a:r>
              <a:rPr lang="nl-NL" baseline="0" dirty="0" smtClean="0"/>
              <a:t> es </a:t>
            </a:r>
            <a:r>
              <a:rPr lang="nl-NL" baseline="0" dirty="0" err="1" smtClean="0"/>
              <a:t>femenina</a:t>
            </a:r>
            <a:r>
              <a:rPr lang="nl-NL" baseline="0" dirty="0" smtClean="0"/>
              <a:t>. </a:t>
            </a:r>
          </a:p>
          <a:p>
            <a:pPr marL="342900" indent="-342900">
              <a:buFont typeface="+mj-lt"/>
              <a:buAutoNum type="arabicPeriod"/>
            </a:pPr>
            <a:r>
              <a:rPr lang="nl-NL" baseline="0" dirty="0" smtClean="0"/>
              <a:t>¿</a:t>
            </a:r>
            <a:r>
              <a:rPr lang="nl-NL" baseline="0" dirty="0" err="1" smtClean="0"/>
              <a:t>Cuáles</a:t>
            </a:r>
            <a:r>
              <a:rPr lang="nl-NL" baseline="0" dirty="0" smtClean="0"/>
              <a:t> </a:t>
            </a:r>
            <a:r>
              <a:rPr lang="nl-NL" baseline="0" dirty="0" err="1" smtClean="0"/>
              <a:t>son</a:t>
            </a:r>
            <a:r>
              <a:rPr lang="nl-NL" baseline="0" dirty="0" smtClean="0"/>
              <a:t> los </a:t>
            </a:r>
            <a:r>
              <a:rPr lang="nl-NL" baseline="0" dirty="0" err="1" smtClean="0"/>
              <a:t>estereotipos</a:t>
            </a:r>
            <a:r>
              <a:rPr lang="nl-NL" baseline="0" dirty="0" smtClean="0"/>
              <a:t> </a:t>
            </a:r>
            <a:r>
              <a:rPr lang="nl-NL" baseline="0" dirty="0" err="1" smtClean="0"/>
              <a:t>sobre</a:t>
            </a:r>
            <a:r>
              <a:rPr lang="nl-NL" baseline="0" dirty="0" smtClean="0"/>
              <a:t> </a:t>
            </a:r>
            <a:r>
              <a:rPr lang="nl-NL" baseline="0" dirty="0" err="1" smtClean="0"/>
              <a:t>Tijuana</a:t>
            </a:r>
            <a:r>
              <a:rPr lang="nl-NL" baseline="0" dirty="0" smtClean="0"/>
              <a:t> en la </a:t>
            </a:r>
            <a:r>
              <a:rPr lang="nl-NL" baseline="0" dirty="0" err="1" smtClean="0"/>
              <a:t>canción</a:t>
            </a:r>
            <a:r>
              <a:rPr lang="nl-NL" baseline="0" dirty="0" smtClean="0"/>
              <a:t>? CLAVE: </a:t>
            </a:r>
            <a:r>
              <a:rPr lang="nl-NL" baseline="0" dirty="0" err="1" smtClean="0"/>
              <a:t>Tijuana</a:t>
            </a:r>
            <a:r>
              <a:rPr lang="nl-NL" baseline="0" dirty="0" smtClean="0"/>
              <a:t> </a:t>
            </a:r>
            <a:r>
              <a:rPr lang="nl-NL" baseline="0" dirty="0" err="1" smtClean="0"/>
              <a:t>como</a:t>
            </a:r>
            <a:r>
              <a:rPr lang="nl-NL" baseline="0" dirty="0" smtClean="0"/>
              <a:t> </a:t>
            </a:r>
            <a:r>
              <a:rPr lang="nl-NL" baseline="0" dirty="0" err="1" smtClean="0"/>
              <a:t>centro</a:t>
            </a:r>
            <a:r>
              <a:rPr lang="nl-NL" baseline="0" dirty="0" smtClean="0"/>
              <a:t> de las </a:t>
            </a:r>
            <a:r>
              <a:rPr lang="nl-NL" baseline="0" dirty="0" err="1" smtClean="0"/>
              <a:t>drogas</a:t>
            </a:r>
            <a:r>
              <a:rPr lang="nl-NL" baseline="0" dirty="0" smtClean="0"/>
              <a:t>, del </a:t>
            </a:r>
            <a:r>
              <a:rPr lang="nl-NL" baseline="0" dirty="0" err="1" smtClean="0"/>
              <a:t>sexo</a:t>
            </a:r>
            <a:r>
              <a:rPr lang="nl-NL" baseline="0" dirty="0" smtClean="0"/>
              <a:t>, de la </a:t>
            </a:r>
            <a:r>
              <a:rPr lang="nl-NL" baseline="0" dirty="0" err="1" smtClean="0"/>
              <a:t>migración</a:t>
            </a:r>
            <a:r>
              <a:rPr lang="nl-NL" baseline="0" dirty="0" smtClean="0"/>
              <a:t>, de la </a:t>
            </a:r>
            <a:r>
              <a:rPr lang="nl-NL" baseline="0" dirty="0" err="1" smtClean="0"/>
              <a:t>ilegalidad</a:t>
            </a:r>
            <a:r>
              <a:rPr lang="nl-NL" baseline="0" dirty="0" smtClean="0"/>
              <a:t>; los </a:t>
            </a:r>
            <a:r>
              <a:rPr lang="nl-NL" baseline="0" dirty="0" err="1" smtClean="0"/>
              <a:t>estereotipos</a:t>
            </a:r>
            <a:r>
              <a:rPr lang="nl-NL" baseline="0" dirty="0" smtClean="0"/>
              <a:t> de </a:t>
            </a:r>
            <a:r>
              <a:rPr lang="nl-NL" baseline="0" dirty="0" err="1" smtClean="0"/>
              <a:t>Tijuana</a:t>
            </a:r>
            <a:r>
              <a:rPr lang="nl-NL" baseline="0" dirty="0" smtClean="0"/>
              <a:t> </a:t>
            </a:r>
            <a:r>
              <a:rPr lang="nl-NL" baseline="0" dirty="0" err="1" smtClean="0"/>
              <a:t>como</a:t>
            </a:r>
            <a:r>
              <a:rPr lang="nl-NL" baseline="0" dirty="0" smtClean="0"/>
              <a:t> “</a:t>
            </a:r>
            <a:r>
              <a:rPr lang="nl-NL" i="1" baseline="0" dirty="0" err="1" smtClean="0"/>
              <a:t>sin-city</a:t>
            </a:r>
            <a:r>
              <a:rPr lang="nl-NL" baseline="0" dirty="0" smtClean="0"/>
              <a:t>”. </a:t>
            </a:r>
          </a:p>
          <a:p>
            <a:pPr marL="342900" indent="-342900">
              <a:buFont typeface="+mj-lt"/>
              <a:buAutoNum type="arabicPeriod"/>
            </a:pPr>
            <a:r>
              <a:rPr lang="nl-NL" baseline="0" dirty="0" smtClean="0"/>
              <a:t>¿En qué </a:t>
            </a:r>
            <a:r>
              <a:rPr lang="nl-NL" baseline="0" dirty="0" err="1" smtClean="0"/>
              <a:t>sentido</a:t>
            </a:r>
            <a:r>
              <a:rPr lang="nl-NL" baseline="0" dirty="0" smtClean="0"/>
              <a:t> </a:t>
            </a:r>
            <a:r>
              <a:rPr lang="nl-NL" baseline="0" dirty="0" err="1" smtClean="0"/>
              <a:t>reconoces</a:t>
            </a:r>
            <a:r>
              <a:rPr lang="nl-NL" baseline="0" dirty="0" smtClean="0"/>
              <a:t> la </a:t>
            </a:r>
            <a:r>
              <a:rPr lang="nl-NL" baseline="0" dirty="0" err="1" smtClean="0"/>
              <a:t>imagen</a:t>
            </a:r>
            <a:r>
              <a:rPr lang="nl-NL" baseline="0" dirty="0" smtClean="0"/>
              <a:t> de la </a:t>
            </a:r>
            <a:r>
              <a:rPr lang="nl-NL" baseline="0" dirty="0" err="1" smtClean="0"/>
              <a:t>frontera</a:t>
            </a:r>
            <a:r>
              <a:rPr lang="nl-NL" baseline="0" dirty="0" smtClean="0"/>
              <a:t> </a:t>
            </a:r>
            <a:r>
              <a:rPr lang="nl-NL" baseline="0" dirty="0" err="1" smtClean="0"/>
              <a:t>como</a:t>
            </a:r>
            <a:r>
              <a:rPr lang="nl-NL" baseline="0" dirty="0" smtClean="0"/>
              <a:t> ‘contact zone’ en la </a:t>
            </a:r>
            <a:r>
              <a:rPr lang="nl-NL" baseline="0" dirty="0" err="1" smtClean="0"/>
              <a:t>canción</a:t>
            </a:r>
            <a:r>
              <a:rPr lang="nl-NL" baseline="0" dirty="0" smtClean="0"/>
              <a:t>? CLAVE: Es </a:t>
            </a:r>
            <a:r>
              <a:rPr lang="nl-NL" baseline="0" dirty="0" err="1" smtClean="0"/>
              <a:t>una</a:t>
            </a:r>
            <a:r>
              <a:rPr lang="nl-NL" baseline="0" dirty="0" smtClean="0"/>
              <a:t> zona de </a:t>
            </a:r>
            <a:r>
              <a:rPr lang="nl-NL" baseline="0" dirty="0" err="1" smtClean="0"/>
              <a:t>contacto</a:t>
            </a:r>
            <a:r>
              <a:rPr lang="nl-NL" baseline="0" dirty="0" smtClean="0"/>
              <a:t> </a:t>
            </a:r>
            <a:r>
              <a:rPr lang="nl-NL" baseline="0" dirty="0" err="1" smtClean="0"/>
              <a:t>entre</a:t>
            </a:r>
            <a:r>
              <a:rPr lang="nl-NL" baseline="0" dirty="0" smtClean="0"/>
              <a:t> </a:t>
            </a:r>
            <a:r>
              <a:rPr lang="nl-NL" baseline="0" dirty="0" err="1" smtClean="0"/>
              <a:t>diferentes</a:t>
            </a:r>
            <a:r>
              <a:rPr lang="nl-NL" baseline="0" dirty="0" smtClean="0"/>
              <a:t> </a:t>
            </a:r>
            <a:r>
              <a:rPr lang="nl-NL" baseline="0" dirty="0" err="1" smtClean="0"/>
              <a:t>clases</a:t>
            </a:r>
            <a:r>
              <a:rPr lang="nl-NL" baseline="0" dirty="0" smtClean="0"/>
              <a:t> </a:t>
            </a:r>
            <a:r>
              <a:rPr lang="nl-NL" baseline="0" dirty="0" err="1" smtClean="0"/>
              <a:t>sociales</a:t>
            </a:r>
            <a:r>
              <a:rPr lang="nl-NL" baseline="0" dirty="0" smtClean="0"/>
              <a:t>, </a:t>
            </a:r>
            <a:r>
              <a:rPr lang="nl-NL" baseline="0" dirty="0" err="1" smtClean="0"/>
              <a:t>entre</a:t>
            </a:r>
            <a:r>
              <a:rPr lang="nl-NL" baseline="0" dirty="0" smtClean="0"/>
              <a:t> </a:t>
            </a:r>
            <a:r>
              <a:rPr lang="nl-NL" baseline="0" dirty="0" err="1" smtClean="0"/>
              <a:t>migrantes</a:t>
            </a:r>
            <a:r>
              <a:rPr lang="nl-NL" baseline="0" dirty="0" smtClean="0"/>
              <a:t> y </a:t>
            </a:r>
            <a:r>
              <a:rPr lang="nl-NL" baseline="0" dirty="0" err="1" smtClean="0"/>
              <a:t>habitantes</a:t>
            </a:r>
            <a:r>
              <a:rPr lang="nl-NL" baseline="0" dirty="0" smtClean="0"/>
              <a:t>, </a:t>
            </a:r>
            <a:r>
              <a:rPr lang="nl-NL" baseline="0" dirty="0" err="1" smtClean="0"/>
              <a:t>entre</a:t>
            </a:r>
            <a:r>
              <a:rPr lang="nl-NL" baseline="0" dirty="0" smtClean="0"/>
              <a:t> </a:t>
            </a:r>
            <a:r>
              <a:rPr lang="nl-NL" baseline="0" dirty="0" err="1" smtClean="0"/>
              <a:t>clientes</a:t>
            </a:r>
            <a:r>
              <a:rPr lang="nl-NL" baseline="0" dirty="0" smtClean="0"/>
              <a:t> y </a:t>
            </a:r>
            <a:r>
              <a:rPr lang="nl-NL" baseline="0" dirty="0" err="1" smtClean="0"/>
              <a:t>prostitutas</a:t>
            </a:r>
            <a:r>
              <a:rPr lang="nl-NL" baseline="0" dirty="0" smtClean="0"/>
              <a:t>, y </a:t>
            </a:r>
            <a:r>
              <a:rPr lang="nl-NL" baseline="0" dirty="0" err="1" smtClean="0"/>
              <a:t>entre</a:t>
            </a:r>
            <a:r>
              <a:rPr lang="nl-NL" baseline="0" dirty="0" smtClean="0"/>
              <a:t> </a:t>
            </a:r>
            <a:r>
              <a:rPr lang="nl-NL" baseline="0" dirty="0" err="1" smtClean="0"/>
              <a:t>diferentes</a:t>
            </a:r>
            <a:r>
              <a:rPr lang="nl-NL" baseline="0" dirty="0" smtClean="0"/>
              <a:t> </a:t>
            </a:r>
            <a:r>
              <a:rPr lang="nl-NL" baseline="0" dirty="0" err="1" smtClean="0"/>
              <a:t>lenguas</a:t>
            </a:r>
            <a:r>
              <a:rPr lang="nl-NL" baseline="0" dirty="0" smtClean="0"/>
              <a:t> (se </a:t>
            </a:r>
            <a:r>
              <a:rPr lang="nl-NL" baseline="0" dirty="0" err="1" smtClean="0"/>
              <a:t>hablan</a:t>
            </a:r>
            <a:r>
              <a:rPr lang="nl-NL" baseline="0" dirty="0" smtClean="0"/>
              <a:t> las dos </a:t>
            </a:r>
            <a:r>
              <a:rPr lang="nl-NL" baseline="0" dirty="0" err="1" smtClean="0"/>
              <a:t>lenguas</a:t>
            </a:r>
            <a:r>
              <a:rPr lang="nl-NL" baseline="0" dirty="0" smtClean="0"/>
              <a:t> </a:t>
            </a:r>
            <a:r>
              <a:rPr lang="nl-NL" baseline="0" dirty="0" err="1" smtClean="0"/>
              <a:t>español</a:t>
            </a:r>
            <a:r>
              <a:rPr lang="nl-NL" baseline="0" dirty="0" smtClean="0"/>
              <a:t> e </a:t>
            </a:r>
            <a:r>
              <a:rPr lang="nl-NL" baseline="0" dirty="0" err="1" smtClean="0"/>
              <a:t>inglés</a:t>
            </a:r>
            <a:r>
              <a:rPr lang="nl-NL" baseline="0" dirty="0" smtClean="0"/>
              <a:t>) no se </a:t>
            </a:r>
            <a:r>
              <a:rPr lang="nl-NL" baseline="0" dirty="0" err="1" smtClean="0"/>
              <a:t>limita</a:t>
            </a:r>
            <a:r>
              <a:rPr lang="nl-NL" baseline="0" dirty="0" smtClean="0"/>
              <a:t> </a:t>
            </a:r>
            <a:r>
              <a:rPr lang="nl-NL" baseline="0" dirty="0" err="1" smtClean="0"/>
              <a:t>solamente</a:t>
            </a:r>
            <a:r>
              <a:rPr lang="nl-NL" baseline="0" dirty="0" smtClean="0"/>
              <a:t> a la </a:t>
            </a:r>
            <a:r>
              <a:rPr lang="nl-NL" baseline="0" dirty="0" err="1" smtClean="0"/>
              <a:t>frontera</a:t>
            </a:r>
            <a:r>
              <a:rPr lang="nl-NL" baseline="0" dirty="0" smtClean="0"/>
              <a:t> </a:t>
            </a:r>
            <a:r>
              <a:rPr lang="nl-NL" baseline="0" dirty="0" err="1" smtClean="0"/>
              <a:t>física</a:t>
            </a:r>
            <a:r>
              <a:rPr lang="nl-NL" baseline="0" dirty="0" smtClean="0"/>
              <a:t>.</a:t>
            </a:r>
          </a:p>
          <a:p>
            <a:pPr marL="342900" indent="-342900">
              <a:buFont typeface="+mj-lt"/>
              <a:buAutoNum type="arabicPeriod"/>
            </a:pPr>
            <a:r>
              <a:rPr lang="nl-NL" baseline="0" dirty="0" smtClean="0"/>
              <a:t>¿Qué </a:t>
            </a:r>
            <a:r>
              <a:rPr lang="nl-NL" baseline="0" dirty="0" err="1" smtClean="0"/>
              <a:t>palabras</a:t>
            </a:r>
            <a:r>
              <a:rPr lang="nl-NL" baseline="0" dirty="0" smtClean="0"/>
              <a:t> </a:t>
            </a:r>
            <a:r>
              <a:rPr lang="nl-NL" baseline="0" dirty="0" err="1" smtClean="0"/>
              <a:t>relacionadas</a:t>
            </a:r>
            <a:r>
              <a:rPr lang="nl-NL" baseline="0" dirty="0" smtClean="0"/>
              <a:t> con la zona </a:t>
            </a:r>
            <a:r>
              <a:rPr lang="nl-NL" baseline="0" dirty="0" err="1" smtClean="0"/>
              <a:t>fronteriza</a:t>
            </a:r>
            <a:r>
              <a:rPr lang="nl-NL" baseline="0" dirty="0" smtClean="0"/>
              <a:t> </a:t>
            </a:r>
            <a:r>
              <a:rPr lang="nl-NL" baseline="0" dirty="0" err="1" smtClean="0"/>
              <a:t>reconoces</a:t>
            </a:r>
            <a:r>
              <a:rPr lang="nl-NL" baseline="0" dirty="0" smtClean="0"/>
              <a:t> en la </a:t>
            </a:r>
            <a:r>
              <a:rPr lang="nl-NL" baseline="0" dirty="0" err="1" smtClean="0"/>
              <a:t>canción</a:t>
            </a:r>
            <a:r>
              <a:rPr lang="nl-NL" baseline="0" dirty="0" smtClean="0"/>
              <a:t>? CLAVE: la </a:t>
            </a:r>
            <a:r>
              <a:rPr lang="nl-NL" baseline="0" dirty="0" err="1" smtClean="0"/>
              <a:t>aduana</a:t>
            </a:r>
            <a:r>
              <a:rPr lang="nl-NL" baseline="0" dirty="0" smtClean="0"/>
              <a:t>; el coyote (persona que </a:t>
            </a:r>
            <a:r>
              <a:rPr lang="nl-NL" baseline="0" dirty="0" err="1" smtClean="0"/>
              <a:t>ayuda</a:t>
            </a:r>
            <a:r>
              <a:rPr lang="nl-NL" baseline="0" dirty="0" smtClean="0"/>
              <a:t> a </a:t>
            </a:r>
            <a:r>
              <a:rPr lang="nl-NL" baseline="0" dirty="0" err="1" smtClean="0"/>
              <a:t>cruzar</a:t>
            </a:r>
            <a:r>
              <a:rPr lang="nl-NL" baseline="0" dirty="0" smtClean="0"/>
              <a:t> la </a:t>
            </a:r>
            <a:r>
              <a:rPr lang="nl-NL" baseline="0" dirty="0" err="1" smtClean="0"/>
              <a:t>frontera</a:t>
            </a:r>
            <a:r>
              <a:rPr lang="nl-NL" baseline="0" dirty="0" smtClean="0"/>
              <a:t> y </a:t>
            </a:r>
            <a:r>
              <a:rPr lang="nl-NL" baseline="0" dirty="0" err="1" smtClean="0"/>
              <a:t>sortear</a:t>
            </a:r>
            <a:r>
              <a:rPr lang="nl-NL" baseline="0" dirty="0" smtClean="0"/>
              <a:t> </a:t>
            </a:r>
            <a:r>
              <a:rPr lang="nl-NL" baseline="0" dirty="0" err="1" smtClean="0"/>
              <a:t>obstáculos</a:t>
            </a:r>
            <a:r>
              <a:rPr lang="nl-NL" baseline="0" dirty="0" smtClean="0"/>
              <a:t> </a:t>
            </a:r>
            <a:r>
              <a:rPr lang="nl-NL" baseline="0" dirty="0" err="1" smtClean="0"/>
              <a:t>legales</a:t>
            </a:r>
            <a:r>
              <a:rPr lang="nl-NL" baseline="0" dirty="0" smtClean="0"/>
              <a:t>; </a:t>
            </a:r>
            <a:r>
              <a:rPr lang="nl-NL" baseline="0" dirty="0" err="1" smtClean="0"/>
              <a:t>hace</a:t>
            </a:r>
            <a:r>
              <a:rPr lang="nl-NL" baseline="0" dirty="0" smtClean="0"/>
              <a:t> de </a:t>
            </a:r>
            <a:r>
              <a:rPr lang="nl-NL" baseline="0" dirty="0" err="1" smtClean="0"/>
              <a:t>intermediario</a:t>
            </a:r>
            <a:r>
              <a:rPr lang="nl-NL" baseline="0" dirty="0" smtClean="0"/>
              <a:t> </a:t>
            </a:r>
            <a:r>
              <a:rPr lang="nl-NL" baseline="0" dirty="0" err="1" smtClean="0"/>
              <a:t>entre</a:t>
            </a:r>
            <a:r>
              <a:rPr lang="nl-NL" baseline="0" dirty="0" smtClean="0"/>
              <a:t> el </a:t>
            </a:r>
            <a:r>
              <a:rPr lang="nl-NL" baseline="0" dirty="0" err="1" smtClean="0"/>
              <a:t>migrante</a:t>
            </a:r>
            <a:r>
              <a:rPr lang="nl-NL" baseline="0" dirty="0" smtClean="0"/>
              <a:t> y el ‘</a:t>
            </a:r>
            <a:r>
              <a:rPr lang="nl-NL" baseline="0" dirty="0" err="1" smtClean="0"/>
              <a:t>pollero</a:t>
            </a:r>
            <a:r>
              <a:rPr lang="nl-NL" baseline="0" dirty="0" smtClean="0"/>
              <a:t>’). Se </a:t>
            </a:r>
            <a:r>
              <a:rPr lang="nl-NL" baseline="0" dirty="0" err="1" smtClean="0"/>
              <a:t>puede</a:t>
            </a:r>
            <a:r>
              <a:rPr lang="nl-NL" baseline="0" dirty="0" smtClean="0"/>
              <a:t> </a:t>
            </a:r>
            <a:r>
              <a:rPr lang="nl-NL" baseline="0" dirty="0" err="1" smtClean="0"/>
              <a:t>ampliar</a:t>
            </a:r>
            <a:r>
              <a:rPr lang="nl-NL" baseline="0" dirty="0" smtClean="0"/>
              <a:t> </a:t>
            </a:r>
            <a:r>
              <a:rPr lang="nl-NL" baseline="0" dirty="0" err="1" smtClean="0"/>
              <a:t>eventualmente</a:t>
            </a:r>
            <a:r>
              <a:rPr lang="nl-NL" baseline="0" dirty="0" smtClean="0"/>
              <a:t> con </a:t>
            </a:r>
            <a:r>
              <a:rPr lang="nl-NL" baseline="0" dirty="0" err="1" smtClean="0"/>
              <a:t>otras</a:t>
            </a:r>
            <a:r>
              <a:rPr lang="nl-NL" baseline="0" dirty="0" smtClean="0"/>
              <a:t> </a:t>
            </a:r>
            <a:r>
              <a:rPr lang="nl-NL" baseline="0" dirty="0" err="1" smtClean="0"/>
              <a:t>palabras</a:t>
            </a:r>
            <a:r>
              <a:rPr lang="nl-NL" baseline="0" dirty="0" smtClean="0"/>
              <a:t>, que no se </a:t>
            </a:r>
            <a:r>
              <a:rPr lang="nl-NL" baseline="0" dirty="0" err="1" smtClean="0"/>
              <a:t>mencionan</a:t>
            </a:r>
            <a:r>
              <a:rPr lang="nl-NL" baseline="0" dirty="0" smtClean="0"/>
              <a:t> en la </a:t>
            </a:r>
            <a:r>
              <a:rPr lang="nl-NL" baseline="0" dirty="0" err="1" smtClean="0"/>
              <a:t>canción</a:t>
            </a:r>
            <a:r>
              <a:rPr lang="nl-NL" baseline="0" dirty="0" smtClean="0"/>
              <a:t>: el </a:t>
            </a:r>
            <a:r>
              <a:rPr lang="nl-NL" baseline="0" dirty="0" err="1" smtClean="0"/>
              <a:t>pollero</a:t>
            </a:r>
            <a:r>
              <a:rPr lang="nl-NL" baseline="0" dirty="0" smtClean="0"/>
              <a:t> (mensensmokkelaar; </a:t>
            </a:r>
            <a:r>
              <a:rPr lang="nl-NL" baseline="0" dirty="0" err="1" smtClean="0"/>
              <a:t>acompaña</a:t>
            </a:r>
            <a:r>
              <a:rPr lang="nl-NL" baseline="0" dirty="0" smtClean="0"/>
              <a:t> a los </a:t>
            </a:r>
            <a:r>
              <a:rPr lang="nl-NL" baseline="0" dirty="0" err="1" smtClean="0"/>
              <a:t>migrantes</a:t>
            </a:r>
            <a:r>
              <a:rPr lang="nl-NL" baseline="0" dirty="0" smtClean="0"/>
              <a:t> – </a:t>
            </a:r>
            <a:r>
              <a:rPr lang="nl-NL" baseline="0" dirty="0" err="1" smtClean="0"/>
              <a:t>metafóricamente</a:t>
            </a:r>
            <a:r>
              <a:rPr lang="nl-NL" baseline="0" dirty="0" smtClean="0"/>
              <a:t> </a:t>
            </a:r>
            <a:r>
              <a:rPr lang="nl-NL" baseline="0" dirty="0" err="1" smtClean="0"/>
              <a:t>designados</a:t>
            </a:r>
            <a:r>
              <a:rPr lang="nl-NL" baseline="0" dirty="0" smtClean="0"/>
              <a:t> </a:t>
            </a:r>
            <a:r>
              <a:rPr lang="nl-NL" baseline="0" dirty="0" err="1" smtClean="0"/>
              <a:t>aquí</a:t>
            </a:r>
            <a:r>
              <a:rPr lang="nl-NL" baseline="0" dirty="0" smtClean="0"/>
              <a:t> </a:t>
            </a:r>
            <a:r>
              <a:rPr lang="nl-NL" baseline="0" dirty="0" err="1" smtClean="0"/>
              <a:t>como</a:t>
            </a:r>
            <a:r>
              <a:rPr lang="nl-NL" baseline="0" dirty="0" smtClean="0"/>
              <a:t> ‘</a:t>
            </a:r>
            <a:r>
              <a:rPr lang="nl-NL" baseline="0" dirty="0" err="1" smtClean="0"/>
              <a:t>pollitos</a:t>
            </a:r>
            <a:r>
              <a:rPr lang="nl-NL" baseline="0" dirty="0" smtClean="0"/>
              <a:t> </a:t>
            </a:r>
            <a:r>
              <a:rPr lang="nl-NL" baseline="0" dirty="0" err="1" smtClean="0"/>
              <a:t>indefensos</a:t>
            </a:r>
            <a:r>
              <a:rPr lang="nl-NL" baseline="0" dirty="0" smtClean="0"/>
              <a:t>’ - </a:t>
            </a:r>
            <a:r>
              <a:rPr lang="nl-NL" baseline="0" dirty="0" err="1" smtClean="0"/>
              <a:t>durante</a:t>
            </a:r>
            <a:r>
              <a:rPr lang="nl-NL" baseline="0" dirty="0" smtClean="0"/>
              <a:t> el </a:t>
            </a:r>
            <a:r>
              <a:rPr lang="nl-NL" baseline="0" dirty="0" err="1" smtClean="0"/>
              <a:t>cruce</a:t>
            </a:r>
            <a:r>
              <a:rPr lang="nl-NL" baseline="0" dirty="0" smtClean="0"/>
              <a:t>), el </a:t>
            </a:r>
            <a:r>
              <a:rPr lang="nl-NL" baseline="0" dirty="0" err="1" smtClean="0"/>
              <a:t>sicario</a:t>
            </a:r>
            <a:r>
              <a:rPr lang="nl-NL" baseline="0" dirty="0" smtClean="0"/>
              <a:t> (</a:t>
            </a:r>
            <a:r>
              <a:rPr lang="nl-NL" baseline="0" dirty="0" err="1" smtClean="0"/>
              <a:t>hitman</a:t>
            </a:r>
            <a:r>
              <a:rPr lang="nl-NL" baseline="0" dirty="0" smtClean="0"/>
              <a:t>), TJ (</a:t>
            </a:r>
            <a:r>
              <a:rPr lang="nl-NL" baseline="0" dirty="0" err="1" smtClean="0"/>
              <a:t>apodo</a:t>
            </a:r>
            <a:r>
              <a:rPr lang="nl-NL" baseline="0" dirty="0" smtClean="0"/>
              <a:t> de </a:t>
            </a:r>
            <a:r>
              <a:rPr lang="nl-NL" baseline="0" dirty="0" err="1" smtClean="0"/>
              <a:t>Tijuana</a:t>
            </a:r>
            <a:r>
              <a:rPr lang="nl-NL" baseline="0" dirty="0" smtClean="0"/>
              <a:t>), …</a:t>
            </a:r>
          </a:p>
        </p:txBody>
      </p:sp>
    </p:spTree>
    <p:extLst>
      <p:ext uri="{BB962C8B-B14F-4D97-AF65-F5344CB8AC3E}">
        <p14:creationId xmlns:p14="http://schemas.microsoft.com/office/powerpoint/2010/main" val="2916864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baseline="0" dirty="0" smtClean="0"/>
              <a:t>De leerlingen gaan een klein onderzoekje doen naar een aspect van het grensgebied van </a:t>
            </a:r>
            <a:r>
              <a:rPr lang="nl-NL" baseline="0" dirty="0" err="1" smtClean="0"/>
              <a:t>Tijuana</a:t>
            </a:r>
            <a:r>
              <a:rPr lang="nl-NL" baseline="0" dirty="0" smtClean="0"/>
              <a:t>-VS en hierover een presentatie maken.</a:t>
            </a:r>
          </a:p>
          <a:p>
            <a:r>
              <a:rPr lang="nl-NL" b="1" baseline="0" dirty="0" smtClean="0"/>
              <a:t>LET OP! Op </a:t>
            </a:r>
            <a:r>
              <a:rPr lang="nl-NL" b="1" baseline="0" dirty="0" err="1" smtClean="0"/>
              <a:t>ppt</a:t>
            </a:r>
            <a:r>
              <a:rPr lang="nl-NL" b="1" baseline="0" dirty="0" smtClean="0"/>
              <a:t> staat nu 20 min. voorbereiding en in de les delen maar dat kan ook anders!</a:t>
            </a:r>
          </a:p>
          <a:p>
            <a:r>
              <a:rPr lang="nl-NL" b="1" baseline="0" dirty="0" smtClean="0"/>
              <a:t>Wat betreft tijd is hier de keuze aan docent:</a:t>
            </a:r>
          </a:p>
          <a:p>
            <a:pPr marL="285750" indent="-285750">
              <a:buFontTx/>
              <a:buChar char="-"/>
            </a:pPr>
            <a:r>
              <a:rPr lang="nl-NL" baseline="0" dirty="0" smtClean="0"/>
              <a:t>30 minuten in les eraan werken en volgende les presenteren in les </a:t>
            </a:r>
          </a:p>
          <a:p>
            <a:pPr marL="285750" indent="-285750">
              <a:buFontTx/>
              <a:buChar char="-"/>
            </a:pPr>
            <a:r>
              <a:rPr lang="nl-NL" baseline="0" dirty="0" smtClean="0"/>
              <a:t>30 minuten in les eraan werken en dan digitaal inleveren (en volgende keer op terugkomen)</a:t>
            </a:r>
          </a:p>
          <a:p>
            <a:pPr marL="285750" indent="-285750">
              <a:buFontTx/>
              <a:buChar char="-"/>
            </a:pPr>
            <a:r>
              <a:rPr lang="nl-NL" baseline="0" dirty="0" smtClean="0"/>
              <a:t>20 minuten in les eraan werken en in dezelfde les live of digitaal delen met elkaar</a:t>
            </a:r>
          </a:p>
          <a:p>
            <a:pPr marL="285750" indent="-285750">
              <a:buFontTx/>
              <a:buChar char="-"/>
            </a:pPr>
            <a:endParaRPr lang="nl-NL" baseline="0" dirty="0" smtClean="0"/>
          </a:p>
          <a:p>
            <a:pPr marL="0" indent="0">
              <a:buFontTx/>
              <a:buNone/>
            </a:pPr>
            <a:r>
              <a:rPr lang="nl-NL" b="1" baseline="0" dirty="0" smtClean="0"/>
              <a:t>Presentatie:</a:t>
            </a:r>
          </a:p>
          <a:p>
            <a:pPr marL="285750" indent="-285750">
              <a:buFontTx/>
              <a:buChar char="-"/>
            </a:pPr>
            <a:r>
              <a:rPr lang="nl-NL" baseline="0" dirty="0" smtClean="0"/>
              <a:t>delen leerlingen met klas of met elkaar in groepen</a:t>
            </a:r>
          </a:p>
          <a:p>
            <a:pPr marL="285750" indent="-285750">
              <a:buFontTx/>
              <a:buChar char="-"/>
            </a:pPr>
            <a:r>
              <a:rPr lang="nl-NL" baseline="0" dirty="0" smtClean="0"/>
              <a:t>duurt max. 1 ½  min. </a:t>
            </a:r>
          </a:p>
          <a:p>
            <a:pPr marL="285750" indent="-285750">
              <a:buFontTx/>
              <a:buChar char="-"/>
            </a:pPr>
            <a:r>
              <a:rPr lang="nl-NL" baseline="0" dirty="0" smtClean="0"/>
              <a:t>In Nederlands</a:t>
            </a:r>
          </a:p>
          <a:p>
            <a:pPr marL="285750" indent="-285750">
              <a:buFontTx/>
              <a:buChar char="-"/>
            </a:pPr>
            <a:r>
              <a:rPr lang="nl-NL" baseline="0" dirty="0" smtClean="0"/>
              <a:t>Door middel van een poster of </a:t>
            </a:r>
            <a:r>
              <a:rPr lang="nl-NL" baseline="0" dirty="0" err="1" smtClean="0"/>
              <a:t>infographic</a:t>
            </a:r>
            <a:r>
              <a:rPr lang="nl-NL" baseline="0" dirty="0" smtClean="0"/>
              <a:t> of filmpje</a:t>
            </a:r>
          </a:p>
          <a:p>
            <a:pPr marL="285750" marR="0" indent="-285750" defTabSz="649287" eaLnBrk="1" fontAlgn="auto" latinLnBrk="0" hangingPunct="1">
              <a:lnSpc>
                <a:spcPct val="100000"/>
              </a:lnSpc>
              <a:spcBef>
                <a:spcPts val="600"/>
              </a:spcBef>
              <a:spcAft>
                <a:spcPts val="0"/>
              </a:spcAft>
              <a:buClrTx/>
              <a:buSzTx/>
              <a:buFontTx/>
              <a:buChar char="-"/>
              <a:tabLst/>
              <a:defRPr/>
            </a:pPr>
            <a:r>
              <a:rPr lang="nl-NL" baseline="0" dirty="0" smtClean="0"/>
              <a:t>Tekst op poster/</a:t>
            </a:r>
            <a:r>
              <a:rPr lang="nl-NL" baseline="0" dirty="0" err="1" smtClean="0"/>
              <a:t>infographic</a:t>
            </a:r>
            <a:r>
              <a:rPr lang="nl-NL" baseline="0" dirty="0" smtClean="0"/>
              <a:t> of bijschrift in filmpje (termen) in Spaans</a:t>
            </a:r>
          </a:p>
          <a:p>
            <a:pPr marL="285750" indent="-285750">
              <a:buFontTx/>
              <a:buChar char="-"/>
            </a:pPr>
            <a:r>
              <a:rPr lang="nl-NL" baseline="0" dirty="0" smtClean="0"/>
              <a:t>Poster of </a:t>
            </a:r>
            <a:r>
              <a:rPr lang="nl-NL" baseline="0" dirty="0" err="1" smtClean="0"/>
              <a:t>infographic</a:t>
            </a:r>
            <a:r>
              <a:rPr lang="nl-NL" baseline="0" dirty="0" smtClean="0"/>
              <a:t> kan geprint worden en opgehangen zodat leerlingen er langs kunnen lopen; filmpjes klassikaal op scherm</a:t>
            </a:r>
          </a:p>
          <a:p>
            <a:pPr marL="0" indent="0">
              <a:buFontTx/>
              <a:buNone/>
            </a:pPr>
            <a:r>
              <a:rPr lang="nl-NL" baseline="0" dirty="0" smtClean="0"/>
              <a:t>OF</a:t>
            </a:r>
          </a:p>
          <a:p>
            <a:pPr marL="285750" indent="-285750">
              <a:buFontTx/>
              <a:buChar char="-"/>
            </a:pPr>
            <a:r>
              <a:rPr lang="nl-NL" baseline="0" dirty="0" smtClean="0"/>
              <a:t>Digitaal in klas of tussen groepjes delen van opdrachten</a:t>
            </a:r>
          </a:p>
          <a:p>
            <a:endParaRPr lang="nl-NL" dirty="0"/>
          </a:p>
        </p:txBody>
      </p:sp>
    </p:spTree>
    <p:extLst>
      <p:ext uri="{BB962C8B-B14F-4D97-AF65-F5344CB8AC3E}">
        <p14:creationId xmlns:p14="http://schemas.microsoft.com/office/powerpoint/2010/main" val="2697126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b="1" dirty="0" smtClean="0"/>
              <a:t>Let op! Leerlingen</a:t>
            </a:r>
            <a:r>
              <a:rPr lang="nl-NL" b="1" baseline="0" dirty="0" smtClean="0"/>
              <a:t> kunnen ook zelf nog met (andere) aspecten komen voor hun opdracht!</a:t>
            </a:r>
          </a:p>
          <a:p>
            <a:endParaRPr lang="nl-NL" baseline="0" dirty="0" smtClean="0"/>
          </a:p>
          <a:p>
            <a:r>
              <a:rPr lang="nl-NL" dirty="0" smtClean="0"/>
              <a:t>Korte</a:t>
            </a:r>
            <a:r>
              <a:rPr lang="nl-NL" baseline="0" dirty="0" smtClean="0"/>
              <a:t> toelichting bij items:</a:t>
            </a:r>
          </a:p>
          <a:p>
            <a:pPr marL="342900" marR="0" indent="-342900" defTabSz="649287" eaLnBrk="1" fontAlgn="auto" latinLnBrk="0" hangingPunct="1">
              <a:lnSpc>
                <a:spcPct val="100000"/>
              </a:lnSpc>
              <a:spcBef>
                <a:spcPts val="600"/>
              </a:spcBef>
              <a:spcAft>
                <a:spcPts val="0"/>
              </a:spcAft>
              <a:buClrTx/>
              <a:buSzTx/>
              <a:buFont typeface="+mj-lt"/>
              <a:buAutoNum type="arabicPeriod"/>
              <a:tabLst/>
              <a:defRPr/>
            </a:pPr>
            <a:r>
              <a:rPr lang="nl-NL" baseline="0" dirty="0" smtClean="0"/>
              <a:t>Locatie &gt; </a:t>
            </a:r>
            <a:r>
              <a:rPr lang="nl-NL" sz="1800" dirty="0" smtClean="0"/>
              <a:t>geografie, andere steden in de buurt, afstanden, landschap.</a:t>
            </a:r>
            <a:endParaRPr lang="nl-NL" baseline="0" dirty="0" smtClean="0"/>
          </a:p>
          <a:p>
            <a:pPr marL="342900" indent="-342900">
              <a:buFont typeface="+mj-lt"/>
              <a:buAutoNum type="arabicPeriod"/>
            </a:pPr>
            <a:r>
              <a:rPr lang="nl-NL" baseline="0" dirty="0" smtClean="0"/>
              <a:t>Bevolking &gt; hoeveel? En bijv. over </a:t>
            </a:r>
            <a:r>
              <a:rPr lang="nl-NL" baseline="0" dirty="0" err="1" smtClean="0"/>
              <a:t>chicano</a:t>
            </a:r>
            <a:r>
              <a:rPr lang="nl-NL" baseline="0" dirty="0" smtClean="0"/>
              <a:t> = Mexicaanse Amerikaan maar ook culturele beweging; de (Indiaanse) migranten uit zuiden van Mexico.</a:t>
            </a:r>
          </a:p>
          <a:p>
            <a:pPr marL="342900" indent="-342900">
              <a:buFont typeface="+mj-lt"/>
              <a:buAutoNum type="arabicPeriod"/>
            </a:pPr>
            <a:r>
              <a:rPr lang="nl-NL" baseline="0" dirty="0" smtClean="0"/>
              <a:t>Taal &gt; er zijn verschillende talen in Mexico maar ook </a:t>
            </a:r>
            <a:r>
              <a:rPr lang="nl-NL" baseline="0" dirty="0" err="1" smtClean="0"/>
              <a:t>inzoemen</a:t>
            </a:r>
            <a:r>
              <a:rPr lang="nl-NL" baseline="0" dirty="0" smtClean="0"/>
              <a:t> hier op </a:t>
            </a:r>
            <a:r>
              <a:rPr lang="nl-NL" baseline="0" dirty="0" err="1" smtClean="0"/>
              <a:t>Spanglish</a:t>
            </a:r>
            <a:r>
              <a:rPr lang="nl-NL" baseline="0" dirty="0" smtClean="0"/>
              <a:t>, bijv. </a:t>
            </a:r>
            <a:r>
              <a:rPr lang="nl-NL" baseline="0" dirty="0" err="1" smtClean="0"/>
              <a:t>priti</a:t>
            </a:r>
            <a:r>
              <a:rPr lang="nl-NL" baseline="0" dirty="0" smtClean="0"/>
              <a:t> (</a:t>
            </a:r>
            <a:r>
              <a:rPr lang="nl-NL" baseline="0" dirty="0" err="1" smtClean="0"/>
              <a:t>guapa</a:t>
            </a:r>
            <a:r>
              <a:rPr lang="nl-NL" baseline="0" dirty="0" smtClean="0"/>
              <a:t>) en </a:t>
            </a:r>
            <a:r>
              <a:rPr lang="nl-NL" baseline="0" dirty="0" err="1" smtClean="0"/>
              <a:t>drinquear</a:t>
            </a:r>
            <a:r>
              <a:rPr lang="nl-NL" baseline="0" dirty="0" smtClean="0"/>
              <a:t> (</a:t>
            </a:r>
            <a:r>
              <a:rPr lang="nl-NL" baseline="0" dirty="0" err="1" smtClean="0"/>
              <a:t>beber</a:t>
            </a:r>
            <a:r>
              <a:rPr lang="nl-NL" baseline="0" dirty="0" smtClean="0"/>
              <a:t>). </a:t>
            </a:r>
          </a:p>
          <a:p>
            <a:pPr marL="342900" indent="-342900">
              <a:buFont typeface="+mj-lt"/>
              <a:buAutoNum type="arabicPeriod"/>
            </a:pPr>
            <a:r>
              <a:rPr lang="nl-NL" baseline="0" dirty="0" smtClean="0"/>
              <a:t>Eten &gt; </a:t>
            </a:r>
            <a:r>
              <a:rPr lang="nl-NL" baseline="0" dirty="0" err="1" smtClean="0"/>
              <a:t>Caesar’s</a:t>
            </a:r>
            <a:r>
              <a:rPr lang="nl-NL" baseline="0" dirty="0" smtClean="0"/>
              <a:t> salade komt bijv. uit </a:t>
            </a:r>
            <a:r>
              <a:rPr lang="nl-NL" baseline="0" dirty="0" err="1" smtClean="0"/>
              <a:t>Tijuana</a:t>
            </a:r>
            <a:r>
              <a:rPr lang="nl-NL" baseline="0" dirty="0" smtClean="0"/>
              <a:t>. </a:t>
            </a:r>
          </a:p>
          <a:p>
            <a:pPr marL="342900" indent="-342900">
              <a:buFont typeface="+mj-lt"/>
              <a:buAutoNum type="arabicPeriod"/>
            </a:pPr>
            <a:r>
              <a:rPr lang="nl-NL" baseline="0" dirty="0" smtClean="0"/>
              <a:t>Muziek &gt; </a:t>
            </a:r>
            <a:r>
              <a:rPr lang="nl-NL" baseline="0" dirty="0" err="1" smtClean="0"/>
              <a:t>Tejano</a:t>
            </a:r>
            <a:r>
              <a:rPr lang="nl-NL" baseline="0" dirty="0" smtClean="0"/>
              <a:t> </a:t>
            </a:r>
            <a:r>
              <a:rPr lang="nl-NL" baseline="0" dirty="0" err="1" smtClean="0"/>
              <a:t>music</a:t>
            </a:r>
            <a:r>
              <a:rPr lang="nl-NL" baseline="0" dirty="0" smtClean="0"/>
              <a:t>, </a:t>
            </a:r>
            <a:r>
              <a:rPr lang="nl-NL" baseline="0" dirty="0" err="1" smtClean="0"/>
              <a:t>Nortec</a:t>
            </a:r>
            <a:r>
              <a:rPr lang="nl-NL" baseline="0" dirty="0" smtClean="0"/>
              <a:t>, </a:t>
            </a:r>
            <a:r>
              <a:rPr lang="nl-NL" baseline="0" dirty="0" err="1" smtClean="0"/>
              <a:t>narcocorrido</a:t>
            </a:r>
            <a:r>
              <a:rPr lang="nl-NL" baseline="0" dirty="0" smtClean="0"/>
              <a:t>.</a:t>
            </a:r>
          </a:p>
          <a:p>
            <a:pPr marL="342900" indent="-342900">
              <a:buFont typeface="+mj-lt"/>
              <a:buAutoNum type="arabicPeriod"/>
            </a:pPr>
            <a:r>
              <a:rPr lang="nl-NL" baseline="0" dirty="0" smtClean="0"/>
              <a:t>The Wall &gt; Hoe heet deze in het Spaanse deel (la </a:t>
            </a:r>
            <a:r>
              <a:rPr lang="nl-NL" baseline="0" dirty="0" err="1" smtClean="0"/>
              <a:t>línea</a:t>
            </a:r>
            <a:r>
              <a:rPr lang="nl-NL" baseline="0" dirty="0" smtClean="0"/>
              <a:t> / la </a:t>
            </a:r>
            <a:r>
              <a:rPr lang="nl-NL" baseline="0" dirty="0" err="1" smtClean="0"/>
              <a:t>frontera</a:t>
            </a:r>
            <a:r>
              <a:rPr lang="nl-NL" baseline="0" dirty="0" smtClean="0"/>
              <a:t>)? Waarom is deze er? Zijn er voor- en tegenstanders? Waarom? Wat zijn de manieren om de muur te omzeilen (tunnels). Etc. </a:t>
            </a:r>
          </a:p>
          <a:p>
            <a:pPr marL="342900" indent="-342900">
              <a:buFont typeface="+mj-lt"/>
              <a:buAutoNum type="arabicPeriod"/>
            </a:pPr>
            <a:r>
              <a:rPr lang="nl-NL" baseline="0" dirty="0" err="1" smtClean="0"/>
              <a:t>Borderwall</a:t>
            </a:r>
            <a:r>
              <a:rPr lang="nl-NL" baseline="0" dirty="0" smtClean="0"/>
              <a:t> as </a:t>
            </a:r>
            <a:r>
              <a:rPr lang="nl-NL" baseline="0" dirty="0" err="1" smtClean="0"/>
              <a:t>arquitecture</a:t>
            </a:r>
            <a:r>
              <a:rPr lang="nl-NL" baseline="0" dirty="0" smtClean="0"/>
              <a:t> &gt; kunstwerk van de wipwap door de muur heen maar ook Manifest (boek, 2017).</a:t>
            </a:r>
          </a:p>
          <a:p>
            <a:pPr marL="342900" indent="-342900">
              <a:buFont typeface="+mj-lt"/>
              <a:buAutoNum type="arabicPeriod"/>
            </a:pPr>
            <a:r>
              <a:rPr lang="nl-NL" baseline="0" dirty="0" smtClean="0"/>
              <a:t>Grensgebied &gt; hoe ziet grens er eigenlijk uit van Mexico? Waar staan de overgangen? Denk ook aan de lange rijen bij de grensovergangen, maar ook aan de tunnels voor de smokkel.</a:t>
            </a:r>
          </a:p>
          <a:p>
            <a:pPr marL="342900" indent="-342900">
              <a:buFont typeface="+mj-lt"/>
              <a:buAutoNum type="arabicPeriod"/>
            </a:pPr>
            <a:r>
              <a:rPr lang="nl-NL" baseline="0" dirty="0" err="1" smtClean="0"/>
              <a:t>Fiestas</a:t>
            </a:r>
            <a:r>
              <a:rPr lang="nl-NL" baseline="0" dirty="0" smtClean="0"/>
              <a:t> </a:t>
            </a:r>
            <a:r>
              <a:rPr lang="nl-NL" baseline="0" dirty="0" err="1" smtClean="0"/>
              <a:t>binacionales</a:t>
            </a:r>
            <a:r>
              <a:rPr lang="nl-NL" baseline="0" dirty="0" smtClean="0"/>
              <a:t> &gt; feesten die door en voor beide culturen georganiseerd, gevierd en beleefd worden. De rol van de ‘Santa </a:t>
            </a:r>
            <a:r>
              <a:rPr lang="nl-NL" baseline="0" dirty="0" err="1" smtClean="0"/>
              <a:t>Muerte</a:t>
            </a:r>
            <a:r>
              <a:rPr lang="nl-NL" baseline="0" dirty="0" smtClean="0"/>
              <a:t>’ in het grensgebied, of van heilige figuren zoals </a:t>
            </a:r>
            <a:r>
              <a:rPr lang="nl-NL" baseline="0" dirty="0" err="1" smtClean="0"/>
              <a:t>Jesús</a:t>
            </a:r>
            <a:r>
              <a:rPr lang="nl-NL" baseline="0" dirty="0" smtClean="0"/>
              <a:t> </a:t>
            </a:r>
            <a:r>
              <a:rPr lang="nl-NL" baseline="0" dirty="0" err="1" smtClean="0"/>
              <a:t>Malverde</a:t>
            </a:r>
            <a:r>
              <a:rPr lang="nl-NL" baseline="0" dirty="0" smtClean="0"/>
              <a:t> of San Judas </a:t>
            </a:r>
            <a:r>
              <a:rPr lang="nl-NL" baseline="0" dirty="0" err="1" smtClean="0"/>
              <a:t>Tadeo</a:t>
            </a:r>
            <a:r>
              <a:rPr lang="nl-NL" baseline="0" dirty="0" smtClean="0"/>
              <a:t>.</a:t>
            </a:r>
          </a:p>
          <a:p>
            <a:pPr marL="342900" indent="-342900">
              <a:buFont typeface="+mj-lt"/>
              <a:buAutoNum type="arabicPeriod"/>
            </a:pPr>
            <a:r>
              <a:rPr lang="nl-NL" baseline="0" dirty="0" smtClean="0"/>
              <a:t>Politiek &gt; wat voor bestuur heeft Mexico eigenlijk? Wie zijn hoofdpersonen?</a:t>
            </a:r>
          </a:p>
          <a:p>
            <a:pPr marL="342900" indent="-342900">
              <a:buFont typeface="+mj-lt"/>
              <a:buAutoNum type="arabicPeriod"/>
            </a:pPr>
            <a:r>
              <a:rPr lang="nl-NL" baseline="0" dirty="0" err="1" smtClean="0"/>
              <a:t>Maquiladora</a:t>
            </a:r>
            <a:r>
              <a:rPr lang="nl-NL" baseline="0" dirty="0" smtClean="0"/>
              <a:t> &gt; Fabriek in Mexico die belastingvrij machines en ruwe grondstoffen importeert om vervolgens (half)producten te kunnen maken; eigenaars moeten buitenlanders zijn; VS betaalt alleen belasting over toegevoegde waarde op product. Fiscaal interessant. Qua arbeidsomstandigheden niet vergelijkbaar met VS. Gebruikt voor bijv. televisies, auto’s, kleding.</a:t>
            </a:r>
          </a:p>
          <a:p>
            <a:pPr marL="342900" indent="-342900">
              <a:buFont typeface="+mj-lt"/>
              <a:buAutoNum type="arabicPeriod"/>
            </a:pPr>
            <a:r>
              <a:rPr lang="nl-NL" baseline="0" dirty="0" smtClean="0"/>
              <a:t>Border </a:t>
            </a:r>
            <a:r>
              <a:rPr lang="nl-NL" baseline="0" dirty="0" err="1" smtClean="0"/>
              <a:t>blaster</a:t>
            </a:r>
            <a:r>
              <a:rPr lang="nl-NL" baseline="0" dirty="0" smtClean="0"/>
              <a:t> &gt; VS radio stations in Mexico net over de grens met enorm zendvermogen; was goedkoper dan zenden vanuit VS; een van de voorwaarden was wel dat Mexicaanse volkslied ook ten gehore werd gebracht.</a:t>
            </a:r>
          </a:p>
          <a:p>
            <a:pPr marL="342900" indent="-342900">
              <a:buFont typeface="+mj-lt"/>
              <a:buAutoNum type="arabicPeriod"/>
            </a:pPr>
            <a:r>
              <a:rPr lang="nl-NL" baseline="0" dirty="0" smtClean="0"/>
              <a:t>Illegale handel &gt; drugs, wapens, ...</a:t>
            </a:r>
          </a:p>
          <a:p>
            <a:pPr marL="342900" indent="-342900">
              <a:buFont typeface="+mj-lt"/>
              <a:buAutoNum type="arabicPeriod"/>
            </a:pPr>
            <a:r>
              <a:rPr lang="nl-NL" baseline="0" dirty="0" smtClean="0"/>
              <a:t>Beroemdheden &gt; Selma Hayek, </a:t>
            </a:r>
            <a:r>
              <a:rPr lang="nl-NL" baseline="0" dirty="0" err="1" smtClean="0"/>
              <a:t>Guillermo</a:t>
            </a:r>
            <a:r>
              <a:rPr lang="nl-NL" baseline="0" dirty="0" smtClean="0"/>
              <a:t> del </a:t>
            </a:r>
            <a:r>
              <a:rPr lang="nl-NL" baseline="0" dirty="0" err="1" smtClean="0"/>
              <a:t>Toro</a:t>
            </a:r>
            <a:r>
              <a:rPr lang="nl-NL" baseline="0" dirty="0" smtClean="0"/>
              <a:t>, ...</a:t>
            </a:r>
            <a:endParaRPr lang="nl-NL" dirty="0"/>
          </a:p>
        </p:txBody>
      </p:sp>
    </p:spTree>
    <p:extLst>
      <p:ext uri="{BB962C8B-B14F-4D97-AF65-F5344CB8AC3E}">
        <p14:creationId xmlns:p14="http://schemas.microsoft.com/office/powerpoint/2010/main" val="1414382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dirty="0" err="1" smtClean="0"/>
              <a:t>Tarea</a:t>
            </a:r>
            <a:r>
              <a:rPr lang="nl-NL" dirty="0" smtClean="0"/>
              <a:t> 2 </a:t>
            </a:r>
            <a:r>
              <a:rPr lang="mr-IN" dirty="0" smtClean="0"/>
              <a:t>–</a:t>
            </a:r>
            <a:r>
              <a:rPr lang="nl-NL" dirty="0" smtClean="0"/>
              <a:t> alternatieve</a:t>
            </a:r>
            <a:r>
              <a:rPr lang="nl-NL" baseline="0" dirty="0" smtClean="0"/>
              <a:t> opdracht (is korter dan onderzoekje doen)</a:t>
            </a:r>
          </a:p>
          <a:p>
            <a:endParaRPr lang="nl-NL" baseline="0" dirty="0" smtClean="0"/>
          </a:p>
          <a:p>
            <a:pPr marL="285750" indent="-285750">
              <a:buFont typeface="Wingdings" charset="0"/>
              <a:buChar char="Ø"/>
            </a:pPr>
            <a:r>
              <a:rPr lang="nl-NL" baseline="0" dirty="0" smtClean="0"/>
              <a:t>Klassikaal kijken naar het nummer </a:t>
            </a:r>
          </a:p>
          <a:p>
            <a:pPr marL="285750" indent="-285750">
              <a:buFont typeface="Wingdings" charset="0"/>
              <a:buChar char="Ø"/>
            </a:pPr>
            <a:r>
              <a:rPr lang="nl-NL" baseline="0" dirty="0" smtClean="0"/>
              <a:t>In duo’s de vragen maken</a:t>
            </a:r>
          </a:p>
          <a:p>
            <a:pPr marL="0" indent="0">
              <a:buFont typeface="Wingdings" charset="0"/>
              <a:buNone/>
            </a:pPr>
            <a:endParaRPr lang="nl-NL" baseline="0" dirty="0" smtClean="0"/>
          </a:p>
          <a:p>
            <a:pPr marL="0" indent="0">
              <a:buFont typeface="Wingdings" charset="0"/>
              <a:buNone/>
            </a:pPr>
            <a:r>
              <a:rPr lang="nl-NL" baseline="0" dirty="0" err="1" smtClean="0"/>
              <a:t>Preguntas</a:t>
            </a:r>
            <a:r>
              <a:rPr lang="nl-NL" baseline="0" dirty="0" smtClean="0"/>
              <a:t>:</a:t>
            </a:r>
          </a:p>
          <a:p>
            <a:pPr marL="342900" indent="-342900">
              <a:buFontTx/>
              <a:buAutoNum type="arabicPeriod"/>
            </a:pPr>
            <a:r>
              <a:rPr lang="nl-NL" baseline="0" dirty="0" smtClean="0"/>
              <a:t>¿Qué </a:t>
            </a:r>
            <a:r>
              <a:rPr lang="nl-NL" baseline="0" dirty="0" err="1" smtClean="0"/>
              <a:t>estereotipos</a:t>
            </a:r>
            <a:r>
              <a:rPr lang="nl-NL" baseline="0" dirty="0" smtClean="0"/>
              <a:t> de </a:t>
            </a:r>
            <a:r>
              <a:rPr lang="nl-NL" baseline="0" dirty="0" err="1" smtClean="0"/>
              <a:t>Tijuana</a:t>
            </a:r>
            <a:r>
              <a:rPr lang="nl-NL" baseline="0" dirty="0" smtClean="0"/>
              <a:t>? CLAVE: </a:t>
            </a:r>
            <a:r>
              <a:rPr lang="nl-NL" baseline="0" dirty="0" err="1" smtClean="0"/>
              <a:t>Tijuana</a:t>
            </a:r>
            <a:r>
              <a:rPr lang="nl-NL" baseline="0" dirty="0" smtClean="0"/>
              <a:t> se </a:t>
            </a:r>
            <a:r>
              <a:rPr lang="nl-NL" baseline="0" dirty="0" err="1" smtClean="0"/>
              <a:t>ve</a:t>
            </a:r>
            <a:r>
              <a:rPr lang="nl-NL" baseline="0" dirty="0" smtClean="0"/>
              <a:t> </a:t>
            </a:r>
            <a:r>
              <a:rPr lang="nl-NL" baseline="0" dirty="0" err="1" smtClean="0"/>
              <a:t>como</a:t>
            </a:r>
            <a:r>
              <a:rPr lang="nl-NL" baseline="0" dirty="0" smtClean="0"/>
              <a:t> </a:t>
            </a:r>
            <a:r>
              <a:rPr lang="nl-NL" baseline="0" dirty="0" err="1" smtClean="0"/>
              <a:t>un</a:t>
            </a:r>
            <a:r>
              <a:rPr lang="nl-NL" baseline="0" dirty="0" smtClean="0"/>
              <a:t> ‘</a:t>
            </a:r>
            <a:r>
              <a:rPr lang="nl-NL" baseline="0" dirty="0" err="1" smtClean="0"/>
              <a:t>laboratorio</a:t>
            </a:r>
            <a:r>
              <a:rPr lang="nl-NL" baseline="0" dirty="0" smtClean="0"/>
              <a:t> de la </a:t>
            </a:r>
            <a:r>
              <a:rPr lang="nl-NL" baseline="0" dirty="0" err="1" smtClean="0"/>
              <a:t>posmodernidad</a:t>
            </a:r>
            <a:r>
              <a:rPr lang="nl-NL" baseline="0" dirty="0" smtClean="0"/>
              <a:t>’, </a:t>
            </a:r>
            <a:r>
              <a:rPr lang="nl-NL" baseline="0" dirty="0" err="1" smtClean="0"/>
              <a:t>como</a:t>
            </a:r>
            <a:r>
              <a:rPr lang="nl-NL" baseline="0" dirty="0" smtClean="0"/>
              <a:t> </a:t>
            </a:r>
            <a:r>
              <a:rPr lang="nl-NL" baseline="0" dirty="0" err="1" smtClean="0"/>
              <a:t>una</a:t>
            </a:r>
            <a:r>
              <a:rPr lang="nl-NL" baseline="0" dirty="0" smtClean="0"/>
              <a:t> </a:t>
            </a:r>
            <a:r>
              <a:rPr lang="nl-NL" baseline="0" dirty="0" err="1" smtClean="0"/>
              <a:t>ciudad</a:t>
            </a:r>
            <a:r>
              <a:rPr lang="nl-NL" baseline="0" dirty="0" smtClean="0"/>
              <a:t> </a:t>
            </a:r>
            <a:r>
              <a:rPr lang="nl-NL" baseline="0" dirty="0" err="1" smtClean="0"/>
              <a:t>donde</a:t>
            </a:r>
            <a:r>
              <a:rPr lang="nl-NL" baseline="0" dirty="0" smtClean="0"/>
              <a:t> se </a:t>
            </a:r>
            <a:r>
              <a:rPr lang="nl-NL" baseline="0" dirty="0" err="1" smtClean="0"/>
              <a:t>crean</a:t>
            </a:r>
            <a:r>
              <a:rPr lang="nl-NL" baseline="0" dirty="0" smtClean="0"/>
              <a:t> </a:t>
            </a:r>
            <a:r>
              <a:rPr lang="nl-NL" baseline="0" dirty="0" err="1" smtClean="0"/>
              <a:t>nuevos</a:t>
            </a:r>
            <a:r>
              <a:rPr lang="nl-NL" baseline="0" dirty="0" smtClean="0"/>
              <a:t> </a:t>
            </a:r>
            <a:r>
              <a:rPr lang="nl-NL" baseline="0" dirty="0" err="1" smtClean="0"/>
              <a:t>colectivos</a:t>
            </a:r>
            <a:r>
              <a:rPr lang="nl-NL" baseline="0" dirty="0" smtClean="0"/>
              <a:t> </a:t>
            </a:r>
            <a:r>
              <a:rPr lang="nl-NL" baseline="0" dirty="0" err="1" smtClean="0"/>
              <a:t>culturales</a:t>
            </a:r>
            <a:r>
              <a:rPr lang="nl-NL" baseline="0" dirty="0" smtClean="0"/>
              <a:t>, con </a:t>
            </a:r>
            <a:r>
              <a:rPr lang="nl-NL" baseline="0" dirty="0" err="1" smtClean="0"/>
              <a:t>gente</a:t>
            </a:r>
            <a:r>
              <a:rPr lang="nl-NL" baseline="0" dirty="0" smtClean="0"/>
              <a:t> que </a:t>
            </a:r>
            <a:r>
              <a:rPr lang="nl-NL" baseline="0" dirty="0" err="1" smtClean="0"/>
              <a:t>habla</a:t>
            </a:r>
            <a:r>
              <a:rPr lang="nl-NL" baseline="0" dirty="0" smtClean="0"/>
              <a:t> </a:t>
            </a:r>
            <a:r>
              <a:rPr lang="nl-NL" baseline="0" dirty="0" err="1" smtClean="0"/>
              <a:t>francés</a:t>
            </a:r>
            <a:r>
              <a:rPr lang="nl-NL" baseline="0" dirty="0" smtClean="0"/>
              <a:t> (</a:t>
            </a:r>
            <a:r>
              <a:rPr lang="nl-NL" baseline="0" dirty="0" err="1" smtClean="0"/>
              <a:t>inicio</a:t>
            </a:r>
            <a:r>
              <a:rPr lang="nl-NL" baseline="0" dirty="0" smtClean="0"/>
              <a:t> del clip), </a:t>
            </a:r>
            <a:r>
              <a:rPr lang="nl-NL" baseline="0" dirty="0" err="1" smtClean="0"/>
              <a:t>español</a:t>
            </a:r>
            <a:r>
              <a:rPr lang="nl-NL" baseline="0" dirty="0" smtClean="0"/>
              <a:t>, e </a:t>
            </a:r>
            <a:r>
              <a:rPr lang="nl-NL" baseline="0" dirty="0" err="1" smtClean="0"/>
              <a:t>inglés</a:t>
            </a:r>
            <a:r>
              <a:rPr lang="nl-NL" baseline="0" dirty="0" smtClean="0"/>
              <a:t>. Hay </a:t>
            </a:r>
            <a:r>
              <a:rPr lang="nl-NL" baseline="0" dirty="0" err="1" smtClean="0"/>
              <a:t>imágenes</a:t>
            </a:r>
            <a:r>
              <a:rPr lang="nl-NL" baseline="0" dirty="0" smtClean="0"/>
              <a:t> de la </a:t>
            </a:r>
            <a:r>
              <a:rPr lang="nl-NL" baseline="0" dirty="0" err="1" smtClean="0"/>
              <a:t>arquitectura</a:t>
            </a:r>
            <a:r>
              <a:rPr lang="nl-NL" baseline="0" dirty="0" smtClean="0"/>
              <a:t> </a:t>
            </a:r>
            <a:r>
              <a:rPr lang="nl-NL" baseline="0" dirty="0" err="1" smtClean="0"/>
              <a:t>típica</a:t>
            </a:r>
            <a:r>
              <a:rPr lang="nl-NL" baseline="0" dirty="0" smtClean="0"/>
              <a:t> art </a:t>
            </a:r>
            <a:r>
              <a:rPr lang="nl-NL" baseline="0" dirty="0" err="1" smtClean="0"/>
              <a:t>déco</a:t>
            </a:r>
            <a:r>
              <a:rPr lang="nl-NL" baseline="0" dirty="0" smtClean="0"/>
              <a:t> de </a:t>
            </a:r>
            <a:r>
              <a:rPr lang="nl-NL" baseline="0" dirty="0" err="1" smtClean="0"/>
              <a:t>Tijuana</a:t>
            </a:r>
            <a:r>
              <a:rPr lang="nl-NL" baseline="0" dirty="0" smtClean="0"/>
              <a:t> (</a:t>
            </a:r>
            <a:r>
              <a:rPr lang="nl-NL" baseline="0" dirty="0" err="1" smtClean="0"/>
              <a:t>años</a:t>
            </a:r>
            <a:r>
              <a:rPr lang="nl-NL" baseline="0" dirty="0" smtClean="0"/>
              <a:t> 20), del </a:t>
            </a:r>
            <a:r>
              <a:rPr lang="nl-NL" baseline="0" dirty="0" err="1" smtClean="0"/>
              <a:t>famoso</a:t>
            </a:r>
            <a:r>
              <a:rPr lang="nl-NL" baseline="0" dirty="0" smtClean="0"/>
              <a:t> </a:t>
            </a:r>
            <a:r>
              <a:rPr lang="nl-NL" baseline="0" dirty="0" err="1" smtClean="0"/>
              <a:t>Caesar’s</a:t>
            </a:r>
            <a:r>
              <a:rPr lang="nl-NL" baseline="0" dirty="0" smtClean="0"/>
              <a:t>, </a:t>
            </a:r>
            <a:r>
              <a:rPr lang="nl-NL" baseline="0" dirty="0" err="1" smtClean="0"/>
              <a:t>donde</a:t>
            </a:r>
            <a:r>
              <a:rPr lang="nl-NL" baseline="0" dirty="0" smtClean="0"/>
              <a:t> se </a:t>
            </a:r>
            <a:r>
              <a:rPr lang="nl-NL" baseline="0" dirty="0" err="1" smtClean="0"/>
              <a:t>inventó</a:t>
            </a:r>
            <a:r>
              <a:rPr lang="nl-NL" baseline="0" dirty="0" smtClean="0"/>
              <a:t> </a:t>
            </a:r>
            <a:r>
              <a:rPr lang="nl-NL" baseline="0" dirty="0" err="1" smtClean="0"/>
              <a:t>según</a:t>
            </a:r>
            <a:r>
              <a:rPr lang="nl-NL" baseline="0" dirty="0" smtClean="0"/>
              <a:t> la </a:t>
            </a:r>
            <a:r>
              <a:rPr lang="nl-NL" baseline="0" dirty="0" err="1" smtClean="0"/>
              <a:t>leyenda</a:t>
            </a:r>
            <a:r>
              <a:rPr lang="nl-NL" baseline="0" dirty="0" smtClean="0"/>
              <a:t> la Caesar </a:t>
            </a:r>
            <a:r>
              <a:rPr lang="nl-NL" baseline="0" dirty="0" err="1" smtClean="0"/>
              <a:t>Salad</a:t>
            </a:r>
            <a:r>
              <a:rPr lang="nl-NL" baseline="0" dirty="0" smtClean="0"/>
              <a:t>. Es </a:t>
            </a:r>
            <a:r>
              <a:rPr lang="nl-NL" baseline="0" dirty="0" err="1" smtClean="0"/>
              <a:t>un</a:t>
            </a:r>
            <a:r>
              <a:rPr lang="nl-NL" baseline="0" dirty="0" smtClean="0"/>
              <a:t> bar </a:t>
            </a:r>
            <a:r>
              <a:rPr lang="nl-NL" baseline="0" dirty="0" err="1" smtClean="0"/>
              <a:t>donde</a:t>
            </a:r>
            <a:r>
              <a:rPr lang="nl-NL" baseline="0" dirty="0" smtClean="0"/>
              <a:t> </a:t>
            </a:r>
            <a:r>
              <a:rPr lang="nl-NL" baseline="0" dirty="0" err="1" smtClean="0"/>
              <a:t>muchos</a:t>
            </a:r>
            <a:r>
              <a:rPr lang="nl-NL" baseline="0" dirty="0" smtClean="0"/>
              <a:t> </a:t>
            </a:r>
            <a:r>
              <a:rPr lang="nl-NL" baseline="0" dirty="0" err="1" smtClean="0"/>
              <a:t>artistas</a:t>
            </a:r>
            <a:r>
              <a:rPr lang="nl-NL" baseline="0" dirty="0" smtClean="0"/>
              <a:t> se </a:t>
            </a:r>
            <a:r>
              <a:rPr lang="nl-NL" baseline="0" dirty="0" err="1" smtClean="0"/>
              <a:t>encontraron</a:t>
            </a:r>
            <a:r>
              <a:rPr lang="nl-NL" baseline="0" dirty="0" smtClean="0"/>
              <a:t> (e.o. Rita </a:t>
            </a:r>
            <a:r>
              <a:rPr lang="nl-NL" baseline="0" dirty="0" err="1" smtClean="0"/>
              <a:t>Hayworth</a:t>
            </a:r>
            <a:r>
              <a:rPr lang="nl-NL" baseline="0" dirty="0" smtClean="0"/>
              <a:t>, etc.):</a:t>
            </a:r>
            <a:r>
              <a:rPr lang="nl-NL" dirty="0" smtClean="0"/>
              <a:t> </a:t>
            </a:r>
            <a:r>
              <a:rPr lang="nl-NL" dirty="0" err="1" smtClean="0"/>
              <a:t>también</a:t>
            </a:r>
            <a:r>
              <a:rPr lang="nl-NL" dirty="0" smtClean="0"/>
              <a:t> el</a:t>
            </a:r>
            <a:r>
              <a:rPr lang="nl-NL" baseline="0" dirty="0" smtClean="0"/>
              <a:t> </a:t>
            </a:r>
            <a:r>
              <a:rPr lang="nl-NL" baseline="0" dirty="0" err="1" smtClean="0"/>
              <a:t>estilo</a:t>
            </a:r>
            <a:r>
              <a:rPr lang="nl-NL" baseline="0" dirty="0" smtClean="0"/>
              <a:t> de la </a:t>
            </a:r>
            <a:r>
              <a:rPr lang="nl-NL" baseline="0" dirty="0" err="1" smtClean="0"/>
              <a:t>música</a:t>
            </a:r>
            <a:r>
              <a:rPr lang="nl-NL" baseline="0" dirty="0" smtClean="0"/>
              <a:t> y la forma de </a:t>
            </a:r>
            <a:r>
              <a:rPr lang="nl-NL" baseline="0" dirty="0" err="1" smtClean="0"/>
              <a:t>bailar</a:t>
            </a:r>
            <a:r>
              <a:rPr lang="nl-NL" baseline="0" dirty="0" smtClean="0"/>
              <a:t> </a:t>
            </a:r>
            <a:r>
              <a:rPr lang="nl-NL" baseline="0" dirty="0" err="1" smtClean="0"/>
              <a:t>indican</a:t>
            </a:r>
            <a:r>
              <a:rPr lang="nl-NL" baseline="0" dirty="0" smtClean="0"/>
              <a:t> la ‘</a:t>
            </a:r>
            <a:r>
              <a:rPr lang="nl-NL" baseline="0" dirty="0" err="1" smtClean="0"/>
              <a:t>fusión</a:t>
            </a:r>
            <a:r>
              <a:rPr lang="nl-NL" baseline="0" dirty="0" smtClean="0"/>
              <a:t>’ de </a:t>
            </a:r>
            <a:r>
              <a:rPr lang="nl-NL" baseline="0" dirty="0" err="1" smtClean="0"/>
              <a:t>culturas</a:t>
            </a:r>
            <a:r>
              <a:rPr lang="nl-NL" baseline="0" dirty="0" smtClean="0"/>
              <a:t> y </a:t>
            </a:r>
            <a:r>
              <a:rPr lang="nl-NL" baseline="0" dirty="0" err="1" smtClean="0"/>
              <a:t>tradiciones</a:t>
            </a:r>
            <a:r>
              <a:rPr lang="nl-NL" baseline="0" dirty="0" smtClean="0"/>
              <a:t>.</a:t>
            </a:r>
          </a:p>
          <a:p>
            <a:pPr marL="285750" indent="-285750">
              <a:buFontTx/>
              <a:buChar char="-"/>
            </a:pPr>
            <a:endParaRPr lang="nl-NL" baseline="0" dirty="0" smtClean="0"/>
          </a:p>
          <a:p>
            <a:pPr marL="342900" indent="-342900">
              <a:buFont typeface="+mj-lt"/>
              <a:buAutoNum type="arabicPeriod"/>
            </a:pPr>
            <a:r>
              <a:rPr lang="nl-NL" baseline="0" dirty="0" smtClean="0"/>
              <a:t>¿En qué </a:t>
            </a:r>
            <a:r>
              <a:rPr lang="nl-NL" baseline="0" dirty="0" err="1" smtClean="0"/>
              <a:t>sentido</a:t>
            </a:r>
            <a:r>
              <a:rPr lang="nl-NL" baseline="0" dirty="0" smtClean="0"/>
              <a:t> </a:t>
            </a:r>
            <a:r>
              <a:rPr lang="nl-NL" baseline="0" dirty="0" err="1" smtClean="0"/>
              <a:t>difiere</a:t>
            </a:r>
            <a:r>
              <a:rPr lang="nl-NL" baseline="0" dirty="0" smtClean="0"/>
              <a:t> de la </a:t>
            </a:r>
            <a:r>
              <a:rPr lang="nl-NL" baseline="0" dirty="0" err="1" smtClean="0"/>
              <a:t>canción</a:t>
            </a:r>
            <a:r>
              <a:rPr lang="nl-NL" baseline="0" dirty="0" smtClean="0"/>
              <a:t> de Manu </a:t>
            </a:r>
            <a:r>
              <a:rPr lang="nl-NL" baseline="0" dirty="0" err="1" smtClean="0"/>
              <a:t>Chao</a:t>
            </a:r>
            <a:r>
              <a:rPr lang="nl-NL" baseline="0" dirty="0" smtClean="0"/>
              <a:t>, en qué se </a:t>
            </a:r>
            <a:r>
              <a:rPr lang="nl-NL" baseline="0" dirty="0" err="1" smtClean="0"/>
              <a:t>parece</a:t>
            </a:r>
            <a:r>
              <a:rPr lang="nl-NL" baseline="0" dirty="0" smtClean="0"/>
              <a:t>? CLAVE: Se </a:t>
            </a:r>
            <a:r>
              <a:rPr lang="nl-NL" baseline="0" dirty="0" err="1" smtClean="0"/>
              <a:t>parece</a:t>
            </a:r>
            <a:r>
              <a:rPr lang="nl-NL" baseline="0" dirty="0" smtClean="0"/>
              <a:t> en que </a:t>
            </a:r>
            <a:r>
              <a:rPr lang="nl-NL" baseline="0" dirty="0" err="1" smtClean="0"/>
              <a:t>también</a:t>
            </a:r>
            <a:r>
              <a:rPr lang="nl-NL" baseline="0" dirty="0" smtClean="0"/>
              <a:t> Manu </a:t>
            </a:r>
            <a:r>
              <a:rPr lang="nl-NL" baseline="0" dirty="0" err="1" smtClean="0"/>
              <a:t>Chao</a:t>
            </a:r>
            <a:r>
              <a:rPr lang="nl-NL" baseline="0" dirty="0" smtClean="0"/>
              <a:t> es </a:t>
            </a:r>
            <a:r>
              <a:rPr lang="nl-NL" baseline="0" dirty="0" err="1" smtClean="0"/>
              <a:t>un</a:t>
            </a:r>
            <a:r>
              <a:rPr lang="nl-NL" baseline="0" dirty="0" smtClean="0"/>
              <a:t> </a:t>
            </a:r>
            <a:r>
              <a:rPr lang="nl-NL" baseline="0" dirty="0" err="1" smtClean="0"/>
              <a:t>francés</a:t>
            </a:r>
            <a:r>
              <a:rPr lang="nl-NL" baseline="0" dirty="0" smtClean="0"/>
              <a:t> que </a:t>
            </a:r>
            <a:r>
              <a:rPr lang="nl-NL" baseline="0" dirty="0" err="1" smtClean="0"/>
              <a:t>canta</a:t>
            </a:r>
            <a:r>
              <a:rPr lang="nl-NL" baseline="0" dirty="0" smtClean="0"/>
              <a:t> </a:t>
            </a:r>
            <a:r>
              <a:rPr lang="nl-NL" baseline="0" dirty="0" err="1" smtClean="0"/>
              <a:t>sobre</a:t>
            </a:r>
            <a:r>
              <a:rPr lang="nl-NL" baseline="0" dirty="0" smtClean="0"/>
              <a:t> </a:t>
            </a:r>
            <a:r>
              <a:rPr lang="nl-NL" baseline="0" dirty="0" err="1" smtClean="0"/>
              <a:t>Tijuana</a:t>
            </a:r>
            <a:r>
              <a:rPr lang="nl-NL" baseline="0" dirty="0" smtClean="0"/>
              <a:t>, que </a:t>
            </a:r>
            <a:r>
              <a:rPr lang="nl-NL" baseline="0" dirty="0" err="1" smtClean="0"/>
              <a:t>idealiza</a:t>
            </a:r>
            <a:r>
              <a:rPr lang="nl-NL" baseline="0" dirty="0" smtClean="0"/>
              <a:t> la </a:t>
            </a:r>
            <a:r>
              <a:rPr lang="nl-NL" baseline="0" dirty="0" err="1" smtClean="0"/>
              <a:t>ciudad</a:t>
            </a:r>
            <a:r>
              <a:rPr lang="nl-NL" baseline="0" dirty="0" smtClean="0"/>
              <a:t>, </a:t>
            </a:r>
            <a:r>
              <a:rPr lang="nl-NL" baseline="0" dirty="0" err="1" smtClean="0"/>
              <a:t>pero</a:t>
            </a:r>
            <a:r>
              <a:rPr lang="nl-NL" baseline="0" dirty="0" smtClean="0"/>
              <a:t> no </a:t>
            </a:r>
            <a:r>
              <a:rPr lang="nl-NL" baseline="0" dirty="0" err="1" smtClean="0"/>
              <a:t>tanto</a:t>
            </a:r>
            <a:r>
              <a:rPr lang="nl-NL" baseline="0" dirty="0" smtClean="0"/>
              <a:t> </a:t>
            </a:r>
            <a:r>
              <a:rPr lang="nl-NL" baseline="0" dirty="0" err="1" smtClean="0"/>
              <a:t>desde</a:t>
            </a:r>
            <a:r>
              <a:rPr lang="nl-NL" baseline="0" dirty="0" smtClean="0"/>
              <a:t> </a:t>
            </a:r>
            <a:r>
              <a:rPr lang="nl-NL" baseline="0" dirty="0" err="1" smtClean="0"/>
              <a:t>esta</a:t>
            </a:r>
            <a:r>
              <a:rPr lang="nl-NL" baseline="0" dirty="0" smtClean="0"/>
              <a:t> </a:t>
            </a:r>
            <a:r>
              <a:rPr lang="nl-NL" baseline="0" dirty="0" err="1" smtClean="0"/>
              <a:t>idea</a:t>
            </a:r>
            <a:r>
              <a:rPr lang="nl-NL" baseline="0" dirty="0" smtClean="0"/>
              <a:t> de </a:t>
            </a:r>
            <a:r>
              <a:rPr lang="nl-NL" baseline="0" dirty="0" err="1" smtClean="0"/>
              <a:t>crisol</a:t>
            </a:r>
            <a:r>
              <a:rPr lang="nl-NL" baseline="0" dirty="0" smtClean="0"/>
              <a:t> </a:t>
            </a:r>
            <a:r>
              <a:rPr lang="nl-NL" baseline="0" dirty="0" err="1" smtClean="0"/>
              <a:t>cultural</a:t>
            </a:r>
            <a:r>
              <a:rPr lang="nl-NL" baseline="0" dirty="0" smtClean="0"/>
              <a:t> </a:t>
            </a:r>
            <a:r>
              <a:rPr lang="nl-NL" baseline="0" dirty="0" err="1" smtClean="0"/>
              <a:t>sino</a:t>
            </a:r>
            <a:r>
              <a:rPr lang="nl-NL" baseline="0" dirty="0" smtClean="0"/>
              <a:t> </a:t>
            </a:r>
            <a:r>
              <a:rPr lang="nl-NL" baseline="0" dirty="0" err="1" smtClean="0"/>
              <a:t>como</a:t>
            </a:r>
            <a:r>
              <a:rPr lang="nl-NL" baseline="0" dirty="0" smtClean="0"/>
              <a:t> </a:t>
            </a:r>
            <a:r>
              <a:rPr lang="nl-NL" baseline="0" dirty="0" err="1" smtClean="0"/>
              <a:t>típica</a:t>
            </a:r>
            <a:r>
              <a:rPr lang="nl-NL" baseline="0" dirty="0" smtClean="0"/>
              <a:t> ‘</a:t>
            </a:r>
            <a:r>
              <a:rPr lang="nl-NL" baseline="0" dirty="0" err="1" smtClean="0"/>
              <a:t>sin</a:t>
            </a:r>
            <a:r>
              <a:rPr lang="nl-NL" baseline="0" dirty="0" smtClean="0"/>
              <a:t> </a:t>
            </a:r>
            <a:r>
              <a:rPr lang="nl-NL" baseline="0" dirty="0" err="1" smtClean="0"/>
              <a:t>city</a:t>
            </a:r>
            <a:r>
              <a:rPr lang="nl-NL" baseline="0" dirty="0" smtClean="0"/>
              <a:t>’, que es el </a:t>
            </a:r>
            <a:r>
              <a:rPr lang="nl-NL" baseline="0" dirty="0" err="1" smtClean="0"/>
              <a:t>estereotipo</a:t>
            </a:r>
            <a:r>
              <a:rPr lang="nl-NL" baseline="0" dirty="0" smtClean="0"/>
              <a:t> </a:t>
            </a:r>
            <a:r>
              <a:rPr lang="nl-NL" baseline="0" dirty="0" err="1" smtClean="0"/>
              <a:t>clásico</a:t>
            </a:r>
            <a:r>
              <a:rPr lang="nl-NL" baseline="0" dirty="0" smtClean="0"/>
              <a:t> de </a:t>
            </a:r>
            <a:r>
              <a:rPr lang="nl-NL" baseline="0" dirty="0" err="1" smtClean="0"/>
              <a:t>Tijuana</a:t>
            </a:r>
            <a:r>
              <a:rPr lang="nl-NL" baseline="0" dirty="0" smtClean="0"/>
              <a:t>. El </a:t>
            </a:r>
            <a:r>
              <a:rPr lang="nl-NL" baseline="0" dirty="0" err="1" smtClean="0"/>
              <a:t>epicentro</a:t>
            </a:r>
            <a:r>
              <a:rPr lang="nl-NL" baseline="0" dirty="0" smtClean="0"/>
              <a:t> de la </a:t>
            </a:r>
            <a:r>
              <a:rPr lang="nl-NL" baseline="0" dirty="0" err="1" smtClean="0"/>
              <a:t>prostitución</a:t>
            </a:r>
            <a:r>
              <a:rPr lang="nl-NL" baseline="0" dirty="0" smtClean="0"/>
              <a:t> y de la venta de alcohol, </a:t>
            </a:r>
            <a:r>
              <a:rPr lang="nl-NL" baseline="0" dirty="0" err="1" smtClean="0"/>
              <a:t>especialmente</a:t>
            </a:r>
            <a:r>
              <a:rPr lang="nl-NL" baseline="0" dirty="0" smtClean="0"/>
              <a:t> </a:t>
            </a:r>
            <a:r>
              <a:rPr lang="nl-NL" baseline="0" dirty="0" err="1" smtClean="0"/>
              <a:t>durante</a:t>
            </a:r>
            <a:r>
              <a:rPr lang="nl-NL" baseline="0" dirty="0" smtClean="0"/>
              <a:t> la </a:t>
            </a:r>
            <a:r>
              <a:rPr lang="nl-NL" baseline="0" dirty="0" err="1" smtClean="0"/>
              <a:t>Ley</a:t>
            </a:r>
            <a:r>
              <a:rPr lang="nl-NL" baseline="0" dirty="0" smtClean="0"/>
              <a:t> </a:t>
            </a:r>
            <a:r>
              <a:rPr lang="nl-NL" baseline="0" dirty="0" err="1" smtClean="0"/>
              <a:t>Seca</a:t>
            </a:r>
            <a:r>
              <a:rPr lang="nl-NL" baseline="0" dirty="0" smtClean="0"/>
              <a:t> en E.E.U.U. (</a:t>
            </a:r>
            <a:r>
              <a:rPr lang="nl-NL" baseline="0" dirty="0" err="1" smtClean="0"/>
              <a:t>Prohibition</a:t>
            </a:r>
            <a:r>
              <a:rPr lang="nl-NL" baseline="0" dirty="0" smtClean="0"/>
              <a:t>) en los </a:t>
            </a:r>
            <a:r>
              <a:rPr lang="nl-NL" baseline="0" dirty="0" err="1" smtClean="0"/>
              <a:t>años</a:t>
            </a:r>
            <a:r>
              <a:rPr lang="nl-NL" baseline="0" dirty="0" smtClean="0"/>
              <a:t> 20 del </a:t>
            </a:r>
            <a:r>
              <a:rPr lang="nl-NL" baseline="0" dirty="0" err="1" smtClean="0"/>
              <a:t>siglo</a:t>
            </a:r>
            <a:r>
              <a:rPr lang="nl-NL" baseline="0" dirty="0" smtClean="0"/>
              <a:t> XX. </a:t>
            </a:r>
            <a:r>
              <a:rPr lang="nl-NL" baseline="0" dirty="0" err="1" smtClean="0"/>
              <a:t>Fue</a:t>
            </a:r>
            <a:r>
              <a:rPr lang="nl-NL" baseline="0" dirty="0" smtClean="0"/>
              <a:t> a </a:t>
            </a:r>
            <a:r>
              <a:rPr lang="nl-NL" baseline="0" dirty="0" err="1" smtClean="0"/>
              <a:t>raíz</a:t>
            </a:r>
            <a:r>
              <a:rPr lang="nl-NL" baseline="0" dirty="0" smtClean="0"/>
              <a:t> de </a:t>
            </a:r>
            <a:r>
              <a:rPr lang="nl-NL" baseline="0" dirty="0" err="1" smtClean="0"/>
              <a:t>esta</a:t>
            </a:r>
            <a:r>
              <a:rPr lang="nl-NL" baseline="0" dirty="0" smtClean="0"/>
              <a:t> </a:t>
            </a:r>
            <a:r>
              <a:rPr lang="nl-NL" baseline="0" dirty="0" err="1" smtClean="0"/>
              <a:t>Ley</a:t>
            </a:r>
            <a:r>
              <a:rPr lang="nl-NL" baseline="0" dirty="0" smtClean="0"/>
              <a:t> </a:t>
            </a:r>
            <a:r>
              <a:rPr lang="nl-NL" baseline="0" dirty="0" err="1" smtClean="0"/>
              <a:t>Seca</a:t>
            </a:r>
            <a:r>
              <a:rPr lang="nl-NL" baseline="0" dirty="0" smtClean="0"/>
              <a:t> que </a:t>
            </a:r>
            <a:r>
              <a:rPr lang="nl-NL" baseline="0" dirty="0" err="1" smtClean="0"/>
              <a:t>Tijuana</a:t>
            </a:r>
            <a:r>
              <a:rPr lang="nl-NL" baseline="0" dirty="0" smtClean="0"/>
              <a:t> se </a:t>
            </a:r>
            <a:r>
              <a:rPr lang="nl-NL" baseline="0" dirty="0" err="1" smtClean="0"/>
              <a:t>convirtió</a:t>
            </a:r>
            <a:r>
              <a:rPr lang="nl-NL" baseline="0" dirty="0" smtClean="0"/>
              <a:t> </a:t>
            </a:r>
            <a:r>
              <a:rPr lang="nl-NL" baseline="0" dirty="0" err="1" smtClean="0"/>
              <a:t>desde</a:t>
            </a:r>
            <a:r>
              <a:rPr lang="nl-NL" baseline="0" dirty="0" smtClean="0"/>
              <a:t> </a:t>
            </a:r>
            <a:r>
              <a:rPr lang="nl-NL" baseline="0" dirty="0" err="1" smtClean="0"/>
              <a:t>un</a:t>
            </a:r>
            <a:r>
              <a:rPr lang="nl-NL" baseline="0" dirty="0" smtClean="0"/>
              <a:t> pueblo en </a:t>
            </a:r>
            <a:r>
              <a:rPr lang="nl-NL" baseline="0" dirty="0" err="1" smtClean="0"/>
              <a:t>una</a:t>
            </a:r>
            <a:r>
              <a:rPr lang="nl-NL" baseline="0" dirty="0" smtClean="0"/>
              <a:t> </a:t>
            </a:r>
            <a:r>
              <a:rPr lang="nl-NL" baseline="0" dirty="0" err="1" smtClean="0"/>
              <a:t>ciudad</a:t>
            </a:r>
            <a:r>
              <a:rPr lang="nl-NL" baseline="0" dirty="0" smtClean="0"/>
              <a:t>.</a:t>
            </a:r>
          </a:p>
          <a:p>
            <a:pPr marL="285750" indent="-285750">
              <a:buFontTx/>
              <a:buChar char="-"/>
            </a:pPr>
            <a:endParaRPr lang="nl-NL" baseline="0" dirty="0" smtClean="0"/>
          </a:p>
          <a:p>
            <a:pPr marL="285750" indent="-285750">
              <a:buFontTx/>
              <a:buChar char="-"/>
            </a:pPr>
            <a:endParaRPr lang="nl-NL" baseline="0" dirty="0" smtClean="0"/>
          </a:p>
          <a:p>
            <a:pPr marL="0" indent="0">
              <a:buFontTx/>
              <a:buNone/>
            </a:pPr>
            <a:r>
              <a:rPr lang="nl-NL" b="1" baseline="0" dirty="0" err="1" smtClean="0"/>
              <a:t>Tarea</a:t>
            </a:r>
            <a:r>
              <a:rPr lang="nl-NL" b="1" baseline="0" dirty="0" smtClean="0"/>
              <a:t> </a:t>
            </a:r>
            <a:r>
              <a:rPr lang="nl-NL" b="1" baseline="0" dirty="0" err="1" smtClean="0"/>
              <a:t>alternativa</a:t>
            </a:r>
            <a:r>
              <a:rPr lang="nl-NL" b="1" baseline="0" dirty="0" smtClean="0"/>
              <a:t>: </a:t>
            </a:r>
            <a:r>
              <a:rPr lang="nl-NL" baseline="0" dirty="0" err="1" smtClean="0"/>
              <a:t>buscar</a:t>
            </a:r>
            <a:r>
              <a:rPr lang="nl-NL" baseline="0" dirty="0" smtClean="0"/>
              <a:t> </a:t>
            </a:r>
            <a:r>
              <a:rPr lang="nl-NL" baseline="0" dirty="0" err="1" smtClean="0"/>
              <a:t>otro</a:t>
            </a:r>
            <a:r>
              <a:rPr lang="nl-NL" baseline="0" dirty="0" smtClean="0"/>
              <a:t> videoclip u </a:t>
            </a:r>
            <a:r>
              <a:rPr lang="nl-NL" baseline="0" dirty="0" err="1" smtClean="0"/>
              <a:t>otro</a:t>
            </a:r>
            <a:r>
              <a:rPr lang="nl-NL" baseline="0" dirty="0" smtClean="0"/>
              <a:t> </a:t>
            </a:r>
            <a:r>
              <a:rPr lang="nl-NL" baseline="0" dirty="0" err="1" smtClean="0"/>
              <a:t>producto</a:t>
            </a:r>
            <a:r>
              <a:rPr lang="nl-NL" baseline="0" dirty="0" smtClean="0"/>
              <a:t> </a:t>
            </a:r>
            <a:r>
              <a:rPr lang="nl-NL" baseline="0" dirty="0" err="1" smtClean="0"/>
              <a:t>cultural</a:t>
            </a:r>
            <a:r>
              <a:rPr lang="nl-NL" baseline="0" dirty="0" smtClean="0"/>
              <a:t> que </a:t>
            </a:r>
            <a:r>
              <a:rPr lang="nl-NL" baseline="0" dirty="0" err="1" smtClean="0"/>
              <a:t>represente</a:t>
            </a:r>
            <a:r>
              <a:rPr lang="nl-NL" baseline="0" dirty="0" smtClean="0"/>
              <a:t> a </a:t>
            </a:r>
            <a:r>
              <a:rPr lang="nl-NL" baseline="0" dirty="0" err="1" smtClean="0"/>
              <a:t>Tijuana</a:t>
            </a:r>
            <a:r>
              <a:rPr lang="nl-NL" baseline="0" dirty="0" smtClean="0"/>
              <a:t> o a Ciudad Juárez, y </a:t>
            </a:r>
            <a:r>
              <a:rPr lang="nl-NL" baseline="0" dirty="0" err="1" smtClean="0"/>
              <a:t>comparar</a:t>
            </a:r>
            <a:r>
              <a:rPr lang="nl-NL" baseline="0" dirty="0" smtClean="0"/>
              <a:t> la </a:t>
            </a:r>
            <a:r>
              <a:rPr lang="nl-NL" baseline="0" dirty="0" err="1" smtClean="0"/>
              <a:t>representación</a:t>
            </a:r>
            <a:r>
              <a:rPr lang="nl-NL" baseline="0" dirty="0" smtClean="0"/>
              <a:t> con la de Manu </a:t>
            </a:r>
            <a:r>
              <a:rPr lang="nl-NL" baseline="0" dirty="0" err="1" smtClean="0"/>
              <a:t>Chao</a:t>
            </a:r>
            <a:r>
              <a:rPr lang="nl-NL" baseline="0" dirty="0" smtClean="0"/>
              <a:t> (</a:t>
            </a:r>
            <a:r>
              <a:rPr lang="nl-NL" baseline="0" dirty="0" err="1" smtClean="0"/>
              <a:t>p.ej</a:t>
            </a:r>
            <a:r>
              <a:rPr lang="nl-NL" baseline="0" dirty="0" smtClean="0"/>
              <a:t>.: la </a:t>
            </a:r>
            <a:r>
              <a:rPr lang="nl-NL" baseline="0" dirty="0" err="1" smtClean="0"/>
              <a:t>película</a:t>
            </a:r>
            <a:r>
              <a:rPr lang="nl-NL" baseline="0" dirty="0" smtClean="0"/>
              <a:t> Babel de </a:t>
            </a:r>
            <a:r>
              <a:rPr lang="nl-NL" baseline="0" dirty="0" err="1" smtClean="0"/>
              <a:t>González</a:t>
            </a:r>
            <a:r>
              <a:rPr lang="nl-NL" baseline="0" dirty="0" smtClean="0"/>
              <a:t> </a:t>
            </a:r>
            <a:r>
              <a:rPr lang="nl-NL" baseline="0" dirty="0" err="1" smtClean="0"/>
              <a:t>Iñárritu</a:t>
            </a:r>
            <a:r>
              <a:rPr lang="nl-NL" baseline="0" dirty="0" smtClean="0"/>
              <a:t>, etc.).</a:t>
            </a:r>
            <a:endParaRPr lang="nl-NL" dirty="0"/>
          </a:p>
        </p:txBody>
      </p:sp>
    </p:spTree>
    <p:extLst>
      <p:ext uri="{BB962C8B-B14F-4D97-AF65-F5344CB8AC3E}">
        <p14:creationId xmlns:p14="http://schemas.microsoft.com/office/powerpoint/2010/main" val="2697126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endParaRPr lang="nl-NL"/>
          </a:p>
        </p:txBody>
      </p:sp>
    </p:spTree>
    <p:extLst>
      <p:ext uri="{BB962C8B-B14F-4D97-AF65-F5344CB8AC3E}">
        <p14:creationId xmlns:p14="http://schemas.microsoft.com/office/powerpoint/2010/main" val="1133921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en-US" dirty="0" err="1" smtClean="0"/>
              <a:t>Docenten</a:t>
            </a:r>
            <a:r>
              <a:rPr lang="en-US" dirty="0" smtClean="0"/>
              <a:t> of </a:t>
            </a:r>
            <a:r>
              <a:rPr lang="en-US" dirty="0" err="1" smtClean="0"/>
              <a:t>studenten</a:t>
            </a:r>
            <a:r>
              <a:rPr lang="en-US" baseline="0" dirty="0" smtClean="0"/>
              <a:t> </a:t>
            </a:r>
            <a:r>
              <a:rPr lang="en-US" dirty="0" err="1" smtClean="0"/>
              <a:t>kunnen</a:t>
            </a:r>
            <a:r>
              <a:rPr lang="en-US" dirty="0" smtClean="0"/>
              <a:t> met </a:t>
            </a:r>
            <a:r>
              <a:rPr lang="en-US" dirty="0" err="1" smtClean="0"/>
              <a:t>vragen</a:t>
            </a:r>
            <a:r>
              <a:rPr lang="en-US" dirty="0" smtClean="0"/>
              <a:t> over de </a:t>
            </a:r>
            <a:r>
              <a:rPr lang="en-US" dirty="0" err="1" smtClean="0"/>
              <a:t>studie</a:t>
            </a:r>
            <a:r>
              <a:rPr lang="en-US" dirty="0" smtClean="0"/>
              <a:t> </a:t>
            </a:r>
            <a:r>
              <a:rPr lang="en-US" dirty="0" err="1" smtClean="0"/>
              <a:t>Spaanse</a:t>
            </a:r>
            <a:r>
              <a:rPr lang="en-US" dirty="0" smtClean="0"/>
              <a:t> </a:t>
            </a:r>
            <a:r>
              <a:rPr lang="en-US" dirty="0" err="1" smtClean="0"/>
              <a:t>Taal</a:t>
            </a:r>
            <a:r>
              <a:rPr lang="en-US" dirty="0" smtClean="0"/>
              <a:t> en </a:t>
            </a:r>
            <a:r>
              <a:rPr lang="en-US" dirty="0" err="1" smtClean="0"/>
              <a:t>Cultuur</a:t>
            </a:r>
            <a:r>
              <a:rPr lang="en-US" dirty="0" smtClean="0"/>
              <a:t> in Nijmegen </a:t>
            </a:r>
            <a:r>
              <a:rPr lang="en-US" dirty="0" err="1" smtClean="0"/>
              <a:t>terecht</a:t>
            </a:r>
            <a:r>
              <a:rPr lang="en-US" dirty="0" smtClean="0"/>
              <a:t> </a:t>
            </a:r>
            <a:r>
              <a:rPr lang="en-US" dirty="0" err="1" smtClean="0"/>
              <a:t>bij</a:t>
            </a:r>
            <a:r>
              <a:rPr lang="en-US" dirty="0" smtClean="0"/>
              <a:t> d</a:t>
            </a:r>
            <a:r>
              <a:rPr lang="en-US" baseline="0" dirty="0" smtClean="0"/>
              <a:t>e </a:t>
            </a:r>
            <a:r>
              <a:rPr lang="en-US" baseline="0" dirty="0" err="1" smtClean="0"/>
              <a:t>studie-adviseur</a:t>
            </a:r>
            <a:r>
              <a:rPr lang="en-US" baseline="0" dirty="0" smtClean="0"/>
              <a:t> van de </a:t>
            </a:r>
            <a:r>
              <a:rPr lang="en-US" baseline="0" dirty="0" err="1" smtClean="0"/>
              <a:t>opleiding</a:t>
            </a:r>
            <a:r>
              <a:rPr lang="en-US" baseline="0" dirty="0" smtClean="0"/>
              <a:t> </a:t>
            </a:r>
            <a:r>
              <a:rPr lang="en-US" baseline="0" dirty="0" err="1" smtClean="0"/>
              <a:t>Romaans</a:t>
            </a:r>
            <a:r>
              <a:rPr lang="en-US" baseline="0" dirty="0" smtClean="0"/>
              <a:t> (</a:t>
            </a:r>
            <a:r>
              <a:rPr lang="en-US" baseline="0" dirty="0" err="1" smtClean="0"/>
              <a:t>waar</a:t>
            </a:r>
            <a:r>
              <a:rPr lang="en-US" baseline="0" dirty="0" smtClean="0"/>
              <a:t> </a:t>
            </a:r>
            <a:r>
              <a:rPr lang="en-US" baseline="0" dirty="0" err="1" smtClean="0"/>
              <a:t>Spaans</a:t>
            </a:r>
            <a:r>
              <a:rPr lang="en-US" baseline="0" dirty="0" smtClean="0"/>
              <a:t> </a:t>
            </a:r>
            <a:r>
              <a:rPr lang="en-US" baseline="0" dirty="0" err="1" smtClean="0"/>
              <a:t>onder</a:t>
            </a:r>
            <a:r>
              <a:rPr lang="en-US" baseline="0" dirty="0" smtClean="0"/>
              <a:t> </a:t>
            </a:r>
            <a:r>
              <a:rPr lang="en-US" baseline="0" dirty="0" err="1" smtClean="0"/>
              <a:t>valt</a:t>
            </a:r>
            <a:r>
              <a:rPr lang="en-US" baseline="0" dirty="0" smtClean="0"/>
              <a:t>, </a:t>
            </a:r>
            <a:r>
              <a:rPr lang="en-US" baseline="0" dirty="0" err="1" smtClean="0"/>
              <a:t>naast</a:t>
            </a:r>
            <a:r>
              <a:rPr lang="en-US" baseline="0" dirty="0" smtClean="0"/>
              <a:t> de </a:t>
            </a:r>
            <a:r>
              <a:rPr lang="en-US" baseline="0" dirty="0" err="1" smtClean="0"/>
              <a:t>opleiding</a:t>
            </a:r>
            <a:r>
              <a:rPr lang="en-US" baseline="0" dirty="0" smtClean="0"/>
              <a:t> </a:t>
            </a:r>
            <a:r>
              <a:rPr lang="en-US" baseline="0" dirty="0" err="1" smtClean="0"/>
              <a:t>Frans</a:t>
            </a:r>
            <a:r>
              <a:rPr lang="en-US" baseline="0" dirty="0" smtClean="0"/>
              <a:t>): </a:t>
            </a:r>
            <a:r>
              <a:rPr lang="nl-NL" sz="1700" b="0" i="0" dirty="0" smtClean="0">
                <a:effectLst/>
                <a:latin typeface="+mj-lt"/>
                <a:ea typeface="+mj-ea"/>
                <a:cs typeface="+mj-cs"/>
                <a:sym typeface="Calibri"/>
              </a:rPr>
              <a:t>studieadviseur-rtc@ru.nl</a:t>
            </a:r>
            <a:r>
              <a:rPr lang="nl-NL" sz="1700" b="0" i="0" baseline="0" dirty="0" smtClean="0">
                <a:effectLst/>
                <a:latin typeface="+mj-lt"/>
                <a:ea typeface="+mj-ea"/>
                <a:cs typeface="+mj-cs"/>
                <a:sym typeface="Calibri"/>
              </a:rPr>
              <a:t> (mevr. </a:t>
            </a:r>
            <a:r>
              <a:rPr lang="nl-NL" sz="1700" b="0" i="0" baseline="0" dirty="0" err="1" smtClean="0">
                <a:effectLst/>
                <a:latin typeface="+mj-lt"/>
                <a:ea typeface="+mj-ea"/>
                <a:cs typeface="+mj-cs"/>
                <a:sym typeface="Calibri"/>
              </a:rPr>
              <a:t>Anabel</a:t>
            </a:r>
            <a:r>
              <a:rPr lang="nl-NL" sz="1700" b="0" i="0" baseline="0" dirty="0" smtClean="0">
                <a:effectLst/>
                <a:latin typeface="+mj-lt"/>
                <a:ea typeface="+mj-ea"/>
                <a:cs typeface="+mj-cs"/>
                <a:sym typeface="Calibri"/>
              </a:rPr>
              <a:t> </a:t>
            </a:r>
            <a:r>
              <a:rPr lang="nl-NL" sz="1700" b="0" i="0" baseline="0" dirty="0" err="1" smtClean="0">
                <a:effectLst/>
                <a:latin typeface="+mj-lt"/>
                <a:ea typeface="+mj-ea"/>
                <a:cs typeface="+mj-cs"/>
                <a:sym typeface="Calibri"/>
              </a:rPr>
              <a:t>Lumbreras</a:t>
            </a:r>
            <a:r>
              <a:rPr lang="nl-NL" sz="1700" b="0" i="0" baseline="0" dirty="0" smtClean="0">
                <a:effectLst/>
                <a:latin typeface="+mj-lt"/>
                <a:ea typeface="+mj-ea"/>
                <a:cs typeface="+mj-cs"/>
                <a:sym typeface="Calibri"/>
              </a:rPr>
              <a:t>)</a:t>
            </a:r>
          </a:p>
          <a:p>
            <a:pPr marL="0" indent="0">
              <a:buFontTx/>
              <a:buNone/>
            </a:pPr>
            <a:endParaRPr lang="en-US" baseline="0" dirty="0" smtClean="0"/>
          </a:p>
          <a:p>
            <a:r>
              <a:rPr lang="en-US" dirty="0" err="1" smtClean="0"/>
              <a:t>Voor</a:t>
            </a:r>
            <a:r>
              <a:rPr lang="en-US" dirty="0" smtClean="0"/>
              <a:t> </a:t>
            </a:r>
            <a:r>
              <a:rPr lang="en-US" dirty="0" err="1" smtClean="0"/>
              <a:t>inhoudelijke</a:t>
            </a:r>
            <a:r>
              <a:rPr lang="en-US" dirty="0" smtClean="0"/>
              <a:t> </a:t>
            </a:r>
            <a:r>
              <a:rPr lang="en-US" dirty="0" err="1" smtClean="0"/>
              <a:t>vragen</a:t>
            </a:r>
            <a:r>
              <a:rPr lang="en-US" dirty="0" smtClean="0"/>
              <a:t> of </a:t>
            </a:r>
            <a:r>
              <a:rPr lang="en-US" dirty="0" err="1" smtClean="0"/>
              <a:t>vragen</a:t>
            </a:r>
            <a:r>
              <a:rPr lang="en-US" dirty="0" smtClean="0"/>
              <a:t> over </a:t>
            </a:r>
            <a:r>
              <a:rPr lang="en-US" dirty="0" err="1" smtClean="0"/>
              <a:t>nascholing</a:t>
            </a:r>
            <a:r>
              <a:rPr lang="en-US" dirty="0" smtClean="0"/>
              <a:t> </a:t>
            </a:r>
            <a:r>
              <a:rPr lang="en-US" dirty="0" err="1" smtClean="0"/>
              <a:t>voor</a:t>
            </a:r>
            <a:r>
              <a:rPr lang="en-US" dirty="0" smtClean="0"/>
              <a:t> </a:t>
            </a:r>
            <a:r>
              <a:rPr lang="en-US" dirty="0" err="1" smtClean="0"/>
              <a:t>docenten</a:t>
            </a:r>
            <a:r>
              <a:rPr lang="en-US" dirty="0" smtClean="0"/>
              <a:t> </a:t>
            </a:r>
            <a:r>
              <a:rPr lang="en-US" dirty="0" err="1" smtClean="0"/>
              <a:t>Spaans</a:t>
            </a:r>
            <a:r>
              <a:rPr lang="en-US" baseline="0" dirty="0" smtClean="0"/>
              <a:t> </a:t>
            </a:r>
            <a:r>
              <a:rPr lang="en-US" baseline="0" dirty="0" err="1" smtClean="0"/>
              <a:t>vanwege</a:t>
            </a:r>
            <a:r>
              <a:rPr lang="en-US" baseline="0" dirty="0" smtClean="0"/>
              <a:t> de </a:t>
            </a:r>
            <a:r>
              <a:rPr lang="en-US" baseline="0" dirty="0" err="1" smtClean="0"/>
              <a:t>Radboud</a:t>
            </a:r>
            <a:r>
              <a:rPr lang="en-US" baseline="0" dirty="0" smtClean="0"/>
              <a:t> </a:t>
            </a:r>
            <a:r>
              <a:rPr lang="en-US" baseline="0" dirty="0" err="1" smtClean="0"/>
              <a:t>Universiteit</a:t>
            </a:r>
            <a:r>
              <a:rPr lang="en-US" baseline="0" dirty="0" smtClean="0"/>
              <a:t> </a:t>
            </a:r>
            <a:r>
              <a:rPr lang="en-US" baseline="0" dirty="0" err="1" smtClean="0"/>
              <a:t>kunt</a:t>
            </a:r>
            <a:r>
              <a:rPr lang="en-US" baseline="0" dirty="0" smtClean="0"/>
              <a:t> u contact </a:t>
            </a:r>
            <a:r>
              <a:rPr lang="en-US" baseline="0" dirty="0" err="1" smtClean="0"/>
              <a:t>opnemen</a:t>
            </a:r>
            <a:r>
              <a:rPr lang="en-US" baseline="0" dirty="0" smtClean="0"/>
              <a:t> met Prof. dr. Brigitte </a:t>
            </a:r>
            <a:r>
              <a:rPr lang="en-US" baseline="0" dirty="0" err="1" smtClean="0"/>
              <a:t>Adriaensen</a:t>
            </a:r>
            <a:r>
              <a:rPr lang="en-US" baseline="0" dirty="0" smtClean="0"/>
              <a:t>: </a:t>
            </a:r>
            <a:r>
              <a:rPr lang="en-US" baseline="0" dirty="0" err="1" smtClean="0"/>
              <a:t>b.adriaensen@let.ru.nl</a:t>
            </a:r>
            <a:endParaRPr lang="en-US" baseline="0" dirty="0" smtClean="0"/>
          </a:p>
          <a:p>
            <a:endParaRPr lang="en-US" baseline="0" dirty="0" smtClean="0"/>
          </a:p>
          <a:p>
            <a:r>
              <a:rPr lang="en-US" baseline="0" dirty="0" err="1" smtClean="0"/>
              <a:t>Voor</a:t>
            </a:r>
            <a:r>
              <a:rPr lang="en-US" baseline="0" dirty="0" smtClean="0"/>
              <a:t> </a:t>
            </a:r>
            <a:r>
              <a:rPr lang="en-US" baseline="0" dirty="0" err="1" smtClean="0"/>
              <a:t>inhoudelijke</a:t>
            </a:r>
            <a:r>
              <a:rPr lang="en-US" baseline="0" dirty="0" smtClean="0"/>
              <a:t> </a:t>
            </a:r>
            <a:r>
              <a:rPr lang="en-US" baseline="0" dirty="0" err="1" smtClean="0"/>
              <a:t>vragen</a:t>
            </a:r>
            <a:r>
              <a:rPr lang="en-US" baseline="0" dirty="0" smtClean="0"/>
              <a:t> over de </a:t>
            </a:r>
            <a:r>
              <a:rPr lang="en-US" baseline="0" dirty="0" err="1" smtClean="0"/>
              <a:t>lesopzet</a:t>
            </a:r>
            <a:r>
              <a:rPr lang="en-US" baseline="0" dirty="0" smtClean="0"/>
              <a:t> of over de </a:t>
            </a:r>
            <a:r>
              <a:rPr lang="en-US" baseline="0" dirty="0" err="1" smtClean="0"/>
              <a:t>opleiding</a:t>
            </a:r>
            <a:r>
              <a:rPr lang="en-US" baseline="0" dirty="0" smtClean="0"/>
              <a:t> tot docent </a:t>
            </a:r>
            <a:r>
              <a:rPr lang="en-US" baseline="0" dirty="0" err="1" smtClean="0"/>
              <a:t>Spaans</a:t>
            </a:r>
            <a:r>
              <a:rPr lang="en-US" baseline="0" dirty="0" smtClean="0"/>
              <a:t> </a:t>
            </a:r>
            <a:r>
              <a:rPr lang="en-US" baseline="0" dirty="0" err="1" smtClean="0"/>
              <a:t>kunt</a:t>
            </a:r>
            <a:r>
              <a:rPr lang="en-US" baseline="0" dirty="0" smtClean="0"/>
              <a:t> u contact </a:t>
            </a:r>
            <a:r>
              <a:rPr lang="en-US" baseline="0" dirty="0" err="1" smtClean="0"/>
              <a:t>opnemen</a:t>
            </a:r>
            <a:r>
              <a:rPr lang="en-US" baseline="0" dirty="0" smtClean="0"/>
              <a:t> met </a:t>
            </a:r>
            <a:r>
              <a:rPr lang="en-US" baseline="0" dirty="0" err="1" smtClean="0"/>
              <a:t>drs.</a:t>
            </a:r>
            <a:r>
              <a:rPr lang="en-US" baseline="0" dirty="0" smtClean="0"/>
              <a:t> Nina Kremers: </a:t>
            </a:r>
            <a:r>
              <a:rPr lang="en-US" baseline="0" dirty="0" err="1" smtClean="0"/>
              <a:t>m.kremers@docentenacademie.ru.nl</a:t>
            </a:r>
            <a:endParaRPr lang="en-US" dirty="0"/>
          </a:p>
        </p:txBody>
      </p:sp>
    </p:spTree>
    <p:extLst>
      <p:ext uri="{BB962C8B-B14F-4D97-AF65-F5344CB8AC3E}">
        <p14:creationId xmlns:p14="http://schemas.microsoft.com/office/powerpoint/2010/main" val="2748639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pPr marL="0" indent="0">
              <a:buFont typeface="Wingdings" charset="0"/>
              <a:buNone/>
            </a:pPr>
            <a:endParaRPr lang="nl-NL" baseline="0" dirty="0" smtClean="0"/>
          </a:p>
        </p:txBody>
      </p:sp>
    </p:spTree>
    <p:extLst>
      <p:ext uri="{BB962C8B-B14F-4D97-AF65-F5344CB8AC3E}">
        <p14:creationId xmlns:p14="http://schemas.microsoft.com/office/powerpoint/2010/main" val="775975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pPr marL="0" indent="0">
              <a:buFont typeface="Wingdings" charset="0"/>
              <a:buNone/>
            </a:pPr>
            <a:r>
              <a:rPr lang="nl-NL" baseline="0" dirty="0" smtClean="0"/>
              <a:t>Toelichting op deze les</a:t>
            </a:r>
          </a:p>
          <a:p>
            <a:pPr marL="0" indent="0">
              <a:buFont typeface="Wingdings" charset="0"/>
              <a:buNone/>
            </a:pPr>
            <a:endParaRPr lang="nl-NL" baseline="0" dirty="0" smtClean="0"/>
          </a:p>
          <a:p>
            <a:pPr marL="342900" indent="-342900">
              <a:buFont typeface="Wingdings" charset="0"/>
              <a:buAutoNum type="arabicPeriod"/>
            </a:pPr>
            <a:r>
              <a:rPr lang="nl-NL" baseline="0" dirty="0" smtClean="0"/>
              <a:t>Achtergrond = Domein F</a:t>
            </a:r>
          </a:p>
          <a:p>
            <a:pPr marL="285750" lvl="4" indent="-285750">
              <a:buFont typeface="Wingdings" charset="0"/>
              <a:buChar char="Ø"/>
            </a:pPr>
            <a:r>
              <a:rPr lang="nl-NL" baseline="0" dirty="0" smtClean="0"/>
              <a:t>Doel is om Domein F een concrete invulling geven </a:t>
            </a:r>
          </a:p>
          <a:p>
            <a:pPr marL="285750" lvl="4" indent="-285750">
              <a:buFont typeface="Wingdings" charset="0"/>
              <a:buChar char="Ø"/>
            </a:pPr>
            <a:r>
              <a:rPr lang="nl-NL" baseline="0" dirty="0" smtClean="0"/>
              <a:t>Leerlingen laten zien en ervaren wat de mogelijkheden zijn van het vak Spaans voor studie en beroep</a:t>
            </a:r>
          </a:p>
          <a:p>
            <a:pPr marL="285750" lvl="4" indent="-285750">
              <a:buFont typeface="Wingdings" charset="0"/>
              <a:buChar char="Ø"/>
            </a:pPr>
            <a:r>
              <a:rPr lang="nl-NL" baseline="0" dirty="0" smtClean="0"/>
              <a:t>Voor Spaans op school moet je vanuit de eindtermen (Domeinen) niet alleen de vaardigheden leren (lezen, schrijven, etcetera)</a:t>
            </a:r>
          </a:p>
          <a:p>
            <a:pPr marL="285750" lvl="4" indent="-285750">
              <a:buFont typeface="Wingdings" charset="0"/>
              <a:buChar char="Ø"/>
            </a:pPr>
            <a:r>
              <a:rPr lang="nl-NL" baseline="0" dirty="0" smtClean="0"/>
              <a:t>Ook aandacht voor andere vaardigheden en inhouden zijn belangrijk</a:t>
            </a:r>
          </a:p>
          <a:p>
            <a:pPr marL="285750" lvl="4" indent="-285750">
              <a:buFont typeface="Wingdings" charset="0"/>
              <a:buChar char="Ø"/>
            </a:pPr>
            <a:endParaRPr lang="nl-NL" baseline="0" dirty="0" smtClean="0"/>
          </a:p>
          <a:p>
            <a:pPr marL="0" lvl="4" indent="0">
              <a:buFont typeface="Wingdings" charset="0"/>
              <a:buNone/>
            </a:pPr>
            <a:r>
              <a:rPr lang="nl-NL" baseline="0" dirty="0" smtClean="0"/>
              <a:t>2. Waarom dit thema?</a:t>
            </a:r>
            <a:endParaRPr lang="nl-NL" baseline="0" dirty="0" smtClean="0">
              <a:solidFill>
                <a:srgbClr val="FF0000"/>
              </a:solidFill>
            </a:endParaRPr>
          </a:p>
          <a:p>
            <a:pPr marL="285750" lvl="4" indent="-285750">
              <a:buFont typeface="Wingdings" charset="0"/>
              <a:buChar char="Ø"/>
            </a:pPr>
            <a:r>
              <a:rPr lang="nl-NL" dirty="0" smtClean="0">
                <a:solidFill>
                  <a:srgbClr val="00B0F0"/>
                </a:solidFill>
              </a:rPr>
              <a:t>Crossing Borders in the </a:t>
            </a:r>
            <a:r>
              <a:rPr lang="nl-NL" dirty="0" err="1" smtClean="0">
                <a:solidFill>
                  <a:srgbClr val="00B0F0"/>
                </a:solidFill>
              </a:rPr>
              <a:t>Hispanic</a:t>
            </a:r>
            <a:r>
              <a:rPr lang="nl-NL" dirty="0" smtClean="0">
                <a:solidFill>
                  <a:srgbClr val="00B0F0"/>
                </a:solidFill>
              </a:rPr>
              <a:t> World </a:t>
            </a:r>
            <a:r>
              <a:rPr lang="nl-NL" baseline="0" dirty="0" smtClean="0"/>
              <a:t>is een collegereeks die studenten aan de Radboud Universiteit daadwerkelijk krijgen</a:t>
            </a:r>
          </a:p>
          <a:p>
            <a:pPr marL="285750" lvl="4" indent="-285750">
              <a:buFont typeface="Wingdings" charset="0"/>
              <a:buChar char="Ø"/>
            </a:pPr>
            <a:r>
              <a:rPr lang="nl-NL" baseline="0" dirty="0" smtClean="0"/>
              <a:t>Deze les is een voorbeeld van wat studenten ‘doen’ en leren bij de studie Spaanse Taal en Cultuur</a:t>
            </a:r>
          </a:p>
          <a:p>
            <a:pPr marL="285750" lvl="4" indent="-285750">
              <a:buFont typeface="Wingdings" charset="0"/>
              <a:buChar char="Ø"/>
            </a:pPr>
            <a:r>
              <a:rPr lang="nl-NL" baseline="0" dirty="0" smtClean="0"/>
              <a:t>Bij de Universiteit doen studenten dus ook meer dan alleen ‘alleen een taal leren’ of ‘boeken lezen’</a:t>
            </a:r>
          </a:p>
          <a:p>
            <a:pPr marL="285750" lvl="4" indent="-285750">
              <a:buFont typeface="Wingdings" charset="0"/>
              <a:buChar char="Ø"/>
            </a:pPr>
            <a:endParaRPr lang="nl-NL" baseline="0" dirty="0" smtClean="0"/>
          </a:p>
          <a:p>
            <a:pPr marL="0" lvl="4" indent="0">
              <a:buFont typeface="Wingdings" charset="0"/>
              <a:buNone/>
            </a:pPr>
            <a:r>
              <a:rPr lang="nl-NL" baseline="0" dirty="0" smtClean="0"/>
              <a:t>3. Waarom deze les op school?</a:t>
            </a:r>
          </a:p>
          <a:p>
            <a:pPr marL="285750" indent="-285750">
              <a:buFont typeface="Wingdings" charset="0"/>
              <a:buChar char="Ø"/>
            </a:pPr>
            <a:r>
              <a:rPr lang="nl-NL" dirty="0" smtClean="0"/>
              <a:t>Om</a:t>
            </a:r>
            <a:r>
              <a:rPr lang="nl-NL" baseline="0" dirty="0" smtClean="0"/>
              <a:t> v</a:t>
            </a:r>
            <a:r>
              <a:rPr lang="nl-NL" dirty="0" smtClean="0"/>
              <a:t>ertaalslag</a:t>
            </a:r>
            <a:r>
              <a:rPr lang="nl-NL" baseline="0" dirty="0" smtClean="0"/>
              <a:t> te maken tussen het middelbaar onderwijs en de universiteit </a:t>
            </a:r>
          </a:p>
          <a:p>
            <a:pPr marL="285750" indent="-285750">
              <a:buFont typeface="Wingdings" charset="0"/>
              <a:buChar char="Ø"/>
            </a:pPr>
            <a:r>
              <a:rPr lang="nl-NL" baseline="0" dirty="0" smtClean="0"/>
              <a:t>Vanuit een concreet en echt collegethema</a:t>
            </a:r>
          </a:p>
          <a:p>
            <a:pPr marL="285750" indent="-285750">
              <a:buFont typeface="Wingdings" charset="0"/>
              <a:buChar char="Ø"/>
            </a:pPr>
            <a:r>
              <a:rPr lang="nl-NL" baseline="0" dirty="0" smtClean="0"/>
              <a:t>Laten zien waar studenten (ook) mee bezig zijn, naast het leren van de taal, lezen van boeken...</a:t>
            </a:r>
          </a:p>
          <a:p>
            <a:pPr marL="285750" indent="-285750">
              <a:buFont typeface="Wingdings" charset="0"/>
              <a:buChar char="Ø"/>
            </a:pPr>
            <a:r>
              <a:rPr lang="nl-NL" baseline="0" dirty="0" smtClean="0"/>
              <a:t>Om concreet bespreekbaar te maken of een taalstudie ook iets is voor leerlingen in de klas in VO</a:t>
            </a:r>
          </a:p>
        </p:txBody>
      </p:sp>
    </p:spTree>
    <p:extLst>
      <p:ext uri="{BB962C8B-B14F-4D97-AF65-F5344CB8AC3E}">
        <p14:creationId xmlns:p14="http://schemas.microsoft.com/office/powerpoint/2010/main" val="4175011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dirty="0" smtClean="0"/>
              <a:t>Advance </a:t>
            </a:r>
            <a:r>
              <a:rPr lang="nl-NL" dirty="0" err="1" smtClean="0"/>
              <a:t>organizer</a:t>
            </a:r>
            <a:r>
              <a:rPr lang="nl-NL" dirty="0" smtClean="0"/>
              <a:t> </a:t>
            </a:r>
          </a:p>
          <a:p>
            <a:pPr marL="285750" indent="-285750">
              <a:buFont typeface="Wingdings" charset="0"/>
              <a:buChar char="Ø"/>
            </a:pPr>
            <a:r>
              <a:rPr lang="nl-NL" dirty="0" smtClean="0"/>
              <a:t>Deze is bedoeld om de kennis</a:t>
            </a:r>
            <a:r>
              <a:rPr lang="nl-NL" baseline="0" dirty="0" smtClean="0"/>
              <a:t> en nieuwsgierigheid van de leerlingen te prikkelen.</a:t>
            </a:r>
          </a:p>
          <a:p>
            <a:pPr marL="285750" indent="-285750">
              <a:buFont typeface="Wingdings" charset="0"/>
              <a:buChar char="Ø"/>
            </a:pPr>
            <a:r>
              <a:rPr lang="nl-NL" baseline="0" dirty="0" smtClean="0"/>
              <a:t>En te kijken wat ze al weten over het onderwerp. </a:t>
            </a:r>
          </a:p>
          <a:p>
            <a:endParaRPr lang="nl-NL" baseline="0" dirty="0" smtClean="0"/>
          </a:p>
          <a:p>
            <a:r>
              <a:rPr lang="nl-NL" baseline="0" dirty="0" smtClean="0"/>
              <a:t>Tip:</a:t>
            </a:r>
          </a:p>
          <a:p>
            <a:pPr marL="285750" indent="-285750">
              <a:buFontTx/>
              <a:buChar char="-"/>
            </a:pPr>
            <a:r>
              <a:rPr lang="nl-NL" baseline="0" dirty="0" smtClean="0"/>
              <a:t>Laat elke leerling eerst zelf of in duo’s een aantal woorden noteren (eventueel in rustig overleg met buurman/-vrouw)</a:t>
            </a:r>
          </a:p>
          <a:p>
            <a:pPr marL="285750" indent="-285750">
              <a:buFontTx/>
              <a:buChar char="-"/>
            </a:pPr>
            <a:r>
              <a:rPr lang="nl-NL" baseline="0" dirty="0" smtClean="0"/>
              <a:t>Daarna op bord aantal associaties noteren</a:t>
            </a:r>
          </a:p>
          <a:p>
            <a:pPr marL="285750" indent="-285750">
              <a:buFontTx/>
              <a:buChar char="-"/>
            </a:pPr>
            <a:r>
              <a:rPr lang="nl-NL" baseline="0" dirty="0" smtClean="0"/>
              <a:t>In Spaans of Nederlands</a:t>
            </a:r>
          </a:p>
          <a:p>
            <a:pPr marL="285750" indent="-285750">
              <a:buFontTx/>
              <a:buChar char="-"/>
            </a:pPr>
            <a:endParaRPr lang="nl-NL" baseline="0" dirty="0" smtClean="0"/>
          </a:p>
          <a:p>
            <a:r>
              <a:rPr lang="nl-NL" baseline="0" dirty="0" smtClean="0"/>
              <a:t>Helpende vragen aan leerlingen kunnen zijn:</a:t>
            </a:r>
          </a:p>
          <a:p>
            <a:pPr marL="285750" indent="-285750">
              <a:buFontTx/>
              <a:buChar char="-"/>
            </a:pPr>
            <a:r>
              <a:rPr lang="nl-NL" baseline="0" dirty="0" smtClean="0"/>
              <a:t>Waaraan denk je bij dit woord?</a:t>
            </a:r>
          </a:p>
          <a:p>
            <a:pPr marL="285750" indent="-285750">
              <a:buFontTx/>
              <a:buChar char="-"/>
            </a:pPr>
            <a:r>
              <a:rPr lang="nl-NL" baseline="0" dirty="0" smtClean="0"/>
              <a:t>Waarmee associeer je dit woord?</a:t>
            </a:r>
          </a:p>
          <a:p>
            <a:pPr marL="285750" indent="-285750">
              <a:buFontTx/>
              <a:buChar char="-"/>
            </a:pPr>
            <a:r>
              <a:rPr lang="nl-NL" baseline="0" dirty="0" smtClean="0"/>
              <a:t>Wat betekent dit woord voor jou?</a:t>
            </a:r>
          </a:p>
        </p:txBody>
      </p:sp>
    </p:spTree>
    <p:extLst>
      <p:ext uri="{BB962C8B-B14F-4D97-AF65-F5344CB8AC3E}">
        <p14:creationId xmlns:p14="http://schemas.microsoft.com/office/powerpoint/2010/main" val="2459152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dirty="0" smtClean="0">
                <a:solidFill>
                  <a:srgbClr val="0000FF"/>
                </a:solidFill>
              </a:rPr>
              <a:t>Leerlingen gaan filmpje kijken,</a:t>
            </a:r>
            <a:r>
              <a:rPr lang="nl-NL" baseline="0" dirty="0" smtClean="0">
                <a:solidFill>
                  <a:srgbClr val="0000FF"/>
                </a:solidFill>
              </a:rPr>
              <a:t> duurt ong. 3 minuten</a:t>
            </a:r>
            <a:endParaRPr lang="nl-NL" dirty="0" smtClean="0">
              <a:solidFill>
                <a:srgbClr val="0000FF"/>
              </a:solidFill>
            </a:endParaRPr>
          </a:p>
          <a:p>
            <a:endParaRPr lang="nl-NL" dirty="0" smtClean="0"/>
          </a:p>
          <a:p>
            <a:r>
              <a:rPr lang="nl-NL" dirty="0" smtClean="0"/>
              <a:t>Het</a:t>
            </a:r>
            <a:r>
              <a:rPr lang="nl-NL" baseline="0" dirty="0" smtClean="0"/>
              <a:t> f</a:t>
            </a:r>
            <a:r>
              <a:rPr lang="nl-NL" dirty="0" smtClean="0"/>
              <a:t>ilmpje is een informatiefilmpje van de Radboud Universiteit</a:t>
            </a:r>
            <a:r>
              <a:rPr lang="nl-NL" baseline="0" dirty="0" smtClean="0"/>
              <a:t> over Spaanse Taal en Cultuur studeren aan de Radboud. </a:t>
            </a:r>
          </a:p>
          <a:p>
            <a:r>
              <a:rPr lang="nl-NL" baseline="0" dirty="0" smtClean="0"/>
              <a:t>Hoogleraar Brigitte </a:t>
            </a:r>
            <a:r>
              <a:rPr lang="nl-NL" baseline="0" dirty="0" err="1" smtClean="0"/>
              <a:t>Adriaensen</a:t>
            </a:r>
            <a:r>
              <a:rPr lang="nl-NL" baseline="0" dirty="0" smtClean="0"/>
              <a:t> vertelt daarin iets over het thema van deze les: Cultuur en Grenzen. Zij verzorgt ook de colleges hierover en geeft ook lezingen over dit thema.</a:t>
            </a:r>
          </a:p>
          <a:p>
            <a:endParaRPr lang="nl-NL" dirty="0" smtClean="0"/>
          </a:p>
          <a:p>
            <a:r>
              <a:rPr lang="nl-NL" dirty="0" smtClean="0"/>
              <a:t>Kijken kan:</a:t>
            </a:r>
          </a:p>
          <a:p>
            <a:pPr marL="285750" indent="-285750">
              <a:buFont typeface="Wingdings" charset="0"/>
              <a:buChar char="Ø"/>
            </a:pPr>
            <a:r>
              <a:rPr lang="nl-NL" dirty="0" smtClean="0"/>
              <a:t>Klassikaal</a:t>
            </a:r>
          </a:p>
          <a:p>
            <a:pPr marL="0" indent="0">
              <a:buFont typeface="Wingdings" charset="0"/>
              <a:buNone/>
            </a:pPr>
            <a:r>
              <a:rPr lang="nl-NL" dirty="0" smtClean="0"/>
              <a:t>OF</a:t>
            </a:r>
          </a:p>
          <a:p>
            <a:pPr marL="285750" indent="-285750">
              <a:buFont typeface="Wingdings" charset="0"/>
              <a:buChar char="Ø"/>
            </a:pPr>
            <a:r>
              <a:rPr lang="nl-NL" dirty="0" smtClean="0"/>
              <a:t>individueel/in</a:t>
            </a:r>
            <a:r>
              <a:rPr lang="nl-NL" baseline="0" dirty="0" smtClean="0"/>
              <a:t> duo’s</a:t>
            </a:r>
          </a:p>
          <a:p>
            <a:pPr marL="0" indent="0">
              <a:buFont typeface="Wingdings" charset="0"/>
              <a:buNone/>
            </a:pPr>
            <a:endParaRPr lang="nl-NL" baseline="0" dirty="0" smtClean="0"/>
          </a:p>
          <a:p>
            <a:pPr marL="0" indent="0">
              <a:buFont typeface="Wingdings" charset="0"/>
              <a:buNone/>
            </a:pPr>
            <a:r>
              <a:rPr lang="nl-NL" baseline="0" dirty="0" smtClean="0"/>
              <a:t>Leerlingen hoeven niets te doen, alleen kijken, eventueel wat korte notities maken.</a:t>
            </a:r>
          </a:p>
          <a:p>
            <a:pPr marL="0" indent="0">
              <a:buFont typeface="Wingdings" charset="0"/>
              <a:buNone/>
            </a:pPr>
            <a:endParaRPr lang="nl-NL" dirty="0"/>
          </a:p>
        </p:txBody>
      </p:sp>
    </p:spTree>
    <p:extLst>
      <p:ext uri="{BB962C8B-B14F-4D97-AF65-F5344CB8AC3E}">
        <p14:creationId xmlns:p14="http://schemas.microsoft.com/office/powerpoint/2010/main" val="3333820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dirty="0" smtClean="0"/>
              <a:t>Deze vragen c.q. stellingen kunnen:</a:t>
            </a:r>
          </a:p>
          <a:p>
            <a:pPr marL="285750" indent="-285750">
              <a:buFontTx/>
              <a:buChar char="-"/>
            </a:pPr>
            <a:r>
              <a:rPr lang="nl-NL" baseline="0" dirty="0" smtClean="0"/>
              <a:t>In Nederlands besproken worden (Spaans kan ook maar het gaat met name om het uitwisselen van ideeën en gedachten, niet om het trainen van gespreksvaardigheid en mogelijk kan het Spaans daarin belemmerend zijn)</a:t>
            </a:r>
          </a:p>
          <a:p>
            <a:pPr marL="285750" indent="-285750">
              <a:buFontTx/>
              <a:buChar char="-"/>
            </a:pPr>
            <a:r>
              <a:rPr lang="nl-NL" baseline="0" dirty="0" smtClean="0"/>
              <a:t>Gelijk klassikaal via een onderwijsleergesprek besproken worden.</a:t>
            </a:r>
          </a:p>
          <a:p>
            <a:pPr marL="0" indent="0">
              <a:buFontTx/>
              <a:buNone/>
            </a:pPr>
            <a:r>
              <a:rPr lang="nl-NL" dirty="0" smtClean="0"/>
              <a:t>OF</a:t>
            </a:r>
          </a:p>
          <a:p>
            <a:pPr marL="285750" indent="-285750">
              <a:buFontTx/>
              <a:buChar char="-"/>
            </a:pPr>
            <a:r>
              <a:rPr lang="nl-NL" dirty="0" smtClean="0"/>
              <a:t>Eerst</a:t>
            </a:r>
            <a:r>
              <a:rPr lang="nl-NL" baseline="0" dirty="0" smtClean="0"/>
              <a:t> leerlingen in duo’s of groepjes hun mening laten formuleren en daarna klassikaal bespreken.</a:t>
            </a:r>
          </a:p>
          <a:p>
            <a:pPr marL="0" indent="0">
              <a:buFontTx/>
              <a:buNone/>
            </a:pPr>
            <a:endParaRPr lang="nl-NL" dirty="0" smtClean="0"/>
          </a:p>
          <a:p>
            <a:pPr marL="0" indent="0">
              <a:buFontTx/>
              <a:buNone/>
            </a:pPr>
            <a:endParaRPr lang="nl-NL" dirty="0" smtClean="0"/>
          </a:p>
        </p:txBody>
      </p:sp>
    </p:spTree>
    <p:extLst>
      <p:ext uri="{BB962C8B-B14F-4D97-AF65-F5344CB8AC3E}">
        <p14:creationId xmlns:p14="http://schemas.microsoft.com/office/powerpoint/2010/main" val="3333820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baseline="0" dirty="0" smtClean="0"/>
              <a:t>Leerlingen laten benoemen wat zij denken dat kenmerkend is voor een contact zone</a:t>
            </a:r>
          </a:p>
          <a:p>
            <a:r>
              <a:rPr lang="nl-NL" baseline="0" dirty="0" smtClean="0"/>
              <a:t>OF</a:t>
            </a:r>
          </a:p>
          <a:p>
            <a:r>
              <a:rPr lang="nl-NL" baseline="0" dirty="0" smtClean="0"/>
              <a:t>Klassikaal vertellen wat basis kenmerken zijn.</a:t>
            </a:r>
          </a:p>
          <a:p>
            <a:endParaRPr lang="nl-NL" baseline="0" dirty="0" smtClean="0"/>
          </a:p>
          <a:p>
            <a:pPr marL="285750" indent="-285750">
              <a:buFontTx/>
              <a:buChar char="-"/>
            </a:pPr>
            <a:endParaRPr lang="nl-NL" baseline="0" dirty="0" smtClean="0"/>
          </a:p>
          <a:p>
            <a:pPr marL="285750" indent="-285750">
              <a:buFontTx/>
              <a:buChar char="-"/>
            </a:pPr>
            <a:endParaRPr lang="nl-NL" baseline="0" dirty="0" smtClean="0"/>
          </a:p>
          <a:p>
            <a:pPr marL="285750" indent="-285750">
              <a:buFontTx/>
              <a:buChar char="-"/>
            </a:pPr>
            <a:endParaRPr lang="nl-NL" baseline="0" dirty="0" smtClean="0"/>
          </a:p>
        </p:txBody>
      </p:sp>
    </p:spTree>
    <p:extLst>
      <p:ext uri="{BB962C8B-B14F-4D97-AF65-F5344CB8AC3E}">
        <p14:creationId xmlns:p14="http://schemas.microsoft.com/office/powerpoint/2010/main" val="2697126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baseline="0" dirty="0" smtClean="0"/>
              <a:t>Kort toelichten dat er verschillende belangrijke contact zones zijn voor Spaanstalige gebieden.</a:t>
            </a:r>
          </a:p>
          <a:p>
            <a:r>
              <a:rPr lang="nl-NL" baseline="0" dirty="0" smtClean="0"/>
              <a:t>In deze les wordt alleen </a:t>
            </a:r>
            <a:r>
              <a:rPr lang="nl-NL" baseline="0" dirty="0" err="1" smtClean="0"/>
              <a:t>ingezoemd</a:t>
            </a:r>
            <a:r>
              <a:rPr lang="nl-NL" baseline="0" dirty="0" smtClean="0"/>
              <a:t> op de eerste. </a:t>
            </a:r>
          </a:p>
          <a:p>
            <a:r>
              <a:rPr lang="nl-NL" baseline="0" dirty="0" smtClean="0"/>
              <a:t>Maar contact zone Marokko-</a:t>
            </a:r>
            <a:r>
              <a:rPr lang="nl-NL" baseline="0" dirty="0" err="1" smtClean="0"/>
              <a:t>Ceuta</a:t>
            </a:r>
            <a:r>
              <a:rPr lang="nl-NL" baseline="0" dirty="0" smtClean="0"/>
              <a:t>/</a:t>
            </a:r>
            <a:r>
              <a:rPr lang="nl-NL" baseline="0" dirty="0" err="1" smtClean="0"/>
              <a:t>Melilla</a:t>
            </a:r>
            <a:r>
              <a:rPr lang="nl-NL" baseline="0" dirty="0" smtClean="0"/>
              <a:t> kan ook in een </a:t>
            </a:r>
            <a:r>
              <a:rPr lang="nl-NL" baseline="0" dirty="0" err="1" smtClean="0"/>
              <a:t>vervolgles</a:t>
            </a:r>
            <a:r>
              <a:rPr lang="nl-NL" baseline="0" dirty="0" smtClean="0"/>
              <a:t> op eenzelfde manier behandeld worden.</a:t>
            </a:r>
          </a:p>
          <a:p>
            <a:endParaRPr lang="nl-NL" baseline="0" dirty="0" smtClean="0"/>
          </a:p>
          <a:p>
            <a:r>
              <a:rPr lang="nl-NL" baseline="0" dirty="0" smtClean="0"/>
              <a:t>Eventueel kaart van </a:t>
            </a:r>
            <a:r>
              <a:rPr lang="nl-NL" baseline="0" dirty="0" err="1" smtClean="0"/>
              <a:t>Ceuta</a:t>
            </a:r>
            <a:r>
              <a:rPr lang="nl-NL" baseline="0" dirty="0" smtClean="0"/>
              <a:t> en </a:t>
            </a:r>
            <a:r>
              <a:rPr lang="nl-NL" baseline="0" dirty="0" err="1" smtClean="0"/>
              <a:t>Melilla</a:t>
            </a:r>
            <a:r>
              <a:rPr lang="nl-NL" baseline="0" dirty="0" smtClean="0"/>
              <a:t> erbij nemen:</a:t>
            </a:r>
          </a:p>
          <a:p>
            <a:r>
              <a:rPr lang="nl-NL" baseline="0" dirty="0" err="1" smtClean="0"/>
              <a:t>https</a:t>
            </a:r>
            <a:r>
              <a:rPr lang="nl-NL" baseline="0" dirty="0" smtClean="0"/>
              <a:t>://</a:t>
            </a:r>
            <a:r>
              <a:rPr lang="nl-NL" baseline="0" dirty="0" err="1" smtClean="0"/>
              <a:t>es.wikipedia.org</a:t>
            </a:r>
            <a:r>
              <a:rPr lang="nl-NL" baseline="0" dirty="0" smtClean="0"/>
              <a:t>/</a:t>
            </a:r>
            <a:r>
              <a:rPr lang="nl-NL" baseline="0" dirty="0" err="1" smtClean="0"/>
              <a:t>wiki</a:t>
            </a:r>
            <a:r>
              <a:rPr lang="nl-NL" baseline="0" dirty="0" smtClean="0"/>
              <a:t>/</a:t>
            </a:r>
            <a:r>
              <a:rPr lang="nl-NL" baseline="0" dirty="0" err="1" smtClean="0"/>
              <a:t>Ceuta</a:t>
            </a:r>
            <a:endParaRPr lang="nl-NL" baseline="0" dirty="0" smtClean="0"/>
          </a:p>
          <a:p>
            <a:r>
              <a:rPr lang="nl-NL" baseline="0" dirty="0" err="1" smtClean="0"/>
              <a:t>https</a:t>
            </a:r>
            <a:r>
              <a:rPr lang="nl-NL" baseline="0" dirty="0" smtClean="0"/>
              <a:t>://</a:t>
            </a:r>
            <a:r>
              <a:rPr lang="nl-NL" baseline="0" dirty="0" err="1" smtClean="0"/>
              <a:t>es.wikipedia.org</a:t>
            </a:r>
            <a:r>
              <a:rPr lang="nl-NL" baseline="0" dirty="0" smtClean="0"/>
              <a:t>/</a:t>
            </a:r>
            <a:r>
              <a:rPr lang="nl-NL" baseline="0" dirty="0" err="1" smtClean="0"/>
              <a:t>wiki</a:t>
            </a:r>
            <a:r>
              <a:rPr lang="nl-NL" baseline="0" dirty="0" smtClean="0"/>
              <a:t>/</a:t>
            </a:r>
            <a:r>
              <a:rPr lang="nl-NL" baseline="0" dirty="0" err="1" smtClean="0"/>
              <a:t>Melilla</a:t>
            </a:r>
            <a:endParaRPr lang="nl-NL" baseline="0" dirty="0" smtClean="0"/>
          </a:p>
          <a:p>
            <a:endParaRPr lang="nl-NL" baseline="0" dirty="0" smtClean="0"/>
          </a:p>
          <a:p>
            <a:endParaRPr lang="nl-NL" baseline="0" dirty="0" smtClean="0"/>
          </a:p>
          <a:p>
            <a:endParaRPr lang="nl-NL" baseline="0" dirty="0" smtClean="0"/>
          </a:p>
          <a:p>
            <a:pPr marL="285750" indent="-285750">
              <a:buFontTx/>
              <a:buChar char="-"/>
            </a:pPr>
            <a:endParaRPr lang="nl-NL" baseline="0" dirty="0" smtClean="0"/>
          </a:p>
          <a:p>
            <a:pPr marL="285750" indent="-285750">
              <a:buFontTx/>
              <a:buChar char="-"/>
            </a:pPr>
            <a:endParaRPr lang="nl-NL" baseline="0" dirty="0" smtClean="0"/>
          </a:p>
          <a:p>
            <a:pPr marL="285750" indent="-285750">
              <a:buFontTx/>
              <a:buChar char="-"/>
            </a:pPr>
            <a:endParaRPr lang="nl-NL" baseline="0" dirty="0" smtClean="0"/>
          </a:p>
        </p:txBody>
      </p:sp>
    </p:spTree>
    <p:extLst>
      <p:ext uri="{BB962C8B-B14F-4D97-AF65-F5344CB8AC3E}">
        <p14:creationId xmlns:p14="http://schemas.microsoft.com/office/powerpoint/2010/main" val="2697126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4588" y="685800"/>
            <a:ext cx="4568825" cy="3429000"/>
          </a:xfrm>
        </p:spPr>
      </p:sp>
      <p:sp>
        <p:nvSpPr>
          <p:cNvPr id="3" name="Tijdelijke aanduiding voor notities 2"/>
          <p:cNvSpPr>
            <a:spLocks noGrp="1"/>
          </p:cNvSpPr>
          <p:nvPr>
            <p:ph type="body" idx="1"/>
          </p:nvPr>
        </p:nvSpPr>
        <p:spPr/>
        <p:txBody>
          <a:bodyPr/>
          <a:lstStyle/>
          <a:p>
            <a:r>
              <a:rPr lang="nl-NL" dirty="0" smtClean="0"/>
              <a:t>Inventariseren</a:t>
            </a:r>
            <a:r>
              <a:rPr lang="nl-NL" baseline="0" dirty="0" smtClean="0"/>
              <a:t> waar leerlingen mee komen en eventueel aanvullen (in Nederlands).</a:t>
            </a:r>
          </a:p>
          <a:p>
            <a:r>
              <a:rPr lang="nl-NL" baseline="0" dirty="0" smtClean="0"/>
              <a:t>Hieronder staan een aantal suggesties:</a:t>
            </a:r>
          </a:p>
          <a:p>
            <a:endParaRPr lang="nl-NL" baseline="0" dirty="0" smtClean="0"/>
          </a:p>
          <a:p>
            <a:r>
              <a:rPr lang="nl-NL" dirty="0" smtClean="0"/>
              <a:t>Positief bijv.:</a:t>
            </a:r>
          </a:p>
          <a:p>
            <a:pPr marL="285750" indent="-285750">
              <a:buFontTx/>
              <a:buChar char="-"/>
            </a:pPr>
            <a:r>
              <a:rPr lang="nl-NL" dirty="0" smtClean="0"/>
              <a:t>Leren van elkaars cultuur</a:t>
            </a:r>
            <a:r>
              <a:rPr lang="nl-NL" baseline="0" dirty="0" smtClean="0"/>
              <a:t> qua taal, gebruiken, gewoontes, feesten, eten, ...</a:t>
            </a:r>
          </a:p>
          <a:p>
            <a:pPr marL="285750" indent="-285750">
              <a:buFontTx/>
              <a:buChar char="-"/>
            </a:pPr>
            <a:r>
              <a:rPr lang="nl-NL" baseline="0" dirty="0" smtClean="0"/>
              <a:t>Een andere cultuur is dichtbij &gt; kan je van leren, je hoeft niet in een vliegtuig te stappen om ze op te zoeken</a:t>
            </a:r>
          </a:p>
          <a:p>
            <a:pPr marL="285750" indent="-285750">
              <a:buFontTx/>
              <a:buChar char="-"/>
            </a:pPr>
            <a:r>
              <a:rPr lang="nl-NL" baseline="0" dirty="0" smtClean="0"/>
              <a:t>Een andere cultuur met andere economische kansen (VS) is dichtbij</a:t>
            </a:r>
          </a:p>
          <a:p>
            <a:pPr marL="285750" indent="-285750">
              <a:buFontTx/>
              <a:buChar char="-"/>
            </a:pPr>
            <a:r>
              <a:rPr lang="nl-NL" baseline="0" dirty="0" smtClean="0"/>
              <a:t>Transculturatie = fenomeen dat nieuwe vormen van cultuur ontstaan door contact tussen verschillende culturen (zoals bijv. </a:t>
            </a:r>
            <a:r>
              <a:rPr lang="nl-NL" baseline="0" dirty="0" err="1" smtClean="0"/>
              <a:t>Tijuana</a:t>
            </a:r>
            <a:r>
              <a:rPr lang="nl-NL" baseline="0" dirty="0" smtClean="0"/>
              <a:t> sound machine) </a:t>
            </a:r>
          </a:p>
          <a:p>
            <a:pPr marL="0" indent="0">
              <a:buFontTx/>
              <a:buNone/>
            </a:pPr>
            <a:endParaRPr lang="nl-NL" baseline="0" dirty="0" smtClean="0"/>
          </a:p>
          <a:p>
            <a:pPr marL="0" indent="0">
              <a:buFontTx/>
              <a:buNone/>
            </a:pPr>
            <a:r>
              <a:rPr lang="nl-NL" baseline="0" dirty="0" smtClean="0"/>
              <a:t>Negatief bijv.:</a:t>
            </a:r>
          </a:p>
          <a:p>
            <a:pPr marL="285750" indent="-285750">
              <a:buFontTx/>
              <a:buChar char="-"/>
            </a:pPr>
            <a:r>
              <a:rPr lang="nl-NL" baseline="0" dirty="0" smtClean="0"/>
              <a:t>Discriminatie op basis van afkomst, cultuur, huidskleur, sociale klasse, ...</a:t>
            </a:r>
          </a:p>
          <a:p>
            <a:pPr marL="285750" indent="-285750">
              <a:buFontTx/>
              <a:buChar char="-"/>
            </a:pPr>
            <a:r>
              <a:rPr lang="nl-NL" baseline="0" dirty="0" smtClean="0"/>
              <a:t>Discriminatie op basis van gender &gt; vrouwen zijn bijv. aan het werk in de </a:t>
            </a:r>
            <a:r>
              <a:rPr lang="nl-NL" i="1" baseline="0" dirty="0" err="1" smtClean="0"/>
              <a:t>maquiladoras</a:t>
            </a:r>
            <a:r>
              <a:rPr lang="nl-NL" baseline="0" dirty="0" smtClean="0"/>
              <a:t>; mannen voelen zich daardoor vanuit hun </a:t>
            </a:r>
            <a:r>
              <a:rPr lang="nl-NL" baseline="0" dirty="0" err="1" smtClean="0"/>
              <a:t>macho-cultuur</a:t>
            </a:r>
            <a:r>
              <a:rPr lang="nl-NL" baseline="0" dirty="0" smtClean="0"/>
              <a:t> achtergesteld en daardoor kan bijv. weer geweld ontstaan</a:t>
            </a:r>
          </a:p>
          <a:p>
            <a:pPr marL="285750" indent="-285750">
              <a:buFontTx/>
              <a:buChar char="-"/>
            </a:pPr>
            <a:r>
              <a:rPr lang="nl-NL" baseline="0" dirty="0" smtClean="0"/>
              <a:t>Grote contrasten wat betreft levenstandaard in beide landen kan tot spanningen leiden</a:t>
            </a:r>
          </a:p>
          <a:p>
            <a:pPr marL="285750" indent="-285750">
              <a:buFontTx/>
              <a:buChar char="-"/>
            </a:pPr>
            <a:r>
              <a:rPr lang="nl-NL" baseline="0" dirty="0" smtClean="0"/>
              <a:t>Mensenhandel, drugsconflicten, wapenhandel vanuit beide kanten van de grens </a:t>
            </a:r>
          </a:p>
          <a:p>
            <a:pPr marL="285750" indent="-285750">
              <a:buFontTx/>
              <a:buChar char="-"/>
            </a:pPr>
            <a:endParaRPr lang="nl-NL" dirty="0"/>
          </a:p>
        </p:txBody>
      </p:sp>
    </p:spTree>
    <p:extLst>
      <p:ext uri="{BB962C8B-B14F-4D97-AF65-F5344CB8AC3E}">
        <p14:creationId xmlns:p14="http://schemas.microsoft.com/office/powerpoint/2010/main" val="412608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ru.nl/docentenacademie"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el en object">
    <p:spTree>
      <p:nvGrpSpPr>
        <p:cNvPr id="1" name=""/>
        <p:cNvGrpSpPr/>
        <p:nvPr/>
      </p:nvGrpSpPr>
      <p:grpSpPr>
        <a:xfrm>
          <a:off x="0" y="0"/>
          <a:ext cx="0" cy="0"/>
          <a:chOff x="0" y="0"/>
          <a:chExt cx="0" cy="0"/>
        </a:xfrm>
      </p:grpSpPr>
      <p:sp>
        <p:nvSpPr>
          <p:cNvPr id="23" name="Title Text"/>
          <p:cNvSpPr txBox="1">
            <a:spLocks noGrp="1"/>
          </p:cNvSpPr>
          <p:nvPr>
            <p:ph type="title"/>
          </p:nvPr>
        </p:nvSpPr>
        <p:spPr>
          <a:prstGeom prst="rect">
            <a:avLst/>
          </a:prstGeom>
        </p:spPr>
        <p:txBody>
          <a:bodyPr/>
          <a:lstStyle/>
          <a:p>
            <a:r>
              <a:t>Title Text</a:t>
            </a:r>
          </a:p>
        </p:txBody>
      </p:sp>
      <p:sp>
        <p:nvSpPr>
          <p:cNvPr id="24"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Aangepaste indeling">
    <p:spTree>
      <p:nvGrpSpPr>
        <p:cNvPr id="1" name=""/>
        <p:cNvGrpSpPr/>
        <p:nvPr/>
      </p:nvGrpSpPr>
      <p:grpSpPr>
        <a:xfrm>
          <a:off x="0" y="0"/>
          <a:ext cx="0" cy="0"/>
          <a:chOff x="0" y="0"/>
          <a:chExt cx="0" cy="0"/>
        </a:xfrm>
      </p:grpSpPr>
      <p:sp>
        <p:nvSpPr>
          <p:cNvPr id="32" name="Title Text"/>
          <p:cNvSpPr txBox="1">
            <a:spLocks noGrp="1"/>
          </p:cNvSpPr>
          <p:nvPr>
            <p:ph type="title"/>
          </p:nvPr>
        </p:nvSpPr>
        <p:spPr>
          <a:prstGeom prst="rect">
            <a:avLst/>
          </a:prstGeom>
        </p:spPr>
        <p:txBody>
          <a:bodyPr/>
          <a:lstStyle/>
          <a:p>
            <a:r>
              <a:t>Title Text</a:t>
            </a:r>
          </a:p>
        </p:txBody>
      </p:sp>
      <p:sp>
        <p:nvSpPr>
          <p:cNvPr id="33" name="Body Level One…"/>
          <p:cNvSpPr txBox="1">
            <a:spLocks noGrp="1"/>
          </p:cNvSpPr>
          <p:nvPr>
            <p:ph type="body" sz="quarter" idx="1"/>
          </p:nvPr>
        </p:nvSpPr>
        <p:spPr>
          <a:xfrm>
            <a:off x="900000" y="1800000"/>
            <a:ext cx="5400000" cy="900001"/>
          </a:xfrm>
          <a:prstGeom prst="rect">
            <a:avLst/>
          </a:prstGeom>
        </p:spPr>
        <p:txBody>
          <a:bodyPr/>
          <a:lstStyle>
            <a:lvl1pPr marL="0" indent="0">
              <a:buSzTx/>
              <a:buFontTx/>
              <a:buNone/>
              <a:defRPr b="1"/>
            </a:lvl1pPr>
            <a:lvl2pPr marL="0" indent="650276">
              <a:buSzTx/>
              <a:buFontTx/>
              <a:buNone/>
              <a:defRPr b="1"/>
            </a:lvl2pPr>
            <a:lvl3pPr marL="0" indent="1300551">
              <a:buSzTx/>
              <a:buFontTx/>
              <a:buNone/>
              <a:defRPr b="1"/>
            </a:lvl3pPr>
            <a:lvl4pPr marL="0" indent="1950827">
              <a:buSzTx/>
              <a:buFontTx/>
              <a:buNone/>
              <a:defRPr b="1"/>
            </a:lvl4pPr>
            <a:lvl5pPr marL="0" indent="2601102">
              <a:buSzTx/>
              <a:buFontTx/>
              <a:buNone/>
              <a:defRPr b="1"/>
            </a:lvl5pPr>
          </a:lstStyle>
          <a:p>
            <a:r>
              <a:t>Body Level One</a:t>
            </a:r>
          </a:p>
          <a:p>
            <a:pPr lvl="1"/>
            <a:r>
              <a:t>Body Level Two</a:t>
            </a:r>
          </a:p>
          <a:p>
            <a:pPr lvl="2"/>
            <a:r>
              <a:t>Body Level Three</a:t>
            </a:r>
          </a:p>
          <a:p>
            <a:pPr lvl="3"/>
            <a:r>
              <a:t>Body Level Four</a:t>
            </a:r>
          </a:p>
          <a:p>
            <a:pPr lvl="4"/>
            <a:r>
              <a:t>Body Level Five</a:t>
            </a:r>
          </a:p>
        </p:txBody>
      </p:sp>
      <p:sp>
        <p:nvSpPr>
          <p:cNvPr id="34" name="Tijdelijke aanduiding voor tekst 4"/>
          <p:cNvSpPr>
            <a:spLocks noGrp="1"/>
          </p:cNvSpPr>
          <p:nvPr>
            <p:ph type="body" sz="quarter" idx="13"/>
          </p:nvPr>
        </p:nvSpPr>
        <p:spPr>
          <a:xfrm>
            <a:off x="6659999" y="1800000"/>
            <a:ext cx="5400001" cy="900001"/>
          </a:xfrm>
          <a:prstGeom prst="rect">
            <a:avLst/>
          </a:prstGeom>
        </p:spPr>
        <p:txBody>
          <a:bodyPr/>
          <a:lstStyle/>
          <a:p>
            <a:pPr marL="0" indent="0">
              <a:buSzTx/>
              <a:buFontTx/>
              <a:buNone/>
              <a:defRPr b="1"/>
            </a:pPr>
            <a:endParaRPr/>
          </a:p>
        </p:txBody>
      </p:sp>
      <p:sp>
        <p:nvSpPr>
          <p:cNvPr id="3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Afbeelding met bijschrift">
    <p:spTree>
      <p:nvGrpSpPr>
        <p:cNvPr id="1" name=""/>
        <p:cNvGrpSpPr/>
        <p:nvPr/>
      </p:nvGrpSpPr>
      <p:grpSpPr>
        <a:xfrm>
          <a:off x="0" y="0"/>
          <a:ext cx="0" cy="0"/>
          <a:chOff x="0" y="0"/>
          <a:chExt cx="0" cy="0"/>
        </a:xfrm>
      </p:grpSpPr>
      <p:sp>
        <p:nvSpPr>
          <p:cNvPr id="50" name="Tijdelijke aanduiding voor afbeelding 2"/>
          <p:cNvSpPr>
            <a:spLocks noGrp="1"/>
          </p:cNvSpPr>
          <p:nvPr>
            <p:ph type="pic" idx="13"/>
          </p:nvPr>
        </p:nvSpPr>
        <p:spPr>
          <a:xfrm>
            <a:off x="1977370" y="554350"/>
            <a:ext cx="8944630" cy="6711478"/>
          </a:xfrm>
          <a:prstGeom prst="rect">
            <a:avLst/>
          </a:prstGeom>
        </p:spPr>
        <p:txBody>
          <a:bodyPr lIns="91439" tIns="45719" rIns="91439" bIns="45719">
            <a:noAutofit/>
          </a:bodyPr>
          <a:lstStyle/>
          <a:p>
            <a:endParaRPr/>
          </a:p>
        </p:txBody>
      </p:sp>
      <p:sp>
        <p:nvSpPr>
          <p:cNvPr id="51" name="Body Level One…"/>
          <p:cNvSpPr txBox="1">
            <a:spLocks noGrp="1"/>
          </p:cNvSpPr>
          <p:nvPr>
            <p:ph type="body" sz="quarter" idx="1"/>
          </p:nvPr>
        </p:nvSpPr>
        <p:spPr>
          <a:xfrm>
            <a:off x="1977370" y="7265827"/>
            <a:ext cx="8944630" cy="796769"/>
          </a:xfrm>
          <a:prstGeom prst="rect">
            <a:avLst/>
          </a:prstGeom>
        </p:spPr>
        <p:txBody>
          <a:bodyPr/>
          <a:lstStyle>
            <a:lvl1pPr marL="0" indent="0" algn="ctr">
              <a:buSzTx/>
              <a:buFontTx/>
              <a:buNone/>
              <a:defRPr sz="1800"/>
            </a:lvl1pPr>
            <a:lvl2pPr marL="0" indent="650276" algn="ctr">
              <a:buSzTx/>
              <a:buFontTx/>
              <a:buNone/>
              <a:defRPr sz="1800"/>
            </a:lvl2pPr>
            <a:lvl3pPr marL="0" indent="1300551" algn="ctr">
              <a:buSzTx/>
              <a:buFontTx/>
              <a:buNone/>
              <a:defRPr sz="1800"/>
            </a:lvl3pPr>
            <a:lvl4pPr marL="0" indent="1950827" algn="ctr">
              <a:buSzTx/>
              <a:buFontTx/>
              <a:buNone/>
              <a:defRPr sz="1800"/>
            </a:lvl4pPr>
            <a:lvl5pPr marL="0" indent="2601102" algn="ctr">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52"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lotpagina">
    <p:spTree>
      <p:nvGrpSpPr>
        <p:cNvPr id="1" name=""/>
        <p:cNvGrpSpPr/>
        <p:nvPr/>
      </p:nvGrpSpPr>
      <p:grpSpPr>
        <a:xfrm>
          <a:off x="0" y="0"/>
          <a:ext cx="0" cy="0"/>
          <a:chOff x="0" y="0"/>
          <a:chExt cx="0" cy="0"/>
        </a:xfrm>
      </p:grpSpPr>
      <p:sp>
        <p:nvSpPr>
          <p:cNvPr id="59" name="Title Text"/>
          <p:cNvSpPr txBox="1">
            <a:spLocks noGrp="1"/>
          </p:cNvSpPr>
          <p:nvPr>
            <p:ph type="title"/>
          </p:nvPr>
        </p:nvSpPr>
        <p:spPr>
          <a:xfrm>
            <a:off x="1213644" y="5408964"/>
            <a:ext cx="5734233" cy="350066"/>
          </a:xfrm>
          <a:prstGeom prst="rect">
            <a:avLst/>
          </a:prstGeom>
        </p:spPr>
        <p:txBody>
          <a:bodyPr/>
          <a:lstStyle>
            <a:lvl1pPr>
              <a:defRPr sz="3600" baseline="30000">
                <a:solidFill>
                  <a:srgbClr val="BF2E1B"/>
                </a:solidFill>
              </a:defRPr>
            </a:lvl1pPr>
          </a:lstStyle>
          <a:p>
            <a:r>
              <a:t>Title Text</a:t>
            </a:r>
          </a:p>
        </p:txBody>
      </p:sp>
      <p:sp>
        <p:nvSpPr>
          <p:cNvPr id="60" name="Tekstvak 5"/>
          <p:cNvSpPr txBox="1"/>
          <p:nvPr/>
        </p:nvSpPr>
        <p:spPr>
          <a:xfrm>
            <a:off x="8730456" y="228281"/>
            <a:ext cx="4537687" cy="421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200" b="1">
                <a:solidFill>
                  <a:srgbClr val="BF2E1B"/>
                </a:solidFill>
                <a:latin typeface="+mj-lt"/>
                <a:ea typeface="+mj-ea"/>
                <a:cs typeface="+mj-cs"/>
                <a:sym typeface="Calibri"/>
              </a:defRPr>
            </a:lvl1pPr>
          </a:lstStyle>
          <a:p>
            <a:r>
              <a:t>Radboud Docenten Academie</a:t>
            </a:r>
          </a:p>
        </p:txBody>
      </p:sp>
      <p:sp>
        <p:nvSpPr>
          <p:cNvPr id="61" name="Tekstvak 6"/>
          <p:cNvSpPr txBox="1"/>
          <p:nvPr/>
        </p:nvSpPr>
        <p:spPr>
          <a:xfrm>
            <a:off x="1170658" y="5254378"/>
            <a:ext cx="4433887" cy="25298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r>
              <a:t/>
            </a:r>
            <a:br/>
            <a:r>
              <a:rPr sz="2000">
                <a:latin typeface="+mj-lt"/>
                <a:ea typeface="+mj-ea"/>
                <a:cs typeface="+mj-cs"/>
                <a:sym typeface="Calibri"/>
              </a:rPr>
              <a:t>Radboud Docenten Academie</a:t>
            </a:r>
            <a:br>
              <a:rPr sz="2000">
                <a:latin typeface="+mj-lt"/>
                <a:ea typeface="+mj-ea"/>
                <a:cs typeface="+mj-cs"/>
                <a:sym typeface="Calibri"/>
              </a:rPr>
            </a:br>
            <a:r>
              <a:rPr sz="2000">
                <a:latin typeface="+mj-lt"/>
                <a:ea typeface="+mj-ea"/>
                <a:cs typeface="+mj-cs"/>
                <a:sym typeface="Calibri"/>
              </a:rPr>
              <a:t>Telefoon: (024) 361 55 72</a:t>
            </a:r>
            <a:br>
              <a:rPr sz="2000">
                <a:latin typeface="+mj-lt"/>
                <a:ea typeface="+mj-ea"/>
                <a:cs typeface="+mj-cs"/>
                <a:sym typeface="Calibri"/>
              </a:rPr>
            </a:br>
            <a:r>
              <a:rPr sz="2000">
                <a:latin typeface="+mj-lt"/>
                <a:ea typeface="+mj-ea"/>
                <a:cs typeface="+mj-cs"/>
                <a:sym typeface="Calibri"/>
              </a:rPr>
              <a:t>E-mail:</a:t>
            </a:r>
            <a:br>
              <a:rPr sz="2000">
                <a:latin typeface="+mj-lt"/>
                <a:ea typeface="+mj-ea"/>
                <a:cs typeface="+mj-cs"/>
                <a:sym typeface="Calibri"/>
              </a:rPr>
            </a:br>
            <a:r>
              <a:rPr sz="2000">
                <a:latin typeface="+mj-lt"/>
                <a:ea typeface="+mj-ea"/>
                <a:cs typeface="+mj-cs"/>
                <a:sym typeface="Calibri"/>
              </a:rPr>
              <a:t>Website: </a:t>
            </a:r>
            <a:r>
              <a:rPr sz="2000" u="sng">
                <a:solidFill>
                  <a:srgbClr val="0000FF"/>
                </a:solidFill>
                <a:uFill>
                  <a:solidFill>
                    <a:srgbClr val="0000FF"/>
                  </a:solidFill>
                </a:uFill>
                <a:latin typeface="+mj-lt"/>
                <a:ea typeface="+mj-ea"/>
                <a:cs typeface="+mj-cs"/>
                <a:sym typeface="Calibri"/>
                <a:hlinkClick r:id="rId2"/>
              </a:rPr>
              <a:t>www.ru.nl/docentenacademie</a:t>
            </a:r>
            <a:r>
              <a:rPr sz="2000">
                <a:latin typeface="+mj-lt"/>
                <a:ea typeface="+mj-ea"/>
                <a:cs typeface="+mj-cs"/>
                <a:sym typeface="Calibri"/>
              </a:rPr>
              <a:t> </a:t>
            </a:r>
            <a:br>
              <a:rPr sz="2000">
                <a:latin typeface="+mj-lt"/>
                <a:ea typeface="+mj-ea"/>
                <a:cs typeface="+mj-cs"/>
                <a:sym typeface="Calibri"/>
              </a:rPr>
            </a:br>
            <a:r>
              <a:rPr sz="2000">
                <a:latin typeface="+mj-lt"/>
                <a:ea typeface="+mj-ea"/>
                <a:cs typeface="+mj-cs"/>
                <a:sym typeface="Calibri"/>
              </a:rPr>
              <a:t>Erasmusgebouw 20e verdieping</a:t>
            </a:r>
            <a:br>
              <a:rPr sz="2000">
                <a:latin typeface="+mj-lt"/>
                <a:ea typeface="+mj-ea"/>
                <a:cs typeface="+mj-cs"/>
                <a:sym typeface="Calibri"/>
              </a:rPr>
            </a:br>
            <a:endParaRPr sz="2000">
              <a:latin typeface="+mj-lt"/>
              <a:ea typeface="+mj-ea"/>
              <a:cs typeface="+mj-cs"/>
              <a:sym typeface="Calibri"/>
            </a:endParaRPr>
          </a:p>
        </p:txBody>
      </p:sp>
      <p:sp>
        <p:nvSpPr>
          <p:cNvPr id="62" name="Titel 1"/>
          <p:cNvSpPr txBox="1"/>
          <p:nvPr/>
        </p:nvSpPr>
        <p:spPr>
          <a:xfrm>
            <a:off x="2082738" y="6263680"/>
            <a:ext cx="5734233" cy="1672201"/>
          </a:xfrm>
          <a:prstGeom prst="rect">
            <a:avLst/>
          </a:prstGeom>
          <a:ln w="12700">
            <a:miter lim="400000"/>
          </a:ln>
          <a:extLst>
            <a:ext uri="{C572A759-6A51-4108-AA02-DFA0A04FC94B}">
              <ma14:wrappingTextBoxFlag xmlns:ma14="http://schemas.microsoft.com/office/mac/drawingml/2011/main" xmlns="" val="1"/>
            </a:ext>
          </a:extLst>
        </p:spPr>
        <p:txBody>
          <a:bodyPr lIns="36000" tIns="36000" rIns="36000" bIns="36000">
            <a:spAutoFit/>
          </a:bodyPr>
          <a:lstStyle/>
          <a:p>
            <a:pPr>
              <a:defRPr sz="3600" b="1" baseline="30000">
                <a:solidFill>
                  <a:srgbClr val="BF2E1B"/>
                </a:solidFill>
                <a:latin typeface="+mj-lt"/>
                <a:ea typeface="+mj-ea"/>
                <a:cs typeface="+mj-cs"/>
                <a:sym typeface="Calibri"/>
              </a:defRPr>
            </a:pPr>
            <a:r>
              <a:t/>
            </a:r>
            <a:br/>
            <a:r>
              <a:t/>
            </a:r>
            <a:br/>
            <a:endParaRPr/>
          </a:p>
        </p:txBody>
      </p:sp>
      <p:sp>
        <p:nvSpPr>
          <p:cNvPr id="63"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83" name="Title Text"/>
          <p:cNvSpPr txBox="1">
            <a:spLocks noGrp="1"/>
          </p:cNvSpPr>
          <p:nvPr>
            <p:ph type="title"/>
          </p:nvPr>
        </p:nvSpPr>
        <p:spPr>
          <a:prstGeom prst="rect">
            <a:avLst/>
          </a:prstGeom>
        </p:spPr>
        <p:txBody>
          <a:bodyPr lIns="0" tIns="0" rIns="0" bIns="0"/>
          <a:lstStyle>
            <a:lvl1pPr>
              <a:defRPr sz="2600">
                <a:solidFill>
                  <a:srgbClr val="BF2E1B"/>
                </a:solidFill>
              </a:defRPr>
            </a:lvl1pPr>
          </a:lstStyle>
          <a:p>
            <a:r>
              <a:t>Title Text</a:t>
            </a:r>
          </a:p>
        </p:txBody>
      </p:sp>
      <p:sp>
        <p:nvSpPr>
          <p:cNvPr id="84" name="Body Level One…"/>
          <p:cNvSpPr txBox="1">
            <a:spLocks noGrp="1"/>
          </p:cNvSpPr>
          <p:nvPr>
            <p:ph type="body" idx="1"/>
          </p:nvPr>
        </p:nvSpPr>
        <p:spPr>
          <a:xfrm>
            <a:off x="900112" y="1800225"/>
            <a:ext cx="11160126" cy="6119813"/>
          </a:xfrm>
          <a:prstGeom prst="rect">
            <a:avLst/>
          </a:prstGeom>
        </p:spPr>
        <p:txBody>
          <a:bodyPr lIns="0" tIns="0" rIns="0" bIns="0"/>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xfrm>
            <a:off x="1316707" y="9077852"/>
            <a:ext cx="210469" cy="197384"/>
          </a:xfrm>
          <a:prstGeom prst="rect">
            <a:avLst/>
          </a:prstGeom>
        </p:spPr>
        <p:txBody>
          <a:bodyPr/>
          <a:lstStyle>
            <a:lvl1pPr algn="r">
              <a:defRPr>
                <a:solidFill>
                  <a:srgbClr val="888888"/>
                </a:solidFill>
              </a:defRPr>
            </a:lvl1p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eldi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92" name="Tekstvak 7"/>
          <p:cNvSpPr txBox="1"/>
          <p:nvPr/>
        </p:nvSpPr>
        <p:spPr>
          <a:xfrm>
            <a:off x="8730456" y="228281"/>
            <a:ext cx="4537687" cy="4216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defRPr sz="2200" b="1">
                <a:solidFill>
                  <a:srgbClr val="BF2E1B"/>
                </a:solidFill>
                <a:latin typeface="+mj-lt"/>
                <a:ea typeface="+mj-ea"/>
                <a:cs typeface="+mj-cs"/>
                <a:sym typeface="Calibri"/>
              </a:defRPr>
            </a:lvl1pPr>
          </a:lstStyle>
          <a:p>
            <a:r>
              <a:t>Radboud Docenten Academie</a:t>
            </a:r>
          </a:p>
        </p:txBody>
      </p:sp>
      <p:sp>
        <p:nvSpPr>
          <p:cNvPr id="93" name="Title Text"/>
          <p:cNvSpPr txBox="1">
            <a:spLocks noGrp="1"/>
          </p:cNvSpPr>
          <p:nvPr>
            <p:ph type="title"/>
          </p:nvPr>
        </p:nvSpPr>
        <p:spPr>
          <a:prstGeom prst="rect">
            <a:avLst/>
          </a:prstGeom>
        </p:spPr>
        <p:txBody>
          <a:bodyPr/>
          <a:lstStyle>
            <a:lvl1pPr>
              <a:defRPr sz="5000" b="0">
                <a:solidFill>
                  <a:srgbClr val="000000"/>
                </a:solidFill>
              </a:defRPr>
            </a:lvl1pPr>
          </a:lstStyle>
          <a:p>
            <a:r>
              <a:t>Title Text</a:t>
            </a:r>
          </a:p>
        </p:txBody>
      </p:sp>
      <p:sp>
        <p:nvSpPr>
          <p:cNvPr id="94"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8"/>
          <a:srcRect/>
          <a:stretch>
            <a:fillRect/>
          </a:stretch>
        </a:blipFill>
        <a:effectLst/>
      </p:bgPr>
    </p:bg>
    <p:spTree>
      <p:nvGrpSpPr>
        <p:cNvPr id="1" name=""/>
        <p:cNvGrpSpPr/>
        <p:nvPr/>
      </p:nvGrpSpPr>
      <p:grpSpPr>
        <a:xfrm>
          <a:off x="0" y="0"/>
          <a:ext cx="0" cy="0"/>
          <a:chOff x="0" y="0"/>
          <a:chExt cx="0" cy="0"/>
        </a:xfrm>
      </p:grpSpPr>
      <p:grpSp>
        <p:nvGrpSpPr>
          <p:cNvPr id="4" name="Afbeelding 11"/>
          <p:cNvGrpSpPr/>
          <p:nvPr/>
        </p:nvGrpSpPr>
        <p:grpSpPr>
          <a:xfrm>
            <a:off x="8596313" y="8705850"/>
            <a:ext cx="3805238" cy="806450"/>
            <a:chOff x="0" y="0"/>
            <a:chExt cx="3805237" cy="806450"/>
          </a:xfrm>
        </p:grpSpPr>
        <p:sp>
          <p:nvSpPr>
            <p:cNvPr id="2" name="Rectangle"/>
            <p:cNvSpPr/>
            <p:nvPr/>
          </p:nvSpPr>
          <p:spPr>
            <a:xfrm>
              <a:off x="0" y="0"/>
              <a:ext cx="3805238" cy="806450"/>
            </a:xfrm>
            <a:prstGeom prst="rect">
              <a:avLst/>
            </a:prstGeom>
            <a:blipFill rotWithShape="1">
              <a:blip r:embed="rId9"/>
              <a:srcRect/>
              <a:stretch>
                <a:fillRect/>
              </a:stretch>
            </a:blipFill>
            <a:ln w="12700" cap="flat">
              <a:noFill/>
              <a:miter lim="400000"/>
            </a:ln>
            <a:effectLst/>
          </p:spPr>
          <p:txBody>
            <a:bodyPr wrap="square" lIns="45719" tIns="45719" rIns="45719" bIns="45719" numCol="1" anchor="ctr">
              <a:noAutofit/>
            </a:bodyPr>
            <a:lstStyle/>
            <a:p>
              <a:endParaRPr/>
            </a:p>
          </p:txBody>
        </p:sp>
        <p:pic>
          <p:nvPicPr>
            <p:cNvPr id="3" name="image2.png" descr="image2.png"/>
            <p:cNvPicPr>
              <a:picLocks noChangeAspect="1"/>
            </p:cNvPicPr>
            <p:nvPr/>
          </p:nvPicPr>
          <p:blipFill>
            <a:blip r:embed="rId10">
              <a:extLst/>
            </a:blip>
            <a:stretch>
              <a:fillRect/>
            </a:stretch>
          </p:blipFill>
          <p:spPr>
            <a:xfrm>
              <a:off x="0" y="0"/>
              <a:ext cx="3805238" cy="806450"/>
            </a:xfrm>
            <a:prstGeom prst="rect">
              <a:avLst/>
            </a:prstGeom>
            <a:ln w="12700" cap="flat">
              <a:noFill/>
              <a:miter lim="400000"/>
            </a:ln>
            <a:effectLst/>
          </p:spPr>
        </p:pic>
      </p:grpSp>
      <p:sp>
        <p:nvSpPr>
          <p:cNvPr id="5" name="Title Text"/>
          <p:cNvSpPr txBox="1">
            <a:spLocks noGrp="1"/>
          </p:cNvSpPr>
          <p:nvPr>
            <p:ph type="title"/>
          </p:nvPr>
        </p:nvSpPr>
        <p:spPr>
          <a:xfrm>
            <a:off x="900112" y="720725"/>
            <a:ext cx="11160126" cy="1079500"/>
          </a:xfrm>
          <a:prstGeom prst="rect">
            <a:avLst/>
          </a:prstGeom>
          <a:ln w="12700">
            <a:miter lim="400000"/>
          </a:ln>
          <a:extLst>
            <a:ext uri="{C572A759-6A51-4108-AA02-DFA0A04FC94B}">
              <ma14:wrappingTextBoxFlag xmlns:ma14="http://schemas.microsoft.com/office/mac/drawingml/2011/main" xmlns="" val="1"/>
            </a:ext>
          </a:extLst>
        </p:spPr>
        <p:txBody>
          <a:bodyPr lIns="36000" tIns="36000" rIns="36000" bIns="36000">
            <a:normAutofit/>
          </a:bodyPr>
          <a:lstStyle/>
          <a:p>
            <a:r>
              <a:t>Title Text</a:t>
            </a:r>
          </a:p>
        </p:txBody>
      </p:sp>
      <p:sp>
        <p:nvSpPr>
          <p:cNvPr id="6" name="Body Level One…"/>
          <p:cNvSpPr txBox="1">
            <a:spLocks noGrp="1"/>
          </p:cNvSpPr>
          <p:nvPr>
            <p:ph type="body" idx="1"/>
          </p:nvPr>
        </p:nvSpPr>
        <p:spPr>
          <a:xfrm>
            <a:off x="900000" y="1800000"/>
            <a:ext cx="11160001" cy="6120001"/>
          </a:xfrm>
          <a:prstGeom prst="rect">
            <a:avLst/>
          </a:prstGeom>
          <a:ln w="12700">
            <a:miter lim="400000"/>
          </a:ln>
          <a:extLst>
            <a:ext uri="{C572A759-6A51-4108-AA02-DFA0A04FC94B}">
              <ma14:wrappingTextBoxFlag xmlns:ma14="http://schemas.microsoft.com/office/mac/drawingml/2011/main" xmlns="" val="1"/>
            </a:ext>
          </a:extLst>
        </p:spPr>
        <p:txBody>
          <a:bodyPr lIns="36000" tIns="36000" rIns="36000" bIns="36000">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900112" y="9077852"/>
            <a:ext cx="210469" cy="197384"/>
          </a:xfrm>
          <a:prstGeom prst="rect">
            <a:avLst/>
          </a:prstGeom>
          <a:ln w="12700">
            <a:miter lim="400000"/>
          </a:ln>
        </p:spPr>
        <p:txBody>
          <a:bodyPr wrap="none" lIns="0" tIns="0" rIns="0" bIns="0" anchor="ctr">
            <a:spAutoFit/>
          </a:bodyPr>
          <a:lstStyle>
            <a:lvl1pPr defTabSz="650276">
              <a:defRPr sz="1400">
                <a:solidFill>
                  <a:srgbClr val="FFFFFF"/>
                </a:solidFill>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56" r:id="rId5"/>
    <p:sldLayoutId id="2147483657" r:id="rId6"/>
  </p:sldLayoutIdLst>
  <p:transition spd="med"/>
  <p:txStyles>
    <p:titleStyle>
      <a:lvl1pPr marL="0" marR="0" indent="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1pPr>
      <a:lvl2pPr marL="0" marR="0" indent="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2pPr>
      <a:lvl3pPr marL="0" marR="0" indent="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3pPr>
      <a:lvl4pPr marL="0" marR="0" indent="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4pPr>
      <a:lvl5pPr marL="0" marR="0" indent="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5pPr>
      <a:lvl6pPr marL="0" marR="0" indent="45720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6pPr>
      <a:lvl7pPr marL="0" marR="0" indent="91440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7pPr>
      <a:lvl8pPr marL="0" marR="0" indent="137160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8pPr>
      <a:lvl9pPr marL="0" marR="0" indent="1828800" algn="l" defTabSz="649287" rtl="0" latinLnBrk="0">
        <a:lnSpc>
          <a:spcPct val="100000"/>
        </a:lnSpc>
        <a:spcBef>
          <a:spcPts val="0"/>
        </a:spcBef>
        <a:spcAft>
          <a:spcPts val="0"/>
        </a:spcAft>
        <a:buClrTx/>
        <a:buSzTx/>
        <a:buFontTx/>
        <a:buNone/>
        <a:tabLst/>
        <a:defRPr sz="3000" b="1" i="0" u="none" strike="noStrike" cap="none" spc="0" baseline="0">
          <a:solidFill>
            <a:srgbClr val="BE2E1A"/>
          </a:solidFill>
          <a:uFillTx/>
          <a:latin typeface="+mj-lt"/>
          <a:ea typeface="+mj-ea"/>
          <a:cs typeface="+mj-cs"/>
          <a:sym typeface="Calibri"/>
        </a:defRPr>
      </a:lvl9pPr>
    </p:titleStyle>
    <p:bodyStyle>
      <a:lvl1pPr marL="358775" marR="0" indent="-358775"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1pPr>
      <a:lvl2pPr marL="719137" marR="0" indent="-358775"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2pPr>
      <a:lvl3pPr marL="1182763" marR="0" indent="-427113"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3pPr>
      <a:lvl4pPr marL="1579638" marR="0" indent="-427113"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4pPr>
      <a:lvl5pPr marL="1974926" marR="0" indent="-427113"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5pPr>
      <a:lvl6pPr marL="3541679" marR="0" indent="-290301"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6pPr>
      <a:lvl7pPr marL="4191954" marR="0" indent="-290301"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7pPr>
      <a:lvl8pPr marL="4842230" marR="0" indent="-290301"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8pPr>
      <a:lvl9pPr marL="5492505" marR="0" indent="-290301" algn="l" defTabSz="649287" rtl="0" latinLnBrk="0">
        <a:lnSpc>
          <a:spcPct val="100000"/>
        </a:lnSpc>
        <a:spcBef>
          <a:spcPts val="0"/>
        </a:spcBef>
        <a:spcAft>
          <a:spcPts val="0"/>
        </a:spcAft>
        <a:buClrTx/>
        <a:buSzPct val="100000"/>
        <a:buFont typeface="Arial"/>
        <a:buChar char="•"/>
        <a:tabLst/>
        <a:defRPr sz="2500" b="0" i="0" u="none" strike="noStrike" cap="none" spc="0" baseline="0">
          <a:solidFill>
            <a:srgbClr val="000000"/>
          </a:solidFill>
          <a:uFillTx/>
          <a:latin typeface="+mj-lt"/>
          <a:ea typeface="+mj-ea"/>
          <a:cs typeface="+mj-cs"/>
          <a:sym typeface="Calibri"/>
        </a:defRPr>
      </a:lvl9pPr>
    </p:bodyStyle>
    <p:otherStyle>
      <a:lvl1pPr marL="0" marR="0" indent="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l" defTabSz="650276"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iyR6N8ey458"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mailto:studieadviseur-rtc@ru.nl"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hyperlink" Target="mailto:m.kremers@docentenacademie.ru.nl" TargetMode="External"/><Relationship Id="rId4" Type="http://schemas.openxmlformats.org/officeDocument/2006/relationships/hyperlink" Target="mailto:b.adriaensen@let.ru.n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rK9zl7wsuyw"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itel 1"/>
          <p:cNvSpPr txBox="1">
            <a:spLocks noGrp="1"/>
          </p:cNvSpPr>
          <p:nvPr>
            <p:ph type="title"/>
          </p:nvPr>
        </p:nvSpPr>
        <p:spPr>
          <a:xfrm>
            <a:off x="894300" y="1694019"/>
            <a:ext cx="11160126" cy="1079500"/>
          </a:xfrm>
          <a:prstGeom prst="rect">
            <a:avLst/>
          </a:prstGeom>
        </p:spPr>
        <p:txBody>
          <a:bodyPr>
            <a:noAutofit/>
          </a:bodyPr>
          <a:lstStyle>
            <a:lvl1pPr defTabSz="597344">
              <a:defRPr sz="4968"/>
            </a:lvl1pPr>
          </a:lstStyle>
          <a:p>
            <a:r>
              <a:rPr lang="nl-NL" sz="5400" dirty="0" smtClean="0"/>
              <a:t>Domein F</a:t>
            </a:r>
            <a:br>
              <a:rPr lang="nl-NL" sz="5400" dirty="0" smtClean="0"/>
            </a:br>
            <a:r>
              <a:rPr lang="nl-NL" sz="5400" dirty="0" smtClean="0"/>
              <a:t>Cultuur &amp; Grenzen</a:t>
            </a:r>
            <a:br>
              <a:rPr lang="nl-NL" sz="5400" dirty="0" smtClean="0"/>
            </a:br>
            <a:r>
              <a:rPr lang="nl-NL" sz="5400" dirty="0"/>
              <a:t/>
            </a:r>
            <a:br>
              <a:rPr lang="nl-NL" sz="5400" dirty="0"/>
            </a:br>
            <a:r>
              <a:rPr lang="nl-NL" sz="5400" dirty="0"/>
              <a:t/>
            </a:r>
            <a:br>
              <a:rPr lang="nl-NL" sz="5400" dirty="0"/>
            </a:br>
            <a:r>
              <a:rPr lang="nl-NL" sz="5400" dirty="0" smtClean="0"/>
              <a:t/>
            </a:r>
            <a:br>
              <a:rPr lang="nl-NL" sz="5400" dirty="0" smtClean="0"/>
            </a:br>
            <a:r>
              <a:rPr lang="nl-NL" sz="2800" i="1" dirty="0" smtClean="0"/>
              <a:t>Een </a:t>
            </a:r>
            <a:r>
              <a:rPr lang="nl-NL" sz="2800" i="1" dirty="0" err="1" smtClean="0"/>
              <a:t>lesidee</a:t>
            </a:r>
            <a:r>
              <a:rPr lang="nl-NL" sz="2800" i="1" dirty="0" smtClean="0"/>
              <a:t> van</a:t>
            </a:r>
            <a:br>
              <a:rPr lang="nl-NL" sz="2800" i="1" dirty="0" smtClean="0"/>
            </a:br>
            <a:r>
              <a:rPr lang="nl-NL" sz="2800" i="1" dirty="0"/>
              <a:t>P</a:t>
            </a:r>
            <a:r>
              <a:rPr lang="nl-NL" sz="2800" i="1" dirty="0" smtClean="0"/>
              <a:t>rof. dr. Brigitte </a:t>
            </a:r>
            <a:r>
              <a:rPr lang="nl-NL" sz="2800" i="1" dirty="0" err="1" smtClean="0"/>
              <a:t>Adriaensen</a:t>
            </a:r>
            <a:r>
              <a:rPr lang="nl-NL" sz="2800" i="1" dirty="0"/>
              <a:t>	</a:t>
            </a:r>
            <a:r>
              <a:rPr lang="nl-NL" sz="2800" i="1" dirty="0" smtClean="0"/>
              <a:t>	- Radboud Spaanse Taal en Cultuur</a:t>
            </a:r>
            <a:br>
              <a:rPr lang="nl-NL" sz="2800" i="1" dirty="0" smtClean="0"/>
            </a:br>
            <a:r>
              <a:rPr lang="nl-NL" sz="2800" i="1" dirty="0" smtClean="0"/>
              <a:t>Drs. Nina Kremers				- Radboud Docenten Academie</a:t>
            </a:r>
            <a:r>
              <a:rPr lang="nl-NL" sz="5400" dirty="0" smtClean="0"/>
              <a:t/>
            </a:r>
            <a:br>
              <a:rPr lang="nl-NL" sz="5400" dirty="0" smtClean="0"/>
            </a:br>
            <a:r>
              <a:rPr lang="nl-NL" sz="3200" dirty="0" smtClean="0"/>
              <a:t/>
            </a:r>
            <a:br>
              <a:rPr lang="nl-NL" sz="3200" dirty="0" smtClean="0"/>
            </a:br>
            <a:r>
              <a:rPr lang="nl-NL" sz="5400" dirty="0" smtClean="0"/>
              <a:t/>
            </a:r>
            <a:br>
              <a:rPr lang="nl-NL" sz="5400" dirty="0" smtClean="0"/>
            </a:br>
            <a:r>
              <a:rPr lang="nl-NL" sz="5400" dirty="0" smtClean="0"/>
              <a:t/>
            </a:r>
            <a:br>
              <a:rPr lang="nl-NL" sz="5400" dirty="0" smtClean="0"/>
            </a:br>
            <a:endParaRPr sz="5400" dirty="0"/>
          </a:p>
        </p:txBody>
      </p:sp>
      <p:sp>
        <p:nvSpPr>
          <p:cNvPr id="2" name="AutoShape 2" descr="Afbeeldingsresultaat voor loesje schrijve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956337232"/>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4400" dirty="0" smtClean="0"/>
              <a:t>4. </a:t>
            </a:r>
            <a:r>
              <a:rPr lang="nl-NL" sz="4400" dirty="0" err="1" smtClean="0"/>
              <a:t>Una</a:t>
            </a:r>
            <a:r>
              <a:rPr lang="nl-NL" sz="4400" dirty="0" smtClean="0"/>
              <a:t> </a:t>
            </a:r>
            <a:r>
              <a:rPr lang="nl-NL" sz="4400" dirty="0" err="1" smtClean="0"/>
              <a:t>canción</a:t>
            </a:r>
            <a:r>
              <a:rPr lang="nl-NL" sz="4400" dirty="0" smtClean="0"/>
              <a:t>: “</a:t>
            </a:r>
            <a:r>
              <a:rPr lang="nl-NL" sz="4400" dirty="0" err="1" smtClean="0"/>
              <a:t>Welcome</a:t>
            </a:r>
            <a:r>
              <a:rPr lang="nl-NL" sz="4400" dirty="0" smtClean="0"/>
              <a:t> </a:t>
            </a:r>
            <a:r>
              <a:rPr lang="nl-NL" sz="4400" dirty="0" err="1" smtClean="0"/>
              <a:t>to</a:t>
            </a:r>
            <a:r>
              <a:rPr lang="nl-NL" sz="4400" dirty="0" smtClean="0"/>
              <a:t> </a:t>
            </a:r>
            <a:r>
              <a:rPr lang="nl-NL" sz="4400" dirty="0" err="1" smtClean="0"/>
              <a:t>Tijuana</a:t>
            </a:r>
            <a:r>
              <a:rPr lang="nl-NL" sz="4400" dirty="0" smtClean="0"/>
              <a:t>” - Manu </a:t>
            </a:r>
            <a:r>
              <a:rPr lang="nl-NL" sz="4400" dirty="0" err="1" smtClean="0"/>
              <a:t>Chao</a:t>
            </a:r>
            <a:endParaRPr lang="nl-NL" sz="4400" dirty="0"/>
          </a:p>
        </p:txBody>
      </p:sp>
      <p:sp>
        <p:nvSpPr>
          <p:cNvPr id="3" name="Tijdelijke aanduiding voor tekst 2"/>
          <p:cNvSpPr>
            <a:spLocks noGrp="1"/>
          </p:cNvSpPr>
          <p:nvPr>
            <p:ph type="body" idx="1"/>
          </p:nvPr>
        </p:nvSpPr>
        <p:spPr/>
        <p:txBody>
          <a:bodyPr/>
          <a:lstStyle/>
          <a:p>
            <a:pPr>
              <a:buFont typeface="Wingdings" charset="0"/>
              <a:buChar char="Ø"/>
            </a:pPr>
            <a:r>
              <a:rPr lang="es-ES_tradnl" sz="2800" dirty="0" smtClean="0"/>
              <a:t>En grupo (2 personas)</a:t>
            </a:r>
          </a:p>
          <a:p>
            <a:pPr>
              <a:buFont typeface="Wingdings" charset="0"/>
              <a:buChar char="Ø"/>
            </a:pPr>
            <a:r>
              <a:rPr lang="es-ES_tradnl" sz="2800" dirty="0" smtClean="0"/>
              <a:t>Escuchar canción </a:t>
            </a:r>
          </a:p>
          <a:p>
            <a:pPr>
              <a:buFont typeface="Wingdings" charset="0"/>
              <a:buChar char="Ø"/>
            </a:pPr>
            <a:r>
              <a:rPr lang="es-ES_tradnl" sz="2800" dirty="0" smtClean="0"/>
              <a:t>Con la letra</a:t>
            </a:r>
          </a:p>
          <a:p>
            <a:pPr>
              <a:buFont typeface="Wingdings" charset="0"/>
              <a:buChar char="Ø"/>
            </a:pPr>
            <a:r>
              <a:rPr lang="es-ES_tradnl" sz="2800" dirty="0" smtClean="0"/>
              <a:t>Hacer junt@s tarea 1</a:t>
            </a:r>
          </a:p>
          <a:p>
            <a:pPr>
              <a:buFont typeface="Wingdings" charset="0"/>
              <a:buChar char="Ø"/>
            </a:pPr>
            <a:r>
              <a:rPr lang="es-ES_tradnl" sz="2800" dirty="0" smtClean="0"/>
              <a:t>10 minutos</a:t>
            </a:r>
          </a:p>
          <a:p>
            <a:pPr marL="0" indent="0">
              <a:buNone/>
            </a:pPr>
            <a:endParaRPr lang="es-ES_tradnl" sz="2800" dirty="0" smtClean="0"/>
          </a:p>
        </p:txBody>
      </p:sp>
    </p:spTree>
    <p:extLst>
      <p:ext uri="{BB962C8B-B14F-4D97-AF65-F5344CB8AC3E}">
        <p14:creationId xmlns:p14="http://schemas.microsoft.com/office/powerpoint/2010/main" val="843754277"/>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a:t>5</a:t>
            </a:r>
            <a:r>
              <a:rPr lang="nl-NL" sz="4400" dirty="0" smtClean="0"/>
              <a:t>. </a:t>
            </a:r>
            <a:r>
              <a:rPr lang="nl-NL" sz="4400" dirty="0" err="1" smtClean="0"/>
              <a:t>Tarea</a:t>
            </a:r>
            <a:r>
              <a:rPr lang="nl-NL" sz="4400" dirty="0" smtClean="0"/>
              <a:t> </a:t>
            </a:r>
            <a:r>
              <a:rPr lang="nl-NL" sz="4400" dirty="0" err="1" smtClean="0"/>
              <a:t>Tijuana</a:t>
            </a:r>
            <a:endParaRPr lang="nl-NL" sz="4400" dirty="0"/>
          </a:p>
        </p:txBody>
      </p:sp>
      <p:sp>
        <p:nvSpPr>
          <p:cNvPr id="3" name="Tijdelijke aanduiding voor tekst 2"/>
          <p:cNvSpPr>
            <a:spLocks noGrp="1"/>
          </p:cNvSpPr>
          <p:nvPr>
            <p:ph type="body" idx="1"/>
          </p:nvPr>
        </p:nvSpPr>
        <p:spPr/>
        <p:txBody>
          <a:bodyPr>
            <a:normAutofit fontScale="77500" lnSpcReduction="20000"/>
          </a:bodyPr>
          <a:lstStyle/>
          <a:p>
            <a:pPr marL="0" indent="0">
              <a:buNone/>
            </a:pPr>
            <a:r>
              <a:rPr lang="nl-NL" sz="3600" b="1" dirty="0" smtClean="0"/>
              <a:t>Opdracht:</a:t>
            </a:r>
            <a:endParaRPr lang="nl-NL" sz="3600" dirty="0" smtClean="0"/>
          </a:p>
          <a:p>
            <a:pPr>
              <a:buFont typeface="Wingdings" charset="0"/>
              <a:buChar char="Ø"/>
            </a:pPr>
            <a:r>
              <a:rPr lang="nl-NL" sz="3600" dirty="0" smtClean="0"/>
              <a:t>In groepjes (2-4 </a:t>
            </a:r>
            <a:r>
              <a:rPr lang="nl-NL" sz="3600" dirty="0" err="1" smtClean="0"/>
              <a:t>lln</a:t>
            </a:r>
            <a:r>
              <a:rPr lang="nl-NL" sz="3600" dirty="0" smtClean="0"/>
              <a:t>) een presentatie maken</a:t>
            </a:r>
          </a:p>
          <a:p>
            <a:pPr>
              <a:buFont typeface="Wingdings" charset="0"/>
              <a:buChar char="Ø"/>
            </a:pPr>
            <a:r>
              <a:rPr lang="nl-NL" sz="3600" dirty="0" smtClean="0"/>
              <a:t>Over een onderwerp rondom contact zone </a:t>
            </a:r>
            <a:r>
              <a:rPr lang="nl-NL" sz="3600" dirty="0" err="1" smtClean="0"/>
              <a:t>Tijuana</a:t>
            </a:r>
            <a:r>
              <a:rPr lang="nl-NL" sz="3600" dirty="0" smtClean="0"/>
              <a:t> - VS</a:t>
            </a:r>
          </a:p>
          <a:p>
            <a:pPr>
              <a:buFont typeface="Wingdings" charset="0"/>
              <a:buChar char="Ø"/>
            </a:pPr>
            <a:r>
              <a:rPr lang="nl-NL" sz="3600" dirty="0" smtClean="0"/>
              <a:t>20 minuten voorbereiding</a:t>
            </a:r>
          </a:p>
          <a:p>
            <a:pPr>
              <a:buFont typeface="Wingdings" charset="0"/>
              <a:buChar char="Ø"/>
            </a:pPr>
            <a:r>
              <a:rPr lang="nl-NL" sz="3600" dirty="0" smtClean="0"/>
              <a:t>10 minuten delen presentaties</a:t>
            </a:r>
          </a:p>
          <a:p>
            <a:pPr marL="0" indent="0">
              <a:buNone/>
            </a:pPr>
            <a:endParaRPr lang="nl-NL" sz="3600" dirty="0" smtClean="0"/>
          </a:p>
          <a:p>
            <a:pPr marL="0" indent="0">
              <a:buNone/>
            </a:pPr>
            <a:r>
              <a:rPr lang="nl-NL" sz="3600" b="1" dirty="0" smtClean="0"/>
              <a:t>Doel: </a:t>
            </a:r>
          </a:p>
          <a:p>
            <a:pPr>
              <a:buFont typeface="Wingdings" charset="0"/>
              <a:buChar char="Ø"/>
            </a:pPr>
            <a:r>
              <a:rPr lang="nl-NL" sz="3600" dirty="0"/>
              <a:t>I</a:t>
            </a:r>
            <a:r>
              <a:rPr lang="nl-NL" sz="3600" dirty="0" smtClean="0"/>
              <a:t>n beeld brengen aspecten grensgebied </a:t>
            </a:r>
          </a:p>
          <a:p>
            <a:pPr>
              <a:buFont typeface="Wingdings" charset="0"/>
              <a:buChar char="Ø"/>
            </a:pPr>
            <a:r>
              <a:rPr lang="nl-NL" sz="3600" dirty="0" smtClean="0"/>
              <a:t>Meer inzicht geven in kenmerken van contact zone</a:t>
            </a:r>
          </a:p>
          <a:p>
            <a:pPr>
              <a:buFont typeface="Wingdings" charset="0"/>
              <a:buChar char="Ø"/>
            </a:pPr>
            <a:r>
              <a:rPr lang="nl-NL" sz="3600" dirty="0" smtClean="0"/>
              <a:t>Meer inzicht krijgen in kenmerken van contact zone</a:t>
            </a:r>
          </a:p>
          <a:p>
            <a:pPr>
              <a:buFont typeface="Wingdings" charset="0"/>
              <a:buChar char="Ø"/>
            </a:pPr>
            <a:r>
              <a:rPr lang="nl-NL" sz="3600" dirty="0" smtClean="0"/>
              <a:t>Visualiseren via beelden</a:t>
            </a:r>
          </a:p>
          <a:p>
            <a:pPr marL="0" indent="0">
              <a:buNone/>
            </a:pPr>
            <a:endParaRPr lang="nl-NL" sz="3600" dirty="0"/>
          </a:p>
          <a:p>
            <a:pPr marL="0" indent="0">
              <a:buNone/>
            </a:pPr>
            <a:r>
              <a:rPr lang="nl-NL" sz="3600" b="1" dirty="0" smtClean="0"/>
              <a:t>Presentatie (korte toelichting):</a:t>
            </a:r>
          </a:p>
          <a:p>
            <a:pPr>
              <a:buFont typeface="Wingdings" charset="0"/>
              <a:buChar char="Ø"/>
            </a:pPr>
            <a:r>
              <a:rPr lang="nl-NL" sz="3600" dirty="0" smtClean="0"/>
              <a:t>Via Poster / </a:t>
            </a:r>
            <a:r>
              <a:rPr lang="nl-NL" sz="3600" dirty="0" err="1" smtClean="0"/>
              <a:t>Infographic</a:t>
            </a:r>
            <a:r>
              <a:rPr lang="nl-NL" sz="3600" dirty="0" smtClean="0"/>
              <a:t> / filmpje</a:t>
            </a:r>
          </a:p>
          <a:p>
            <a:pPr>
              <a:buFont typeface="Wingdings" charset="0"/>
              <a:buChar char="Ø"/>
            </a:pPr>
            <a:r>
              <a:rPr lang="nl-NL" sz="3600" dirty="0" smtClean="0"/>
              <a:t>Max. 1 ½  </a:t>
            </a:r>
            <a:r>
              <a:rPr lang="nl-NL" sz="3600" dirty="0" err="1" smtClean="0"/>
              <a:t>min.toelichten</a:t>
            </a:r>
            <a:endParaRPr lang="nl-NL" sz="3600" dirty="0" smtClean="0"/>
          </a:p>
          <a:p>
            <a:pPr>
              <a:buFont typeface="Wingdings" charset="0"/>
              <a:buChar char="Ø"/>
            </a:pPr>
            <a:r>
              <a:rPr lang="nl-NL" sz="3600" dirty="0" smtClean="0"/>
              <a:t>In Nederlands</a:t>
            </a:r>
          </a:p>
          <a:p>
            <a:pPr>
              <a:buFont typeface="Wingdings" charset="0"/>
              <a:buChar char="Ø"/>
            </a:pPr>
            <a:r>
              <a:rPr lang="nl-NL" sz="3600" dirty="0" err="1" smtClean="0"/>
              <a:t>Inzoemen</a:t>
            </a:r>
            <a:r>
              <a:rPr lang="nl-NL" sz="3600" dirty="0" smtClean="0"/>
              <a:t> op wat jullie ECHT verrast, verbaasd heeft!</a:t>
            </a:r>
          </a:p>
          <a:p>
            <a:pPr marL="360362" lvl="1" indent="0">
              <a:buNone/>
            </a:pPr>
            <a:endParaRPr lang="nl-NL" dirty="0" smtClean="0"/>
          </a:p>
          <a:p>
            <a:pPr>
              <a:buFont typeface="Wingdings" charset="0"/>
              <a:buChar char="Ø"/>
            </a:pPr>
            <a:endParaRPr lang="nl-NL" dirty="0" smtClean="0"/>
          </a:p>
          <a:p>
            <a:pPr marL="0" indent="0">
              <a:buNone/>
            </a:pPr>
            <a:endParaRPr lang="nl-NL" dirty="0"/>
          </a:p>
        </p:txBody>
      </p:sp>
    </p:spTree>
    <p:extLst>
      <p:ext uri="{BB962C8B-B14F-4D97-AF65-F5344CB8AC3E}">
        <p14:creationId xmlns:p14="http://schemas.microsoft.com/office/powerpoint/2010/main" val="653222872"/>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smtClean="0"/>
              <a:t>Onderwerpen</a:t>
            </a:r>
            <a:endParaRPr lang="nl-NL" sz="4400" dirty="0"/>
          </a:p>
        </p:txBody>
      </p:sp>
      <p:sp>
        <p:nvSpPr>
          <p:cNvPr id="3" name="Tijdelijke aanduiding voor tekst 2"/>
          <p:cNvSpPr>
            <a:spLocks noGrp="1"/>
          </p:cNvSpPr>
          <p:nvPr>
            <p:ph type="body" idx="1"/>
          </p:nvPr>
        </p:nvSpPr>
        <p:spPr>
          <a:xfrm>
            <a:off x="900111" y="1800225"/>
            <a:ext cx="12479647" cy="6119813"/>
          </a:xfrm>
        </p:spPr>
        <p:txBody>
          <a:bodyPr>
            <a:normAutofit fontScale="92500" lnSpcReduction="10000"/>
          </a:bodyPr>
          <a:lstStyle/>
          <a:p>
            <a:pPr marL="457200" indent="-457200">
              <a:buAutoNum type="arabicPeriod"/>
            </a:pPr>
            <a:r>
              <a:rPr lang="nl-NL" sz="3200" dirty="0" smtClean="0"/>
              <a:t>Locatie</a:t>
            </a:r>
            <a:r>
              <a:rPr lang="nl-NL" sz="3200" dirty="0"/>
              <a:t> </a:t>
            </a:r>
            <a:r>
              <a:rPr lang="nl-NL" sz="3200" dirty="0" smtClean="0"/>
              <a:t>		</a:t>
            </a:r>
            <a:endParaRPr lang="nl-NL" sz="3200" dirty="0"/>
          </a:p>
          <a:p>
            <a:pPr marL="457200" indent="-457200">
              <a:buAutoNum type="arabicPeriod"/>
            </a:pPr>
            <a:r>
              <a:rPr lang="nl-NL" sz="3200" dirty="0" smtClean="0"/>
              <a:t>Bevolking	</a:t>
            </a:r>
          </a:p>
          <a:p>
            <a:pPr marL="457200" indent="-457200">
              <a:buAutoNum type="arabicPeriod"/>
            </a:pPr>
            <a:r>
              <a:rPr lang="nl-NL" sz="3200" dirty="0" smtClean="0"/>
              <a:t>Taal			</a:t>
            </a:r>
          </a:p>
          <a:p>
            <a:pPr marL="457200" indent="-457200">
              <a:buAutoNum type="arabicPeriod"/>
            </a:pPr>
            <a:r>
              <a:rPr lang="nl-NL" sz="3200" dirty="0" smtClean="0"/>
              <a:t>Eten			 </a:t>
            </a:r>
          </a:p>
          <a:p>
            <a:pPr marL="457200" indent="-457200">
              <a:buAutoNum type="arabicPeriod"/>
            </a:pPr>
            <a:r>
              <a:rPr lang="nl-NL" sz="3200" dirty="0" smtClean="0"/>
              <a:t>Muziek		 </a:t>
            </a:r>
          </a:p>
          <a:p>
            <a:pPr marL="457200" indent="-457200">
              <a:buAutoNum type="arabicPeriod"/>
            </a:pPr>
            <a:r>
              <a:rPr lang="nl-NL" sz="3200" dirty="0" smtClean="0"/>
              <a:t>The Wall</a:t>
            </a:r>
          </a:p>
          <a:p>
            <a:pPr marL="457200" indent="-457200">
              <a:buAutoNum type="arabicPeriod"/>
            </a:pPr>
            <a:r>
              <a:rPr lang="nl-NL" sz="3200" dirty="0" smtClean="0"/>
              <a:t>Kunst en de muur (installaties, graffiti, …)</a:t>
            </a:r>
          </a:p>
          <a:p>
            <a:pPr marL="457200" indent="-457200">
              <a:buAutoNum type="arabicPeriod"/>
            </a:pPr>
            <a:r>
              <a:rPr lang="nl-NL" sz="3200" dirty="0" smtClean="0"/>
              <a:t>Grensgebied	</a:t>
            </a:r>
          </a:p>
          <a:p>
            <a:pPr marL="457200" indent="-457200">
              <a:buAutoNum type="arabicPeriod"/>
            </a:pPr>
            <a:r>
              <a:rPr lang="nl-NL" sz="3200" dirty="0" err="1" smtClean="0"/>
              <a:t>Fiestas</a:t>
            </a:r>
            <a:r>
              <a:rPr lang="nl-NL" sz="3200" dirty="0" smtClean="0"/>
              <a:t> </a:t>
            </a:r>
            <a:r>
              <a:rPr lang="nl-NL" sz="3200" dirty="0" err="1" smtClean="0"/>
              <a:t>binacionales</a:t>
            </a:r>
            <a:endParaRPr lang="nl-NL" sz="3200" dirty="0" smtClean="0"/>
          </a:p>
          <a:p>
            <a:pPr marL="457200" indent="-457200">
              <a:buAutoNum type="arabicPeriod"/>
            </a:pPr>
            <a:r>
              <a:rPr lang="nl-NL" sz="3200" dirty="0" smtClean="0"/>
              <a:t>Politiek		</a:t>
            </a:r>
          </a:p>
          <a:p>
            <a:pPr marL="457200" indent="-457200">
              <a:buAutoNum type="arabicPeriod"/>
            </a:pPr>
            <a:r>
              <a:rPr lang="nl-NL" sz="3200" dirty="0" err="1" smtClean="0"/>
              <a:t>Maquiladoras</a:t>
            </a:r>
            <a:endParaRPr lang="nl-NL" sz="3200" dirty="0" smtClean="0"/>
          </a:p>
          <a:p>
            <a:pPr marL="457200" indent="-457200">
              <a:buAutoNum type="arabicPeriod"/>
            </a:pPr>
            <a:r>
              <a:rPr lang="nl-NL" sz="3200" dirty="0" smtClean="0"/>
              <a:t>Border </a:t>
            </a:r>
            <a:r>
              <a:rPr lang="nl-NL" sz="3200" dirty="0" err="1" smtClean="0"/>
              <a:t>blasters</a:t>
            </a:r>
            <a:r>
              <a:rPr lang="nl-NL" sz="3200" dirty="0" smtClean="0"/>
              <a:t>	</a:t>
            </a:r>
          </a:p>
          <a:p>
            <a:pPr marL="457200" indent="-457200">
              <a:buAutoNum type="arabicPeriod"/>
            </a:pPr>
            <a:r>
              <a:rPr lang="nl-NL" sz="3200" dirty="0" smtClean="0"/>
              <a:t>Illegale handel</a:t>
            </a:r>
          </a:p>
          <a:p>
            <a:pPr marL="457200" indent="-457200">
              <a:buAutoNum type="arabicPeriod"/>
            </a:pPr>
            <a:r>
              <a:rPr lang="nl-NL" sz="3200" dirty="0" smtClean="0"/>
              <a:t>Beroemdheden</a:t>
            </a:r>
          </a:p>
          <a:p>
            <a:pPr marL="0" indent="0">
              <a:buNone/>
            </a:pPr>
            <a:endParaRPr lang="nl-NL" sz="3200" dirty="0" smtClean="0"/>
          </a:p>
          <a:p>
            <a:pPr marL="457200" indent="-457200">
              <a:buAutoNum type="arabicPeriod"/>
            </a:pPr>
            <a:endParaRPr lang="nl-NL" sz="3200" dirty="0" smtClean="0"/>
          </a:p>
          <a:p>
            <a:pPr marL="457200" indent="-457200">
              <a:buAutoNum type="arabicPeriod"/>
            </a:pPr>
            <a:endParaRPr lang="nl-NL" sz="3200" dirty="0"/>
          </a:p>
        </p:txBody>
      </p:sp>
    </p:spTree>
    <p:extLst>
      <p:ext uri="{BB962C8B-B14F-4D97-AF65-F5344CB8AC3E}">
        <p14:creationId xmlns:p14="http://schemas.microsoft.com/office/powerpoint/2010/main" val="240586811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31858" y="657235"/>
            <a:ext cx="11160126" cy="1079500"/>
          </a:xfrm>
        </p:spPr>
        <p:txBody>
          <a:bodyPr>
            <a:noAutofit/>
          </a:bodyPr>
          <a:lstStyle/>
          <a:p>
            <a:r>
              <a:rPr lang="nl-NL" sz="4000" dirty="0" err="1" smtClean="0"/>
              <a:t>Tarea</a:t>
            </a:r>
            <a:r>
              <a:rPr lang="nl-NL" sz="4000" dirty="0" smtClean="0"/>
              <a:t> 2 - </a:t>
            </a:r>
            <a:r>
              <a:rPr lang="nl-NL" sz="4000" dirty="0" err="1" smtClean="0"/>
              <a:t>alternativa</a:t>
            </a:r>
            <a:r>
              <a:rPr lang="nl-NL" sz="4000" dirty="0" smtClean="0"/>
              <a:t> </a:t>
            </a:r>
            <a:br>
              <a:rPr lang="nl-NL" sz="4000" dirty="0" smtClean="0"/>
            </a:br>
            <a:r>
              <a:rPr lang="nl-NL" sz="4000" dirty="0" smtClean="0"/>
              <a:t>&gt; “</a:t>
            </a:r>
            <a:r>
              <a:rPr lang="nl-NL" sz="4000" dirty="0" err="1" smtClean="0"/>
              <a:t>Tijuana</a:t>
            </a:r>
            <a:r>
              <a:rPr lang="nl-NL" sz="4000" dirty="0" smtClean="0"/>
              <a:t> Sound Machine” </a:t>
            </a:r>
            <a:r>
              <a:rPr lang="mr-IN" sz="4000" dirty="0" smtClean="0"/>
              <a:t>–</a:t>
            </a:r>
            <a:r>
              <a:rPr lang="nl-NL" sz="4000" dirty="0" smtClean="0"/>
              <a:t> </a:t>
            </a:r>
            <a:r>
              <a:rPr lang="nl-NL" sz="4000" dirty="0" err="1" smtClean="0"/>
              <a:t>Nortec</a:t>
            </a:r>
            <a:r>
              <a:rPr lang="nl-NL" sz="4000" dirty="0" smtClean="0"/>
              <a:t> </a:t>
            </a:r>
            <a:r>
              <a:rPr lang="nl-NL" sz="4000" dirty="0" err="1" smtClean="0"/>
              <a:t>Collective</a:t>
            </a:r>
            <a:endParaRPr lang="nl-NL" sz="4000" dirty="0"/>
          </a:p>
        </p:txBody>
      </p:sp>
      <p:sp>
        <p:nvSpPr>
          <p:cNvPr id="3" name="Tijdelijke aanduiding voor tekst 2"/>
          <p:cNvSpPr>
            <a:spLocks noGrp="1"/>
          </p:cNvSpPr>
          <p:nvPr>
            <p:ph type="body" idx="1"/>
          </p:nvPr>
        </p:nvSpPr>
        <p:spPr>
          <a:xfrm>
            <a:off x="868366" y="2117869"/>
            <a:ext cx="11160126" cy="6119813"/>
          </a:xfrm>
        </p:spPr>
        <p:txBody>
          <a:bodyPr>
            <a:normAutofit/>
          </a:bodyPr>
          <a:lstStyle/>
          <a:p>
            <a:pPr>
              <a:buFont typeface="Wingdings" charset="0"/>
              <a:buChar char="Ø"/>
            </a:pPr>
            <a:r>
              <a:rPr lang="es-ES_tradnl" sz="3200" dirty="0"/>
              <a:t>En grupo (2 personas)</a:t>
            </a:r>
          </a:p>
          <a:p>
            <a:pPr>
              <a:buFont typeface="Wingdings" charset="0"/>
              <a:buChar char="Ø"/>
            </a:pPr>
            <a:r>
              <a:rPr lang="es-ES_tradnl" sz="3200" dirty="0"/>
              <a:t>Escuchar </a:t>
            </a:r>
            <a:r>
              <a:rPr lang="es-ES_tradnl" sz="3200" dirty="0" smtClean="0"/>
              <a:t>canción </a:t>
            </a:r>
            <a:r>
              <a:rPr lang="es-ES_tradnl" sz="3200" i="1" dirty="0" smtClean="0"/>
              <a:t>Tijuana </a:t>
            </a:r>
            <a:r>
              <a:rPr lang="es-ES_tradnl" sz="3200" i="1" dirty="0" err="1" smtClean="0"/>
              <a:t>Sound</a:t>
            </a:r>
            <a:r>
              <a:rPr lang="es-ES_tradnl" sz="3200" i="1" dirty="0" smtClean="0"/>
              <a:t> Machine</a:t>
            </a:r>
            <a:endParaRPr lang="es-ES_tradnl" sz="3200" i="1" dirty="0"/>
          </a:p>
          <a:p>
            <a:pPr>
              <a:buFont typeface="Wingdings" charset="0"/>
              <a:buChar char="Ø"/>
            </a:pPr>
            <a:r>
              <a:rPr lang="es-ES_tradnl" sz="3200" dirty="0" smtClean="0"/>
              <a:t>Hacer las preguntas</a:t>
            </a:r>
            <a:endParaRPr lang="es-ES_tradnl" sz="3200" dirty="0"/>
          </a:p>
          <a:p>
            <a:pPr>
              <a:buFont typeface="Wingdings" charset="0"/>
              <a:buChar char="Ø"/>
            </a:pPr>
            <a:r>
              <a:rPr lang="es-ES_tradnl" sz="3200" dirty="0" smtClean="0"/>
              <a:t>10 minutos</a:t>
            </a:r>
          </a:p>
          <a:p>
            <a:pPr>
              <a:buFont typeface="Wingdings" charset="0"/>
              <a:buChar char="Ø"/>
            </a:pPr>
            <a:endParaRPr lang="es-ES_tradnl" sz="3200" dirty="0" smtClean="0"/>
          </a:p>
          <a:p>
            <a:pPr marL="0" indent="0">
              <a:buNone/>
            </a:pPr>
            <a:r>
              <a:rPr lang="es-ES_tradnl" sz="3200" dirty="0">
                <a:hlinkClick r:id="rId3"/>
              </a:rPr>
              <a:t>https://www.youtube.com/watch?v=</a:t>
            </a:r>
            <a:r>
              <a:rPr lang="es-ES_tradnl" sz="3200" dirty="0" smtClean="0">
                <a:hlinkClick r:id="rId3"/>
              </a:rPr>
              <a:t>iyR6N8ey458</a:t>
            </a:r>
            <a:endParaRPr lang="es-ES_tradnl" sz="3200" dirty="0" smtClean="0"/>
          </a:p>
          <a:p>
            <a:pPr marL="0" indent="0">
              <a:buNone/>
            </a:pPr>
            <a:endParaRPr lang="es-ES_tradnl" sz="3200" dirty="0" smtClean="0"/>
          </a:p>
          <a:p>
            <a:pPr marL="0" indent="0">
              <a:buNone/>
            </a:pPr>
            <a:r>
              <a:rPr lang="es-ES_tradnl" sz="3200" b="1" dirty="0" smtClean="0"/>
              <a:t>Preguntas</a:t>
            </a:r>
            <a:endParaRPr lang="es-ES_tradnl" sz="3200" b="1" dirty="0"/>
          </a:p>
          <a:p>
            <a:pPr marL="742950" indent="-742950">
              <a:buAutoNum type="arabicPeriod"/>
            </a:pPr>
            <a:r>
              <a:rPr lang="nl-NL" sz="3200" dirty="0" smtClean="0"/>
              <a:t>¿</a:t>
            </a:r>
            <a:r>
              <a:rPr lang="nl-NL" sz="3200" dirty="0" err="1"/>
              <a:t>Qué</a:t>
            </a:r>
            <a:r>
              <a:rPr lang="nl-NL" sz="3200" dirty="0"/>
              <a:t> </a:t>
            </a:r>
            <a:r>
              <a:rPr lang="nl-NL" sz="3200" dirty="0" err="1"/>
              <a:t>estereotipos</a:t>
            </a:r>
            <a:r>
              <a:rPr lang="nl-NL" sz="3200" dirty="0"/>
              <a:t> de </a:t>
            </a:r>
            <a:r>
              <a:rPr lang="nl-NL" sz="3200" dirty="0" err="1"/>
              <a:t>Tijuana</a:t>
            </a:r>
            <a:r>
              <a:rPr lang="nl-NL" sz="3200" dirty="0"/>
              <a:t> </a:t>
            </a:r>
            <a:r>
              <a:rPr lang="nl-NL" sz="3200" dirty="0" err="1"/>
              <a:t>presenta</a:t>
            </a:r>
            <a:r>
              <a:rPr lang="nl-NL" sz="3200" dirty="0"/>
              <a:t> </a:t>
            </a:r>
            <a:r>
              <a:rPr lang="nl-NL" sz="3200" dirty="0" err="1"/>
              <a:t>esta</a:t>
            </a:r>
            <a:r>
              <a:rPr lang="nl-NL" sz="3200" dirty="0"/>
              <a:t> </a:t>
            </a:r>
            <a:r>
              <a:rPr lang="nl-NL" sz="3200" dirty="0" err="1"/>
              <a:t>canción</a:t>
            </a:r>
            <a:r>
              <a:rPr lang="nl-NL" sz="3200" dirty="0" smtClean="0"/>
              <a:t>?</a:t>
            </a:r>
          </a:p>
          <a:p>
            <a:pPr marL="742950" indent="-742950">
              <a:buAutoNum type="arabicPeriod"/>
            </a:pPr>
            <a:r>
              <a:rPr lang="nl-NL" sz="3200" dirty="0" smtClean="0"/>
              <a:t>¿</a:t>
            </a:r>
            <a:r>
              <a:rPr lang="nl-NL" sz="3200" dirty="0"/>
              <a:t>En </a:t>
            </a:r>
            <a:r>
              <a:rPr lang="nl-NL" sz="3200" dirty="0" err="1"/>
              <a:t>qué</a:t>
            </a:r>
            <a:r>
              <a:rPr lang="nl-NL" sz="3200" dirty="0"/>
              <a:t> </a:t>
            </a:r>
            <a:r>
              <a:rPr lang="nl-NL" sz="3200" dirty="0" err="1"/>
              <a:t>sentido</a:t>
            </a:r>
            <a:r>
              <a:rPr lang="nl-NL" sz="3200" dirty="0"/>
              <a:t> </a:t>
            </a:r>
            <a:r>
              <a:rPr lang="nl-NL" sz="3200" dirty="0" err="1"/>
              <a:t>difiere</a:t>
            </a:r>
            <a:r>
              <a:rPr lang="nl-NL" sz="3200" dirty="0"/>
              <a:t> de la </a:t>
            </a:r>
            <a:r>
              <a:rPr lang="nl-NL" sz="3200" dirty="0" err="1" smtClean="0"/>
              <a:t>canción</a:t>
            </a:r>
            <a:r>
              <a:rPr lang="nl-NL" sz="3200" dirty="0" smtClean="0"/>
              <a:t> “</a:t>
            </a:r>
            <a:r>
              <a:rPr lang="nl-NL" sz="3200" dirty="0" err="1" smtClean="0"/>
              <a:t>Welcome</a:t>
            </a:r>
            <a:r>
              <a:rPr lang="nl-NL" sz="3200" dirty="0" smtClean="0"/>
              <a:t> </a:t>
            </a:r>
            <a:r>
              <a:rPr lang="nl-NL" sz="3200" dirty="0" err="1" smtClean="0"/>
              <a:t>to</a:t>
            </a:r>
            <a:r>
              <a:rPr lang="nl-NL" sz="3200" dirty="0" smtClean="0"/>
              <a:t> </a:t>
            </a:r>
            <a:r>
              <a:rPr lang="nl-NL" sz="3200" dirty="0" err="1" smtClean="0"/>
              <a:t>Tijuana</a:t>
            </a:r>
            <a:r>
              <a:rPr lang="nl-NL" sz="3200" dirty="0" smtClean="0"/>
              <a:t>” de </a:t>
            </a:r>
            <a:r>
              <a:rPr lang="nl-NL" sz="3200" dirty="0"/>
              <a:t>Manu </a:t>
            </a:r>
            <a:r>
              <a:rPr lang="nl-NL" sz="3200" dirty="0" err="1"/>
              <a:t>Chao</a:t>
            </a:r>
            <a:r>
              <a:rPr lang="nl-NL" sz="3200" dirty="0"/>
              <a:t>, </a:t>
            </a:r>
            <a:r>
              <a:rPr lang="nl-NL" sz="3200" dirty="0" smtClean="0"/>
              <a:t>y en </a:t>
            </a:r>
            <a:r>
              <a:rPr lang="nl-NL" sz="3200" dirty="0" err="1"/>
              <a:t>qué</a:t>
            </a:r>
            <a:r>
              <a:rPr lang="nl-NL" sz="3200" dirty="0"/>
              <a:t> se </a:t>
            </a:r>
            <a:r>
              <a:rPr lang="nl-NL" sz="3200" dirty="0" err="1" smtClean="0"/>
              <a:t>parece</a:t>
            </a:r>
            <a:r>
              <a:rPr lang="nl-NL" sz="3200" dirty="0" smtClean="0"/>
              <a:t>?</a:t>
            </a:r>
            <a:endParaRPr lang="nl-NL" sz="3200" dirty="0"/>
          </a:p>
          <a:p>
            <a:pPr marL="0" indent="0">
              <a:buNone/>
            </a:pPr>
            <a:endParaRPr lang="nl-NL" sz="3200" dirty="0"/>
          </a:p>
        </p:txBody>
      </p:sp>
    </p:spTree>
    <p:extLst>
      <p:ext uri="{BB962C8B-B14F-4D97-AF65-F5344CB8AC3E}">
        <p14:creationId xmlns:p14="http://schemas.microsoft.com/office/powerpoint/2010/main" val="138657499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smtClean="0"/>
              <a:t>6. </a:t>
            </a:r>
            <a:r>
              <a:rPr lang="nl-NL" sz="4400" dirty="0" err="1" smtClean="0"/>
              <a:t>Recopilación</a:t>
            </a:r>
            <a:endParaRPr lang="nl-NL" sz="4400" dirty="0"/>
          </a:p>
        </p:txBody>
      </p:sp>
      <p:sp>
        <p:nvSpPr>
          <p:cNvPr id="3" name="Tijdelijke aanduiding voor tekst 2"/>
          <p:cNvSpPr>
            <a:spLocks noGrp="1"/>
          </p:cNvSpPr>
          <p:nvPr>
            <p:ph type="body" idx="1"/>
          </p:nvPr>
        </p:nvSpPr>
        <p:spPr/>
        <p:txBody>
          <a:bodyPr>
            <a:normAutofit lnSpcReduction="10000"/>
          </a:bodyPr>
          <a:lstStyle/>
          <a:p>
            <a:pPr marL="0" indent="0">
              <a:buNone/>
            </a:pPr>
            <a:r>
              <a:rPr lang="nl-NL" sz="3600" b="1" dirty="0" smtClean="0">
                <a:solidFill>
                  <a:schemeClr val="tx1"/>
                </a:solidFill>
              </a:rPr>
              <a:t>Korte terugblik op de les “Cultuur en Grenzen”</a:t>
            </a:r>
          </a:p>
          <a:p>
            <a:pPr marL="742950" indent="-742950">
              <a:buFont typeface="+mj-lt"/>
              <a:buAutoNum type="arabicPeriod"/>
            </a:pPr>
            <a:endParaRPr lang="nl-NL" sz="3600" b="1" dirty="0" smtClean="0">
              <a:solidFill>
                <a:schemeClr val="tx1"/>
              </a:solidFill>
            </a:endParaRPr>
          </a:p>
          <a:p>
            <a:pPr marL="742950" indent="-742950">
              <a:buFont typeface="+mj-lt"/>
              <a:buAutoNum type="arabicPeriod"/>
            </a:pPr>
            <a:r>
              <a:rPr lang="nl-NL" sz="3600" dirty="0" smtClean="0">
                <a:solidFill>
                  <a:schemeClr val="tx1"/>
                </a:solidFill>
              </a:rPr>
              <a:t>Heb je nu een (beter) beeld bij wat je met Spaans in de toekomst zou kunnen doen?</a:t>
            </a:r>
          </a:p>
          <a:p>
            <a:pPr marL="742950" indent="-742950">
              <a:buFont typeface="+mj-lt"/>
              <a:buAutoNum type="arabicPeriod"/>
            </a:pPr>
            <a:r>
              <a:rPr lang="nl-NL" sz="3600" dirty="0" smtClean="0">
                <a:solidFill>
                  <a:schemeClr val="tx1"/>
                </a:solidFill>
              </a:rPr>
              <a:t>Hoe vond je het om een onderdeel van een college te doen?</a:t>
            </a:r>
          </a:p>
          <a:p>
            <a:pPr marL="742950" indent="-742950">
              <a:buFont typeface="+mj-lt"/>
              <a:buAutoNum type="arabicPeriod"/>
            </a:pPr>
            <a:r>
              <a:rPr lang="nl-NL" sz="3600" dirty="0" smtClean="0">
                <a:solidFill>
                  <a:schemeClr val="tx1"/>
                </a:solidFill>
              </a:rPr>
              <a:t>Kijk je nu anders aan tegen de stellingen/vragen over </a:t>
            </a:r>
            <a:r>
              <a:rPr lang="nl-NL" sz="3600" dirty="0" err="1" smtClean="0">
                <a:solidFill>
                  <a:schemeClr val="tx1"/>
                </a:solidFill>
              </a:rPr>
              <a:t>Tijuana</a:t>
            </a:r>
            <a:r>
              <a:rPr lang="nl-NL" sz="3600" dirty="0" smtClean="0">
                <a:solidFill>
                  <a:schemeClr val="tx1"/>
                </a:solidFill>
              </a:rPr>
              <a:t>?</a:t>
            </a:r>
            <a:endParaRPr lang="nl-NL" sz="3600" dirty="0">
              <a:solidFill>
                <a:schemeClr val="tx1"/>
              </a:solidFill>
            </a:endParaRPr>
          </a:p>
          <a:p>
            <a:pPr marL="742950" indent="-742950">
              <a:buFont typeface="+mj-lt"/>
              <a:buAutoNum type="arabicPeriod"/>
            </a:pPr>
            <a:r>
              <a:rPr lang="nl-NL" sz="3600" dirty="0" smtClean="0">
                <a:solidFill>
                  <a:schemeClr val="tx1"/>
                </a:solidFill>
              </a:rPr>
              <a:t>Wat zou je nog meer te weten willen komen?</a:t>
            </a:r>
          </a:p>
          <a:p>
            <a:pPr marL="742950" indent="-742950">
              <a:buFont typeface="+mj-lt"/>
              <a:buAutoNum type="arabicPeriod"/>
            </a:pPr>
            <a:r>
              <a:rPr lang="nl-NL" sz="3600" dirty="0" smtClean="0">
                <a:solidFill>
                  <a:schemeClr val="tx1"/>
                </a:solidFill>
              </a:rPr>
              <a:t>Wat vond je erg verrassend uit de eindopdracht? </a:t>
            </a:r>
          </a:p>
          <a:p>
            <a:pPr marL="742950" indent="-742950">
              <a:buFont typeface="+mj-lt"/>
              <a:buAutoNum type="arabicPeriod"/>
            </a:pPr>
            <a:r>
              <a:rPr lang="nl-NL" sz="3600" dirty="0" smtClean="0">
                <a:solidFill>
                  <a:schemeClr val="tx1"/>
                </a:solidFill>
              </a:rPr>
              <a:t>Wat vond je verrassend naar aanleiding van deze les?</a:t>
            </a:r>
            <a:endParaRPr lang="nl-NL" sz="3600" dirty="0">
              <a:solidFill>
                <a:schemeClr val="tx1"/>
              </a:solidFill>
            </a:endParaRPr>
          </a:p>
          <a:p>
            <a:pPr marL="742950" indent="-742950">
              <a:buFont typeface="+mj-lt"/>
              <a:buAutoNum type="arabicPeriod"/>
            </a:pPr>
            <a:r>
              <a:rPr lang="nl-NL" sz="3600" dirty="0" smtClean="0">
                <a:solidFill>
                  <a:schemeClr val="tx1"/>
                </a:solidFill>
              </a:rPr>
              <a:t>Anders...?</a:t>
            </a:r>
          </a:p>
        </p:txBody>
      </p:sp>
    </p:spTree>
    <p:extLst>
      <p:ext uri="{BB962C8B-B14F-4D97-AF65-F5344CB8AC3E}">
        <p14:creationId xmlns:p14="http://schemas.microsoft.com/office/powerpoint/2010/main" val="3327432016"/>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378763" y="632907"/>
            <a:ext cx="11674787" cy="7232360"/>
          </a:xfrm>
        </p:spPr>
        <p:txBody>
          <a:bodyPr>
            <a:normAutofit/>
          </a:bodyPr>
          <a:lstStyle/>
          <a:p>
            <a:pPr marL="0" indent="0" algn="ctr">
              <a:buNone/>
            </a:pPr>
            <a:r>
              <a:rPr lang="nl-NL" sz="5400" b="1" dirty="0" smtClean="0">
                <a:solidFill>
                  <a:srgbClr val="C00000"/>
                </a:solidFill>
              </a:rPr>
              <a:t>FIN</a:t>
            </a:r>
          </a:p>
          <a:p>
            <a:pPr marL="0" indent="0" algn="ctr">
              <a:buNone/>
            </a:pPr>
            <a:endParaRPr lang="en-US" sz="5400" b="1" dirty="0">
              <a:solidFill>
                <a:srgbClr val="C00000"/>
              </a:solidFill>
            </a:endParaRPr>
          </a:p>
          <a:p>
            <a:pPr marL="0" indent="0" algn="ctr">
              <a:buNone/>
            </a:pPr>
            <a:r>
              <a:rPr lang="en-US" sz="5400" b="1" dirty="0" smtClean="0">
                <a:solidFill>
                  <a:srgbClr val="C00000"/>
                </a:solidFill>
              </a:rPr>
              <a:t>¡Gracias </a:t>
            </a:r>
            <a:r>
              <a:rPr lang="en-US" sz="5400" b="1" dirty="0" err="1" smtClean="0">
                <a:solidFill>
                  <a:srgbClr val="C00000"/>
                </a:solidFill>
              </a:rPr>
              <a:t>por</a:t>
            </a:r>
            <a:r>
              <a:rPr lang="en-US" sz="5400" b="1" dirty="0" smtClean="0">
                <a:solidFill>
                  <a:srgbClr val="C00000"/>
                </a:solidFill>
              </a:rPr>
              <a:t> </a:t>
            </a:r>
            <a:r>
              <a:rPr lang="en-US" sz="5400" b="1" dirty="0" err="1" smtClean="0">
                <a:solidFill>
                  <a:srgbClr val="C00000"/>
                </a:solidFill>
              </a:rPr>
              <a:t>vuestra</a:t>
            </a:r>
            <a:r>
              <a:rPr lang="en-US" sz="5400" b="1" dirty="0" smtClean="0">
                <a:solidFill>
                  <a:srgbClr val="C00000"/>
                </a:solidFill>
              </a:rPr>
              <a:t> </a:t>
            </a:r>
            <a:r>
              <a:rPr lang="en-US" sz="5400" b="1" dirty="0" err="1" smtClean="0">
                <a:solidFill>
                  <a:srgbClr val="C00000"/>
                </a:solidFill>
              </a:rPr>
              <a:t>atención</a:t>
            </a:r>
            <a:r>
              <a:rPr lang="en-US" sz="5400" b="1" dirty="0" smtClean="0">
                <a:solidFill>
                  <a:srgbClr val="C00000"/>
                </a:solidFill>
              </a:rPr>
              <a:t>!</a:t>
            </a:r>
          </a:p>
          <a:p>
            <a:pPr marL="0" indent="0">
              <a:buNone/>
            </a:pPr>
            <a:endParaRPr lang="en-US" sz="2800" b="1" dirty="0">
              <a:solidFill>
                <a:srgbClr val="C00000"/>
              </a:solidFill>
            </a:endParaRPr>
          </a:p>
          <a:p>
            <a:pPr marL="0" indent="0">
              <a:buNone/>
            </a:pPr>
            <a:r>
              <a:rPr lang="en-US" sz="3600" b="1" dirty="0" smtClean="0">
                <a:solidFill>
                  <a:srgbClr val="C00000"/>
                </a:solidFill>
              </a:rPr>
              <a:t>¿</a:t>
            </a:r>
            <a:r>
              <a:rPr lang="en-US" sz="3600" b="1" dirty="0" err="1" smtClean="0">
                <a:solidFill>
                  <a:srgbClr val="C00000"/>
                </a:solidFill>
              </a:rPr>
              <a:t>Preguntas</a:t>
            </a:r>
            <a:r>
              <a:rPr lang="en-US" sz="3600" b="1" dirty="0" smtClean="0">
                <a:solidFill>
                  <a:srgbClr val="C00000"/>
                </a:solidFill>
              </a:rPr>
              <a:t>?</a:t>
            </a:r>
          </a:p>
          <a:p>
            <a:pPr marL="0" indent="0">
              <a:buNone/>
            </a:pPr>
            <a:endParaRPr lang="en-US" sz="3600" b="1" dirty="0" smtClean="0">
              <a:solidFill>
                <a:srgbClr val="C00000"/>
              </a:solidFill>
            </a:endParaRPr>
          </a:p>
          <a:p>
            <a:pPr>
              <a:buFont typeface="Wingdings" charset="0"/>
              <a:buChar char="Ø"/>
            </a:pPr>
            <a:r>
              <a:rPr lang="en-US" sz="2800" b="1" dirty="0" err="1">
                <a:solidFill>
                  <a:srgbClr val="C00000"/>
                </a:solidFill>
              </a:rPr>
              <a:t>V</a:t>
            </a:r>
            <a:r>
              <a:rPr lang="en-US" sz="2800" b="1" dirty="0" err="1" smtClean="0">
                <a:solidFill>
                  <a:srgbClr val="C00000"/>
                </a:solidFill>
              </a:rPr>
              <a:t>ragen</a:t>
            </a:r>
            <a:r>
              <a:rPr lang="en-US" sz="2800" b="1" dirty="0" smtClean="0">
                <a:solidFill>
                  <a:srgbClr val="C00000"/>
                </a:solidFill>
              </a:rPr>
              <a:t> over </a:t>
            </a:r>
            <a:r>
              <a:rPr lang="en-US" sz="2800" b="1" dirty="0" err="1" smtClean="0">
                <a:solidFill>
                  <a:srgbClr val="C00000"/>
                </a:solidFill>
              </a:rPr>
              <a:t>studie</a:t>
            </a:r>
            <a:r>
              <a:rPr lang="en-US" sz="2800" b="1" dirty="0" smtClean="0">
                <a:solidFill>
                  <a:srgbClr val="C00000"/>
                </a:solidFill>
              </a:rPr>
              <a:t> </a:t>
            </a:r>
            <a:r>
              <a:rPr lang="en-US" sz="2800" b="1" dirty="0" err="1" smtClean="0">
                <a:solidFill>
                  <a:srgbClr val="C00000"/>
                </a:solidFill>
              </a:rPr>
              <a:t>Spaanse</a:t>
            </a:r>
            <a:r>
              <a:rPr lang="en-US" sz="2800" b="1" dirty="0" smtClean="0">
                <a:solidFill>
                  <a:srgbClr val="C00000"/>
                </a:solidFill>
              </a:rPr>
              <a:t> </a:t>
            </a:r>
            <a:r>
              <a:rPr lang="en-US" sz="2800" b="1" dirty="0" err="1" smtClean="0">
                <a:solidFill>
                  <a:srgbClr val="C00000"/>
                </a:solidFill>
              </a:rPr>
              <a:t>Taal</a:t>
            </a:r>
            <a:r>
              <a:rPr lang="en-US" sz="2800" b="1" dirty="0" smtClean="0">
                <a:solidFill>
                  <a:srgbClr val="C00000"/>
                </a:solidFill>
              </a:rPr>
              <a:t> en </a:t>
            </a:r>
            <a:r>
              <a:rPr lang="en-US" sz="2800" b="1" dirty="0" err="1" smtClean="0">
                <a:solidFill>
                  <a:srgbClr val="C00000"/>
                </a:solidFill>
              </a:rPr>
              <a:t>Cultuur</a:t>
            </a:r>
            <a:r>
              <a:rPr lang="en-US" sz="2800" b="1" dirty="0" smtClean="0">
                <a:solidFill>
                  <a:srgbClr val="C00000"/>
                </a:solidFill>
              </a:rPr>
              <a:t> (</a:t>
            </a:r>
            <a:r>
              <a:rPr lang="en-US" sz="2800" b="1" dirty="0" err="1" smtClean="0">
                <a:solidFill>
                  <a:srgbClr val="C00000"/>
                </a:solidFill>
              </a:rPr>
              <a:t>valt</a:t>
            </a:r>
            <a:r>
              <a:rPr lang="en-US" sz="2800" b="1" dirty="0" smtClean="0">
                <a:solidFill>
                  <a:srgbClr val="C00000"/>
                </a:solidFill>
              </a:rPr>
              <a:t> </a:t>
            </a:r>
            <a:r>
              <a:rPr lang="en-US" sz="2800" b="1" dirty="0" err="1" smtClean="0">
                <a:solidFill>
                  <a:srgbClr val="C00000"/>
                </a:solidFill>
              </a:rPr>
              <a:t>onder</a:t>
            </a:r>
            <a:r>
              <a:rPr lang="en-US" sz="2800" b="1" dirty="0" smtClean="0">
                <a:solidFill>
                  <a:srgbClr val="C00000"/>
                </a:solidFill>
              </a:rPr>
              <a:t> </a:t>
            </a:r>
            <a:r>
              <a:rPr lang="en-US" sz="2800" b="1" dirty="0" err="1" smtClean="0">
                <a:solidFill>
                  <a:srgbClr val="C00000"/>
                </a:solidFill>
              </a:rPr>
              <a:t>Opleiding</a:t>
            </a:r>
            <a:r>
              <a:rPr lang="en-US" sz="2800" b="1" dirty="0" smtClean="0">
                <a:solidFill>
                  <a:srgbClr val="C00000"/>
                </a:solidFill>
              </a:rPr>
              <a:t> </a:t>
            </a:r>
            <a:r>
              <a:rPr lang="en-US" sz="2800" b="1" dirty="0" err="1" smtClean="0">
                <a:solidFill>
                  <a:srgbClr val="C00000"/>
                </a:solidFill>
              </a:rPr>
              <a:t>Romaans</a:t>
            </a:r>
            <a:r>
              <a:rPr lang="en-US" sz="2800" b="1" dirty="0" smtClean="0">
                <a:solidFill>
                  <a:srgbClr val="C00000"/>
                </a:solidFill>
              </a:rPr>
              <a:t>):</a:t>
            </a:r>
            <a:endParaRPr lang="en-US" sz="2800" b="1" dirty="0">
              <a:solidFill>
                <a:srgbClr val="C00000"/>
              </a:solidFill>
            </a:endParaRPr>
          </a:p>
          <a:p>
            <a:pPr marL="0" indent="0">
              <a:buNone/>
            </a:pPr>
            <a:r>
              <a:rPr lang="en-US" sz="2800" b="1" dirty="0" smtClean="0">
                <a:solidFill>
                  <a:srgbClr val="C00000"/>
                </a:solidFill>
                <a:hlinkClick r:id="rId3"/>
              </a:rPr>
              <a:t>studieadviseur-rtc@ru.nl</a:t>
            </a:r>
            <a:endParaRPr lang="en-US" sz="2800" b="1" dirty="0" smtClean="0">
              <a:solidFill>
                <a:srgbClr val="C00000"/>
              </a:solidFill>
            </a:endParaRPr>
          </a:p>
          <a:p>
            <a:pPr>
              <a:buFont typeface="Wingdings" charset="0"/>
              <a:buChar char="Ø"/>
            </a:pPr>
            <a:r>
              <a:rPr lang="en-US" sz="2800" b="1" dirty="0" err="1" smtClean="0">
                <a:solidFill>
                  <a:srgbClr val="C00000"/>
                </a:solidFill>
              </a:rPr>
              <a:t>Inhoudelijke</a:t>
            </a:r>
            <a:r>
              <a:rPr lang="en-US" sz="2800" b="1" dirty="0" smtClean="0">
                <a:solidFill>
                  <a:srgbClr val="C00000"/>
                </a:solidFill>
              </a:rPr>
              <a:t> </a:t>
            </a:r>
            <a:r>
              <a:rPr lang="en-US" sz="2800" b="1" dirty="0" err="1" smtClean="0">
                <a:solidFill>
                  <a:srgbClr val="C00000"/>
                </a:solidFill>
              </a:rPr>
              <a:t>vragen</a:t>
            </a:r>
            <a:r>
              <a:rPr lang="en-US" sz="2800" b="1" dirty="0">
                <a:solidFill>
                  <a:srgbClr val="C00000"/>
                </a:solidFill>
              </a:rPr>
              <a:t> </a:t>
            </a:r>
            <a:r>
              <a:rPr lang="en-US" sz="2800" b="1" dirty="0" smtClean="0">
                <a:solidFill>
                  <a:srgbClr val="C00000"/>
                </a:solidFill>
              </a:rPr>
              <a:t>over </a:t>
            </a:r>
            <a:r>
              <a:rPr lang="en-US" sz="2800" b="1" dirty="0" err="1" smtClean="0">
                <a:solidFill>
                  <a:srgbClr val="C00000"/>
                </a:solidFill>
              </a:rPr>
              <a:t>studie</a:t>
            </a:r>
            <a:r>
              <a:rPr lang="en-US" sz="2800" b="1" dirty="0" smtClean="0">
                <a:solidFill>
                  <a:srgbClr val="C00000"/>
                </a:solidFill>
              </a:rPr>
              <a:t> </a:t>
            </a:r>
            <a:r>
              <a:rPr lang="en-US" sz="2800" b="1" dirty="0" err="1" smtClean="0">
                <a:solidFill>
                  <a:srgbClr val="C00000"/>
                </a:solidFill>
              </a:rPr>
              <a:t>Spaanse</a:t>
            </a:r>
            <a:r>
              <a:rPr lang="en-US" sz="2800" b="1" dirty="0" smtClean="0">
                <a:solidFill>
                  <a:srgbClr val="C00000"/>
                </a:solidFill>
              </a:rPr>
              <a:t> </a:t>
            </a:r>
            <a:r>
              <a:rPr lang="en-US" sz="2800" b="1" dirty="0" err="1" smtClean="0">
                <a:solidFill>
                  <a:srgbClr val="C00000"/>
                </a:solidFill>
              </a:rPr>
              <a:t>Taal</a:t>
            </a:r>
            <a:r>
              <a:rPr lang="en-US" sz="2800" b="1" dirty="0" smtClean="0">
                <a:solidFill>
                  <a:srgbClr val="C00000"/>
                </a:solidFill>
              </a:rPr>
              <a:t> en </a:t>
            </a:r>
            <a:r>
              <a:rPr lang="en-US" sz="2800" b="1" dirty="0" err="1" smtClean="0">
                <a:solidFill>
                  <a:srgbClr val="C00000"/>
                </a:solidFill>
              </a:rPr>
              <a:t>Cultuur</a:t>
            </a:r>
            <a:r>
              <a:rPr lang="en-US" sz="2800" b="1" dirty="0" smtClean="0">
                <a:solidFill>
                  <a:srgbClr val="C00000"/>
                </a:solidFill>
              </a:rPr>
              <a:t>, over </a:t>
            </a:r>
            <a:r>
              <a:rPr lang="en-US" sz="2800" b="1" dirty="0" err="1" smtClean="0">
                <a:solidFill>
                  <a:srgbClr val="C00000"/>
                </a:solidFill>
              </a:rPr>
              <a:t>lesopzet</a:t>
            </a:r>
            <a:r>
              <a:rPr lang="en-US" sz="2800" b="1" dirty="0" smtClean="0">
                <a:solidFill>
                  <a:srgbClr val="C00000"/>
                </a:solidFill>
              </a:rPr>
              <a:t> of over </a:t>
            </a:r>
            <a:r>
              <a:rPr lang="en-US" sz="2800" b="1" dirty="0" err="1" smtClean="0">
                <a:solidFill>
                  <a:srgbClr val="C00000"/>
                </a:solidFill>
              </a:rPr>
              <a:t>nascholing</a:t>
            </a:r>
            <a:r>
              <a:rPr lang="en-US" sz="2800" b="1" dirty="0" smtClean="0">
                <a:solidFill>
                  <a:srgbClr val="C00000"/>
                </a:solidFill>
              </a:rPr>
              <a:t> </a:t>
            </a:r>
            <a:r>
              <a:rPr lang="en-US" sz="2800" b="1" dirty="0" err="1" smtClean="0">
                <a:solidFill>
                  <a:srgbClr val="C00000"/>
                </a:solidFill>
              </a:rPr>
              <a:t>voor</a:t>
            </a:r>
            <a:r>
              <a:rPr lang="en-US" sz="2800" b="1" dirty="0" smtClean="0">
                <a:solidFill>
                  <a:srgbClr val="C00000"/>
                </a:solidFill>
              </a:rPr>
              <a:t>  </a:t>
            </a:r>
            <a:r>
              <a:rPr lang="en-US" sz="2800" b="1" dirty="0" err="1" smtClean="0">
                <a:solidFill>
                  <a:srgbClr val="C00000"/>
                </a:solidFill>
              </a:rPr>
              <a:t>docenten</a:t>
            </a:r>
            <a:r>
              <a:rPr lang="en-US" sz="2800" b="1" dirty="0" smtClean="0">
                <a:solidFill>
                  <a:srgbClr val="C00000"/>
                </a:solidFill>
              </a:rPr>
              <a:t> </a:t>
            </a:r>
            <a:r>
              <a:rPr lang="en-US" sz="2800" b="1" dirty="0" err="1" smtClean="0">
                <a:solidFill>
                  <a:srgbClr val="C00000"/>
                </a:solidFill>
              </a:rPr>
              <a:t>Spaans</a:t>
            </a:r>
            <a:r>
              <a:rPr lang="en-US" sz="2800" b="1" dirty="0" smtClean="0">
                <a:solidFill>
                  <a:srgbClr val="C00000"/>
                </a:solidFill>
              </a:rPr>
              <a:t>: </a:t>
            </a:r>
          </a:p>
          <a:p>
            <a:pPr marL="0" indent="0">
              <a:buNone/>
            </a:pPr>
            <a:r>
              <a:rPr lang="en-US" sz="2800" b="1" dirty="0" smtClean="0">
                <a:solidFill>
                  <a:srgbClr val="C00000"/>
                </a:solidFill>
                <a:hlinkClick r:id="rId4"/>
              </a:rPr>
              <a:t>b.adriaensen@let.ru.nl</a:t>
            </a:r>
            <a:endParaRPr lang="en-US" sz="2800" b="1" dirty="0" smtClean="0">
              <a:solidFill>
                <a:srgbClr val="C00000"/>
              </a:solidFill>
            </a:endParaRPr>
          </a:p>
          <a:p>
            <a:pPr>
              <a:buFont typeface="Wingdings" charset="0"/>
              <a:buChar char="Ø"/>
            </a:pPr>
            <a:r>
              <a:rPr lang="en-US" sz="2800" b="1" dirty="0" err="1" smtClean="0">
                <a:solidFill>
                  <a:srgbClr val="C00000"/>
                </a:solidFill>
              </a:rPr>
              <a:t>Inhoudelijke</a:t>
            </a:r>
            <a:r>
              <a:rPr lang="en-US" sz="2800" b="1" dirty="0" smtClean="0">
                <a:solidFill>
                  <a:srgbClr val="C00000"/>
                </a:solidFill>
              </a:rPr>
              <a:t> </a:t>
            </a:r>
            <a:r>
              <a:rPr lang="en-US" sz="2800" b="1" dirty="0" err="1" smtClean="0">
                <a:solidFill>
                  <a:srgbClr val="C00000"/>
                </a:solidFill>
              </a:rPr>
              <a:t>vragen</a:t>
            </a:r>
            <a:r>
              <a:rPr lang="en-US" sz="2800" b="1" dirty="0" smtClean="0">
                <a:solidFill>
                  <a:srgbClr val="C00000"/>
                </a:solidFill>
              </a:rPr>
              <a:t> over </a:t>
            </a:r>
            <a:r>
              <a:rPr lang="en-US" sz="2800" b="1" dirty="0" err="1" smtClean="0">
                <a:solidFill>
                  <a:srgbClr val="C00000"/>
                </a:solidFill>
              </a:rPr>
              <a:t>lesopzet</a:t>
            </a:r>
            <a:r>
              <a:rPr lang="en-US" sz="2800" b="1" dirty="0" smtClean="0">
                <a:solidFill>
                  <a:srgbClr val="C00000"/>
                </a:solidFill>
              </a:rPr>
              <a:t> of over </a:t>
            </a:r>
            <a:r>
              <a:rPr lang="en-US" sz="2800" b="1" dirty="0" err="1" smtClean="0">
                <a:solidFill>
                  <a:srgbClr val="C00000"/>
                </a:solidFill>
              </a:rPr>
              <a:t>Radboud</a:t>
            </a:r>
            <a:r>
              <a:rPr lang="en-US" sz="2800" b="1" dirty="0" smtClean="0">
                <a:solidFill>
                  <a:srgbClr val="C00000"/>
                </a:solidFill>
              </a:rPr>
              <a:t> </a:t>
            </a:r>
            <a:r>
              <a:rPr lang="en-US" sz="2800" b="1" dirty="0" err="1" smtClean="0">
                <a:solidFill>
                  <a:srgbClr val="C00000"/>
                </a:solidFill>
              </a:rPr>
              <a:t>Docenten</a:t>
            </a:r>
            <a:r>
              <a:rPr lang="en-US" sz="2800" b="1" dirty="0" smtClean="0">
                <a:solidFill>
                  <a:srgbClr val="C00000"/>
                </a:solidFill>
              </a:rPr>
              <a:t> </a:t>
            </a:r>
            <a:r>
              <a:rPr lang="en-US" sz="2800" b="1" dirty="0" err="1" smtClean="0">
                <a:solidFill>
                  <a:srgbClr val="C00000"/>
                </a:solidFill>
              </a:rPr>
              <a:t>Academie</a:t>
            </a:r>
            <a:r>
              <a:rPr lang="en-US" sz="2800" b="1" dirty="0" smtClean="0">
                <a:solidFill>
                  <a:srgbClr val="C00000"/>
                </a:solidFill>
              </a:rPr>
              <a:t>:</a:t>
            </a:r>
          </a:p>
          <a:p>
            <a:pPr marL="0" indent="0">
              <a:buNone/>
            </a:pPr>
            <a:r>
              <a:rPr lang="en-US" sz="2800" b="1" dirty="0" smtClean="0">
                <a:solidFill>
                  <a:srgbClr val="C00000"/>
                </a:solidFill>
                <a:hlinkClick r:id="rId5"/>
              </a:rPr>
              <a:t>m.kremers@docentenacademie.ru.nl</a:t>
            </a:r>
            <a:endParaRPr lang="en-US" sz="2800" b="1" dirty="0" smtClean="0">
              <a:solidFill>
                <a:srgbClr val="C00000"/>
              </a:solidFill>
            </a:endParaRPr>
          </a:p>
          <a:p>
            <a:pPr marL="0" indent="0">
              <a:buNone/>
            </a:pPr>
            <a:endParaRPr lang="en-US" sz="2800" b="1" dirty="0" smtClean="0">
              <a:solidFill>
                <a:srgbClr val="C00000"/>
              </a:solidFill>
            </a:endParaRPr>
          </a:p>
          <a:p>
            <a:pPr>
              <a:buFont typeface="Wingdings" charset="0"/>
              <a:buChar char="Ø"/>
            </a:pPr>
            <a:endParaRPr lang="en-US" sz="2800" b="1" dirty="0" smtClean="0">
              <a:solidFill>
                <a:srgbClr val="C00000"/>
              </a:solidFill>
            </a:endParaRPr>
          </a:p>
          <a:p>
            <a:pPr>
              <a:buFont typeface="Wingdings" charset="0"/>
              <a:buChar char="Ø"/>
            </a:pPr>
            <a:endParaRPr lang="en-US" sz="2800" b="1" dirty="0" smtClean="0">
              <a:solidFill>
                <a:srgbClr val="C00000"/>
              </a:solidFill>
            </a:endParaRPr>
          </a:p>
          <a:p>
            <a:pPr marL="0" indent="0">
              <a:buNone/>
            </a:pPr>
            <a:endParaRPr lang="en-US" sz="5400" b="1" dirty="0" smtClean="0">
              <a:solidFill>
                <a:srgbClr val="C00000"/>
              </a:solidFill>
            </a:endParaRPr>
          </a:p>
          <a:p>
            <a:pPr marL="0" indent="0">
              <a:buNone/>
            </a:pPr>
            <a:endParaRPr lang="en-US" sz="3300" b="1" dirty="0">
              <a:solidFill>
                <a:srgbClr val="C00000"/>
              </a:solidFill>
            </a:endParaRPr>
          </a:p>
        </p:txBody>
      </p:sp>
    </p:spTree>
    <p:extLst>
      <p:ext uri="{BB962C8B-B14F-4D97-AF65-F5344CB8AC3E}">
        <p14:creationId xmlns:p14="http://schemas.microsoft.com/office/powerpoint/2010/main" val="442069759"/>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59705" y="774770"/>
            <a:ext cx="11160126" cy="1079500"/>
          </a:xfrm>
        </p:spPr>
        <p:txBody>
          <a:bodyPr>
            <a:normAutofit/>
          </a:bodyPr>
          <a:lstStyle/>
          <a:p>
            <a:r>
              <a:rPr lang="nl-NL" sz="4400" dirty="0" err="1" smtClean="0"/>
              <a:t>Programa</a:t>
            </a:r>
            <a:endParaRPr lang="en-US" sz="4400" dirty="0"/>
          </a:p>
        </p:txBody>
      </p:sp>
      <p:sp>
        <p:nvSpPr>
          <p:cNvPr id="3" name="Tijdelijke aanduiding voor tekst 2"/>
          <p:cNvSpPr>
            <a:spLocks noGrp="1"/>
          </p:cNvSpPr>
          <p:nvPr>
            <p:ph type="body" idx="1"/>
          </p:nvPr>
        </p:nvSpPr>
        <p:spPr>
          <a:xfrm>
            <a:off x="859830" y="1505927"/>
            <a:ext cx="11160001" cy="6120001"/>
          </a:xfrm>
        </p:spPr>
        <p:txBody>
          <a:bodyPr>
            <a:noAutofit/>
          </a:bodyPr>
          <a:lstStyle/>
          <a:p>
            <a:pPr marL="457200" indent="-457200">
              <a:lnSpc>
                <a:spcPct val="150000"/>
              </a:lnSpc>
              <a:buAutoNum type="arabicPeriod"/>
            </a:pPr>
            <a:r>
              <a:rPr lang="nl-NL" sz="2400" dirty="0" err="1" smtClean="0"/>
              <a:t>Introducción</a:t>
            </a:r>
            <a:r>
              <a:rPr lang="nl-NL" sz="2400" dirty="0" smtClean="0"/>
              <a:t> </a:t>
            </a:r>
            <a:endParaRPr lang="nl-NL" sz="2400" dirty="0"/>
          </a:p>
          <a:p>
            <a:pPr marL="457200" indent="-457200">
              <a:lnSpc>
                <a:spcPct val="150000"/>
              </a:lnSpc>
              <a:buAutoNum type="arabicPeriod"/>
            </a:pPr>
            <a:r>
              <a:rPr lang="nl-NL" sz="2400" dirty="0" err="1" smtClean="0"/>
              <a:t>Fragmento</a:t>
            </a:r>
            <a:r>
              <a:rPr lang="nl-NL" sz="2400" dirty="0" smtClean="0"/>
              <a:t> de </a:t>
            </a:r>
            <a:r>
              <a:rPr lang="nl-NL" sz="2400" dirty="0" err="1" smtClean="0"/>
              <a:t>vídeo</a:t>
            </a:r>
            <a:endParaRPr lang="nl-NL" sz="2400" dirty="0"/>
          </a:p>
          <a:p>
            <a:pPr marL="457200" indent="-457200">
              <a:lnSpc>
                <a:spcPct val="150000"/>
              </a:lnSpc>
              <a:buAutoNum type="arabicPeriod"/>
            </a:pPr>
            <a:r>
              <a:rPr lang="nl-NL" sz="2400" dirty="0" err="1" smtClean="0"/>
              <a:t>Análisis</a:t>
            </a:r>
            <a:r>
              <a:rPr lang="nl-NL" sz="2400" dirty="0" smtClean="0"/>
              <a:t> de </a:t>
            </a:r>
            <a:r>
              <a:rPr lang="nl-NL" sz="2400" dirty="0" err="1" smtClean="0"/>
              <a:t>ideas</a:t>
            </a:r>
            <a:endParaRPr lang="nl-NL" sz="2400" dirty="0" smtClean="0"/>
          </a:p>
          <a:p>
            <a:pPr marL="457200" indent="-457200">
              <a:lnSpc>
                <a:spcPct val="150000"/>
              </a:lnSpc>
              <a:buAutoNum type="arabicPeriod"/>
            </a:pPr>
            <a:r>
              <a:rPr lang="nl-NL" sz="2400" dirty="0" err="1" smtClean="0"/>
              <a:t>Una</a:t>
            </a:r>
            <a:r>
              <a:rPr lang="nl-NL" sz="2400" dirty="0" smtClean="0"/>
              <a:t> </a:t>
            </a:r>
            <a:r>
              <a:rPr lang="nl-NL" sz="2400" dirty="0" err="1" smtClean="0"/>
              <a:t>canción</a:t>
            </a:r>
            <a:endParaRPr lang="nl-NL" sz="2400" dirty="0" smtClean="0"/>
          </a:p>
          <a:p>
            <a:pPr marL="457200" indent="-457200">
              <a:lnSpc>
                <a:spcPct val="150000"/>
              </a:lnSpc>
              <a:buAutoNum type="arabicPeriod"/>
            </a:pPr>
            <a:r>
              <a:rPr lang="nl-NL" sz="2400" dirty="0" err="1" smtClean="0"/>
              <a:t>Tarea</a:t>
            </a:r>
            <a:r>
              <a:rPr lang="nl-NL" sz="2400" dirty="0" smtClean="0"/>
              <a:t> </a:t>
            </a:r>
            <a:r>
              <a:rPr lang="nl-NL" sz="2400" dirty="0" err="1" smtClean="0"/>
              <a:t>final</a:t>
            </a:r>
            <a:endParaRPr lang="nl-NL" sz="2400" dirty="0" smtClean="0"/>
          </a:p>
          <a:p>
            <a:pPr marL="457200" indent="-457200">
              <a:lnSpc>
                <a:spcPct val="150000"/>
              </a:lnSpc>
              <a:buAutoNum type="arabicPeriod"/>
            </a:pPr>
            <a:r>
              <a:rPr lang="nl-NL" sz="2400" dirty="0" err="1" smtClean="0"/>
              <a:t>Recopilación</a:t>
            </a:r>
            <a:endParaRPr lang="nl-NL" sz="2400" dirty="0" smtClean="0"/>
          </a:p>
          <a:p>
            <a:pPr marL="0" indent="0">
              <a:buNone/>
            </a:pPr>
            <a:endParaRPr lang="nl-NL" sz="2400" dirty="0" smtClean="0"/>
          </a:p>
          <a:p>
            <a:pPr>
              <a:buFontTx/>
              <a:buChar char="-"/>
            </a:pPr>
            <a:endParaRPr lang="en-US" sz="2400" dirty="0"/>
          </a:p>
        </p:txBody>
      </p:sp>
    </p:spTree>
    <p:extLst>
      <p:ext uri="{BB962C8B-B14F-4D97-AF65-F5344CB8AC3E}">
        <p14:creationId xmlns:p14="http://schemas.microsoft.com/office/powerpoint/2010/main" val="3793551700"/>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smtClean="0"/>
              <a:t>1. </a:t>
            </a:r>
            <a:r>
              <a:rPr lang="nl-NL" sz="4400" dirty="0" err="1" smtClean="0"/>
              <a:t>Introducción</a:t>
            </a:r>
            <a:r>
              <a:rPr lang="nl-NL" sz="4400" dirty="0" smtClean="0"/>
              <a:t> </a:t>
            </a:r>
            <a:endParaRPr lang="nl-NL" sz="4400" dirty="0"/>
          </a:p>
        </p:txBody>
      </p:sp>
      <p:sp>
        <p:nvSpPr>
          <p:cNvPr id="3" name="Tijdelijke aanduiding voor tekst 2"/>
          <p:cNvSpPr>
            <a:spLocks noGrp="1"/>
          </p:cNvSpPr>
          <p:nvPr>
            <p:ph type="body" idx="1"/>
          </p:nvPr>
        </p:nvSpPr>
        <p:spPr/>
        <p:txBody>
          <a:bodyPr/>
          <a:lstStyle/>
          <a:p>
            <a:pPr marL="457200" indent="-457200">
              <a:buAutoNum type="arabicPeriod"/>
            </a:pPr>
            <a:r>
              <a:rPr lang="nl-NL" b="1" dirty="0" smtClean="0"/>
              <a:t>Achtergrond = Domein F &gt; Oriëntatie op Studie en Beroep</a:t>
            </a:r>
            <a:endParaRPr lang="nl-NL" dirty="0" smtClean="0"/>
          </a:p>
          <a:p>
            <a:pPr>
              <a:buFont typeface="Wingdings" charset="0"/>
              <a:buChar char="Ø"/>
            </a:pPr>
            <a:r>
              <a:rPr lang="nl-NL" dirty="0" smtClean="0"/>
              <a:t>Verplicht onderdeel bij alle vreemde talen</a:t>
            </a:r>
          </a:p>
          <a:p>
            <a:pPr>
              <a:buFont typeface="Wingdings" charset="0"/>
              <a:buChar char="Ø"/>
            </a:pPr>
            <a:r>
              <a:rPr lang="nl-NL" dirty="0" smtClean="0"/>
              <a:t>Naast lezen, schrijven, etc.</a:t>
            </a:r>
          </a:p>
          <a:p>
            <a:pPr>
              <a:buFont typeface="Wingdings" charset="0"/>
              <a:buChar char="Ø"/>
            </a:pPr>
            <a:r>
              <a:rPr lang="nl-NL" dirty="0" smtClean="0"/>
              <a:t>Mogelijkheden van Spaans in de toekomst</a:t>
            </a:r>
          </a:p>
          <a:p>
            <a:pPr marL="0" indent="0">
              <a:buNone/>
            </a:pPr>
            <a:endParaRPr lang="nl-NL" dirty="0" smtClean="0"/>
          </a:p>
          <a:p>
            <a:pPr marL="0" indent="0">
              <a:buNone/>
            </a:pPr>
            <a:r>
              <a:rPr lang="nl-NL" b="1" dirty="0" smtClean="0"/>
              <a:t>2. Waarom een les over het thema “Cultuur en Grenzen”?</a:t>
            </a:r>
          </a:p>
          <a:p>
            <a:pPr>
              <a:buFont typeface="Wingdings" charset="0"/>
              <a:buChar char="Ø"/>
            </a:pPr>
            <a:r>
              <a:rPr lang="nl-NL" dirty="0" smtClean="0"/>
              <a:t>Onderdeel van een Collegereeks voor studenten </a:t>
            </a:r>
          </a:p>
          <a:p>
            <a:pPr>
              <a:buFont typeface="Wingdings" charset="0"/>
              <a:buChar char="Ø"/>
            </a:pPr>
            <a:r>
              <a:rPr lang="nl-NL" dirty="0" smtClean="0"/>
              <a:t>Aan de Radboud Universiteit Nijmegen</a:t>
            </a:r>
          </a:p>
          <a:p>
            <a:pPr marL="0" indent="0">
              <a:buNone/>
            </a:pPr>
            <a:endParaRPr lang="nl-NL" dirty="0" smtClean="0"/>
          </a:p>
          <a:p>
            <a:pPr marL="0" indent="0">
              <a:buNone/>
            </a:pPr>
            <a:r>
              <a:rPr lang="nl-NL" b="1" dirty="0" smtClean="0"/>
              <a:t>3. Waarom deze les op school? </a:t>
            </a:r>
          </a:p>
          <a:p>
            <a:pPr>
              <a:buFont typeface="Wingdings" charset="0"/>
              <a:buChar char="Ø"/>
            </a:pPr>
            <a:r>
              <a:rPr lang="nl-NL" dirty="0"/>
              <a:t>K</a:t>
            </a:r>
            <a:r>
              <a:rPr lang="nl-NL" dirty="0" smtClean="0"/>
              <a:t>orte kennismaking met zo’n college </a:t>
            </a:r>
          </a:p>
          <a:p>
            <a:pPr>
              <a:buFont typeface="Wingdings" charset="0"/>
              <a:buChar char="Ø"/>
            </a:pPr>
            <a:r>
              <a:rPr lang="nl-NL" dirty="0" smtClean="0"/>
              <a:t>Laten zien waar studenten op een universiteit (ook) mee bezig zijn</a:t>
            </a:r>
          </a:p>
          <a:p>
            <a:pPr>
              <a:buFont typeface="Wingdings" charset="0"/>
              <a:buChar char="Ø"/>
            </a:pPr>
            <a:endParaRPr lang="nl-NL" dirty="0" smtClean="0"/>
          </a:p>
          <a:p>
            <a:pPr>
              <a:buFont typeface="Wingdings" charset="0"/>
              <a:buChar char="Ø"/>
            </a:pPr>
            <a:endParaRPr lang="nl-NL" dirty="0"/>
          </a:p>
          <a:p>
            <a:pPr>
              <a:buFont typeface="Wingdings" charset="0"/>
              <a:buChar char="Ø"/>
            </a:pPr>
            <a:endParaRPr lang="nl-NL" dirty="0" smtClean="0"/>
          </a:p>
          <a:p>
            <a:pPr>
              <a:buFont typeface="Wingdings" charset="0"/>
              <a:buChar char="Ø"/>
            </a:pPr>
            <a:endParaRPr lang="nl-NL" b="1" dirty="0"/>
          </a:p>
        </p:txBody>
      </p:sp>
    </p:spTree>
    <p:extLst>
      <p:ext uri="{BB962C8B-B14F-4D97-AF65-F5344CB8AC3E}">
        <p14:creationId xmlns:p14="http://schemas.microsoft.com/office/powerpoint/2010/main" val="367462525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al 6"/>
          <p:cNvSpPr/>
          <p:nvPr/>
        </p:nvSpPr>
        <p:spPr>
          <a:xfrm>
            <a:off x="4026672" y="3433437"/>
            <a:ext cx="4459067" cy="1168536"/>
          </a:xfrm>
          <a:prstGeom prst="ellipse">
            <a:avLst/>
          </a:prstGeom>
          <a:solidFill>
            <a:schemeClr val="accent1">
              <a:lumMod val="60000"/>
              <a:lumOff val="40000"/>
            </a:schemeClr>
          </a:solidFill>
          <a:ln w="25400" cap="flat">
            <a:solidFill>
              <a:schemeClr val="accent1"/>
            </a:solidFill>
            <a:prstDash val="solid"/>
            <a:round/>
          </a:ln>
          <a:effectLst>
            <a:innerShdw blurRad="63500" dist="50800" dir="10800000">
              <a:prstClr val="black">
                <a:alpha val="50000"/>
              </a:prstClr>
            </a:inn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649287" rtl="0" fontAlgn="auto" latinLnBrk="0" hangingPunct="0">
              <a:lnSpc>
                <a:spcPct val="100000"/>
              </a:lnSpc>
              <a:spcBef>
                <a:spcPts val="0"/>
              </a:spcBef>
              <a:spcAft>
                <a:spcPts val="0"/>
              </a:spcAft>
              <a:buClrTx/>
              <a:buSzTx/>
              <a:buFontTx/>
              <a:buNone/>
              <a:tabLst/>
            </a:pPr>
            <a:r>
              <a:rPr kumimoji="0" lang="nl-NL" sz="4800" b="1" i="0" u="none" strike="noStrike" cap="none" spc="0" normalizeH="0" baseline="0" dirty="0" err="1" smtClean="0">
                <a:ln>
                  <a:noFill/>
                </a:ln>
                <a:solidFill>
                  <a:srgbClr val="000000"/>
                </a:solidFill>
                <a:effectLst/>
                <a:uFillTx/>
                <a:latin typeface="Arial"/>
                <a:ea typeface="Arial"/>
                <a:cs typeface="Arial"/>
                <a:sym typeface="Arial"/>
              </a:rPr>
              <a:t>Tijuana</a:t>
            </a:r>
            <a:endParaRPr kumimoji="0" lang="nl-NL" sz="4800" b="1" i="0" u="none" strike="noStrike" cap="none" spc="0" normalizeH="0" baseline="0" dirty="0">
              <a:ln>
                <a:noFill/>
              </a:ln>
              <a:solidFill>
                <a:srgbClr val="000000"/>
              </a:solidFill>
              <a:effectLst/>
              <a:uFillTx/>
              <a:latin typeface="Arial"/>
              <a:ea typeface="Arial"/>
              <a:cs typeface="Arial"/>
              <a:sym typeface="Arial"/>
            </a:endParaRPr>
          </a:p>
        </p:txBody>
      </p:sp>
      <p:sp>
        <p:nvSpPr>
          <p:cNvPr id="9" name="Titel 8"/>
          <p:cNvSpPr>
            <a:spLocks noGrp="1"/>
          </p:cNvSpPr>
          <p:nvPr>
            <p:ph type="title"/>
          </p:nvPr>
        </p:nvSpPr>
        <p:spPr>
          <a:xfrm>
            <a:off x="1" y="270182"/>
            <a:ext cx="6972358" cy="1151787"/>
          </a:xfrm>
        </p:spPr>
        <p:txBody>
          <a:bodyPr/>
          <a:lstStyle/>
          <a:p>
            <a:pPr algn="ctr"/>
            <a:r>
              <a:rPr lang="nl-NL" dirty="0" smtClean="0"/>
              <a:t>¿En </a:t>
            </a:r>
            <a:r>
              <a:rPr lang="nl-NL" dirty="0" err="1" smtClean="0"/>
              <a:t>qué</a:t>
            </a:r>
            <a:r>
              <a:rPr lang="nl-NL" dirty="0" smtClean="0"/>
              <a:t> </a:t>
            </a:r>
            <a:r>
              <a:rPr lang="nl-NL" dirty="0" err="1" smtClean="0"/>
              <a:t>piensas</a:t>
            </a:r>
            <a:r>
              <a:rPr lang="nl-NL" dirty="0" smtClean="0"/>
              <a:t>? ¿</a:t>
            </a:r>
            <a:r>
              <a:rPr lang="nl-NL" dirty="0" err="1" smtClean="0"/>
              <a:t>Qué</a:t>
            </a:r>
            <a:r>
              <a:rPr lang="nl-NL" dirty="0" smtClean="0"/>
              <a:t> significa para ti?</a:t>
            </a:r>
            <a:endParaRPr lang="nl-NL" dirty="0"/>
          </a:p>
        </p:txBody>
      </p:sp>
      <p:sp>
        <p:nvSpPr>
          <p:cNvPr id="11" name="Wolkvormige toelichting 10"/>
          <p:cNvSpPr/>
          <p:nvPr/>
        </p:nvSpPr>
        <p:spPr>
          <a:xfrm>
            <a:off x="9296479" y="1648114"/>
            <a:ext cx="3157446" cy="1053713"/>
          </a:xfrm>
          <a:prstGeom prst="cloudCallout">
            <a:avLst>
              <a:gd name="adj1" fmla="val -75611"/>
              <a:gd name="adj2" fmla="val 147115"/>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649287" rtl="0" fontAlgn="auto" latinLnBrk="0" hangingPunct="0">
              <a:lnSpc>
                <a:spcPct val="100000"/>
              </a:lnSpc>
              <a:spcBef>
                <a:spcPts val="0"/>
              </a:spcBef>
              <a:spcAft>
                <a:spcPts val="0"/>
              </a:spcAft>
              <a:buClrTx/>
              <a:buSzTx/>
              <a:buFontTx/>
              <a:buNone/>
              <a:tabLst/>
            </a:pPr>
            <a:endParaRPr kumimoji="0" lang="nl-NL" sz="2600" b="0" i="0" u="none" strike="noStrike" cap="none" spc="0" normalizeH="0" baseline="0">
              <a:ln>
                <a:noFill/>
              </a:ln>
              <a:solidFill>
                <a:srgbClr val="000000"/>
              </a:solidFill>
              <a:effectLst/>
              <a:uFillTx/>
              <a:latin typeface="Arial"/>
              <a:ea typeface="Arial"/>
              <a:cs typeface="Arial"/>
              <a:sym typeface="Arial"/>
            </a:endParaRPr>
          </a:p>
        </p:txBody>
      </p:sp>
      <p:sp>
        <p:nvSpPr>
          <p:cNvPr id="12" name="Wolkvormige toelichting 11"/>
          <p:cNvSpPr/>
          <p:nvPr/>
        </p:nvSpPr>
        <p:spPr>
          <a:xfrm>
            <a:off x="9448879" y="5339910"/>
            <a:ext cx="3157446" cy="1053713"/>
          </a:xfrm>
          <a:prstGeom prst="cloudCallout">
            <a:avLst>
              <a:gd name="adj1" fmla="val -95297"/>
              <a:gd name="adj2" fmla="val -140064"/>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649287" rtl="0" fontAlgn="auto" latinLnBrk="0" hangingPunct="0">
              <a:lnSpc>
                <a:spcPct val="100000"/>
              </a:lnSpc>
              <a:spcBef>
                <a:spcPts val="0"/>
              </a:spcBef>
              <a:spcAft>
                <a:spcPts val="0"/>
              </a:spcAft>
              <a:buClrTx/>
              <a:buSzTx/>
              <a:buFontTx/>
              <a:buNone/>
              <a:tabLst/>
            </a:pPr>
            <a:endParaRPr kumimoji="0" lang="nl-NL" sz="2600" b="0" i="0" u="none" strike="noStrike" cap="none" spc="0" normalizeH="0" baseline="0">
              <a:ln>
                <a:noFill/>
              </a:ln>
              <a:solidFill>
                <a:srgbClr val="000000"/>
              </a:solidFill>
              <a:effectLst/>
              <a:uFillTx/>
              <a:latin typeface="Arial"/>
              <a:ea typeface="Arial"/>
              <a:cs typeface="Arial"/>
              <a:sym typeface="Arial"/>
            </a:endParaRPr>
          </a:p>
        </p:txBody>
      </p:sp>
      <p:sp>
        <p:nvSpPr>
          <p:cNvPr id="13" name="Wolkvormige toelichting 12"/>
          <p:cNvSpPr/>
          <p:nvPr/>
        </p:nvSpPr>
        <p:spPr>
          <a:xfrm>
            <a:off x="4655769" y="1088330"/>
            <a:ext cx="3157446" cy="1053713"/>
          </a:xfrm>
          <a:prstGeom prst="cloudCallout">
            <a:avLst>
              <a:gd name="adj1" fmla="val -7139"/>
              <a:gd name="adj2" fmla="val 157372"/>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649287" rtl="0" fontAlgn="auto" latinLnBrk="0" hangingPunct="0">
              <a:lnSpc>
                <a:spcPct val="100000"/>
              </a:lnSpc>
              <a:spcBef>
                <a:spcPts val="0"/>
              </a:spcBef>
              <a:spcAft>
                <a:spcPts val="0"/>
              </a:spcAft>
              <a:buClrTx/>
              <a:buSzTx/>
              <a:buFontTx/>
              <a:buNone/>
              <a:tabLst/>
            </a:pPr>
            <a:endParaRPr kumimoji="0" lang="nl-NL" sz="2600" b="0" i="0" u="none" strike="noStrike" cap="none" spc="0" normalizeH="0" baseline="0">
              <a:ln>
                <a:noFill/>
              </a:ln>
              <a:solidFill>
                <a:srgbClr val="000000"/>
              </a:solidFill>
              <a:effectLst/>
              <a:uFillTx/>
              <a:latin typeface="Arial"/>
              <a:ea typeface="Arial"/>
              <a:cs typeface="Arial"/>
              <a:sym typeface="Arial"/>
            </a:endParaRPr>
          </a:p>
        </p:txBody>
      </p:sp>
      <p:sp>
        <p:nvSpPr>
          <p:cNvPr id="14" name="Wolkvormige toelichting 13"/>
          <p:cNvSpPr/>
          <p:nvPr/>
        </p:nvSpPr>
        <p:spPr>
          <a:xfrm>
            <a:off x="754471" y="6239110"/>
            <a:ext cx="3157446" cy="1053713"/>
          </a:xfrm>
          <a:prstGeom prst="cloudCallout">
            <a:avLst>
              <a:gd name="adj1" fmla="val 81019"/>
              <a:gd name="adj2" fmla="val -199038"/>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649287" rtl="0" fontAlgn="auto" latinLnBrk="0" hangingPunct="0">
              <a:lnSpc>
                <a:spcPct val="100000"/>
              </a:lnSpc>
              <a:spcBef>
                <a:spcPts val="0"/>
              </a:spcBef>
              <a:spcAft>
                <a:spcPts val="0"/>
              </a:spcAft>
              <a:buClrTx/>
              <a:buSzTx/>
              <a:buFontTx/>
              <a:buNone/>
              <a:tabLst/>
            </a:pPr>
            <a:endParaRPr kumimoji="0" lang="nl-NL" sz="2600" b="0" i="0" u="none" strike="noStrike" cap="none" spc="0" normalizeH="0" baseline="0">
              <a:ln>
                <a:noFill/>
              </a:ln>
              <a:solidFill>
                <a:srgbClr val="000000"/>
              </a:solidFill>
              <a:effectLst/>
              <a:uFillTx/>
              <a:latin typeface="Arial"/>
              <a:ea typeface="Arial"/>
              <a:cs typeface="Arial"/>
              <a:sym typeface="Arial"/>
            </a:endParaRPr>
          </a:p>
        </p:txBody>
      </p:sp>
      <p:sp>
        <p:nvSpPr>
          <p:cNvPr id="15" name="Wolkvormige toelichting 14"/>
          <p:cNvSpPr/>
          <p:nvPr/>
        </p:nvSpPr>
        <p:spPr>
          <a:xfrm>
            <a:off x="285305" y="2338769"/>
            <a:ext cx="3157446" cy="1053713"/>
          </a:xfrm>
          <a:prstGeom prst="cloudCallout">
            <a:avLst>
              <a:gd name="adj1" fmla="val 62189"/>
              <a:gd name="adj2" fmla="val 95833"/>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649287" rtl="0" fontAlgn="auto" latinLnBrk="0" hangingPunct="0">
              <a:lnSpc>
                <a:spcPct val="100000"/>
              </a:lnSpc>
              <a:spcBef>
                <a:spcPts val="0"/>
              </a:spcBef>
              <a:spcAft>
                <a:spcPts val="0"/>
              </a:spcAft>
              <a:buClrTx/>
              <a:buSzTx/>
              <a:buFontTx/>
              <a:buNone/>
              <a:tabLst/>
            </a:pPr>
            <a:endParaRPr kumimoji="0" lang="nl-NL" sz="2600" b="0" i="0" u="none" strike="noStrike" cap="none" spc="0" normalizeH="0" baseline="0">
              <a:ln>
                <a:noFill/>
              </a:ln>
              <a:solidFill>
                <a:srgbClr val="000000"/>
              </a:solidFill>
              <a:effectLst/>
              <a:uFillTx/>
              <a:latin typeface="Arial"/>
              <a:ea typeface="Arial"/>
              <a:cs typeface="Arial"/>
              <a:sym typeface="Arial"/>
            </a:endParaRPr>
          </a:p>
        </p:txBody>
      </p:sp>
      <p:sp>
        <p:nvSpPr>
          <p:cNvPr id="16" name="Wolkvormige toelichting 15"/>
          <p:cNvSpPr/>
          <p:nvPr/>
        </p:nvSpPr>
        <p:spPr>
          <a:xfrm>
            <a:off x="5463724" y="6534411"/>
            <a:ext cx="3426999" cy="1376953"/>
          </a:xfrm>
          <a:prstGeom prst="cloudCallout">
            <a:avLst>
              <a:gd name="adj1" fmla="val -20799"/>
              <a:gd name="adj2" fmla="val -229226"/>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649287" rtl="0" fontAlgn="auto" latinLnBrk="0" hangingPunct="0">
              <a:lnSpc>
                <a:spcPct val="100000"/>
              </a:lnSpc>
              <a:spcBef>
                <a:spcPts val="0"/>
              </a:spcBef>
              <a:spcAft>
                <a:spcPts val="0"/>
              </a:spcAft>
              <a:buClrTx/>
              <a:buSzTx/>
              <a:buFontTx/>
              <a:buNone/>
              <a:tabLst/>
            </a:pPr>
            <a:endParaRPr kumimoji="0" lang="nl-NL" sz="2600" b="0" i="0" u="none" strike="noStrike" cap="none" spc="0" normalizeH="0" baseline="0">
              <a:ln>
                <a:noFill/>
              </a:ln>
              <a:solidFill>
                <a:srgbClr val="000000"/>
              </a:solidFill>
              <a:effectLst/>
              <a:uFillTx/>
              <a:latin typeface="Arial"/>
              <a:ea typeface="Arial"/>
              <a:cs typeface="Arial"/>
              <a:sym typeface="Arial"/>
            </a:endParaRPr>
          </a:p>
        </p:txBody>
      </p:sp>
    </p:spTree>
    <p:extLst>
      <p:ext uri="{BB962C8B-B14F-4D97-AF65-F5344CB8AC3E}">
        <p14:creationId xmlns:p14="http://schemas.microsoft.com/office/powerpoint/2010/main" val="129601200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a:t>2</a:t>
            </a:r>
            <a:r>
              <a:rPr lang="nl-NL" sz="4400" dirty="0" smtClean="0"/>
              <a:t>. </a:t>
            </a:r>
            <a:r>
              <a:rPr lang="nl-NL" sz="4400" dirty="0" err="1" smtClean="0"/>
              <a:t>Fragmento</a:t>
            </a:r>
            <a:r>
              <a:rPr lang="nl-NL" sz="4400" dirty="0" smtClean="0"/>
              <a:t> de </a:t>
            </a:r>
            <a:r>
              <a:rPr lang="nl-NL" sz="4400" dirty="0" err="1" smtClean="0"/>
              <a:t>vídeo</a:t>
            </a:r>
            <a:endParaRPr lang="nl-NL" sz="4400" dirty="0"/>
          </a:p>
        </p:txBody>
      </p:sp>
      <p:sp>
        <p:nvSpPr>
          <p:cNvPr id="3" name="Tijdelijke aanduiding voor tekst 2"/>
          <p:cNvSpPr>
            <a:spLocks noGrp="1"/>
          </p:cNvSpPr>
          <p:nvPr>
            <p:ph type="body" idx="1"/>
          </p:nvPr>
        </p:nvSpPr>
        <p:spPr/>
        <p:txBody>
          <a:bodyPr/>
          <a:lstStyle/>
          <a:p>
            <a:pPr>
              <a:buFont typeface="Wingdings" charset="0"/>
              <a:buChar char="Ø"/>
            </a:pPr>
            <a:r>
              <a:rPr lang="es-ES_tradnl" dirty="0" smtClean="0"/>
              <a:t>Je </a:t>
            </a:r>
            <a:r>
              <a:rPr lang="es-ES_tradnl" dirty="0" err="1" smtClean="0"/>
              <a:t>gaat</a:t>
            </a:r>
            <a:r>
              <a:rPr lang="es-ES_tradnl" dirty="0" smtClean="0"/>
              <a:t> </a:t>
            </a:r>
            <a:r>
              <a:rPr lang="es-ES_tradnl" dirty="0" err="1" smtClean="0"/>
              <a:t>kijken</a:t>
            </a:r>
            <a:r>
              <a:rPr lang="es-ES_tradnl" dirty="0" smtClean="0"/>
              <a:t> </a:t>
            </a:r>
            <a:r>
              <a:rPr lang="es-ES_tradnl" dirty="0" err="1" smtClean="0"/>
              <a:t>naar</a:t>
            </a:r>
            <a:r>
              <a:rPr lang="es-ES_tradnl" dirty="0" smtClean="0"/>
              <a:t> </a:t>
            </a:r>
            <a:r>
              <a:rPr lang="es-ES_tradnl" dirty="0" err="1" smtClean="0"/>
              <a:t>onderstaand</a:t>
            </a:r>
            <a:r>
              <a:rPr lang="es-ES_tradnl" dirty="0" smtClean="0"/>
              <a:t> </a:t>
            </a:r>
            <a:r>
              <a:rPr lang="es-ES_tradnl" dirty="0" err="1" smtClean="0"/>
              <a:t>filmpje</a:t>
            </a:r>
            <a:endParaRPr lang="es-ES_tradnl" dirty="0" smtClean="0"/>
          </a:p>
          <a:p>
            <a:pPr>
              <a:buFont typeface="Wingdings" charset="0"/>
              <a:buChar char="Ø"/>
            </a:pPr>
            <a:r>
              <a:rPr lang="es-ES_tradnl" dirty="0" err="1" smtClean="0"/>
              <a:t>Kijk</a:t>
            </a:r>
            <a:r>
              <a:rPr lang="es-ES_tradnl" dirty="0" smtClean="0"/>
              <a:t> en </a:t>
            </a:r>
            <a:r>
              <a:rPr lang="es-ES_tradnl" dirty="0" err="1" smtClean="0"/>
              <a:t>luister</a:t>
            </a:r>
            <a:r>
              <a:rPr lang="es-ES_tradnl" dirty="0" smtClean="0"/>
              <a:t> </a:t>
            </a:r>
            <a:r>
              <a:rPr lang="es-ES_tradnl" dirty="0" err="1" smtClean="0"/>
              <a:t>aandachtig</a:t>
            </a:r>
            <a:r>
              <a:rPr lang="es-ES_tradnl" dirty="0" smtClean="0"/>
              <a:t>, </a:t>
            </a:r>
            <a:r>
              <a:rPr lang="es-ES_tradnl" dirty="0" err="1" smtClean="0"/>
              <a:t>kijk</a:t>
            </a:r>
            <a:r>
              <a:rPr lang="es-ES_tradnl" dirty="0" smtClean="0"/>
              <a:t> of je </a:t>
            </a:r>
            <a:r>
              <a:rPr lang="es-ES_tradnl" dirty="0" err="1" smtClean="0"/>
              <a:t>dingen</a:t>
            </a:r>
            <a:r>
              <a:rPr lang="es-ES_tradnl" dirty="0" smtClean="0"/>
              <a:t> </a:t>
            </a:r>
            <a:r>
              <a:rPr lang="es-ES_tradnl" dirty="0" err="1" smtClean="0"/>
              <a:t>herkent</a:t>
            </a:r>
            <a:endParaRPr lang="es-ES_tradnl" dirty="0" smtClean="0"/>
          </a:p>
          <a:p>
            <a:pPr>
              <a:buFont typeface="Wingdings" charset="0"/>
              <a:buChar char="Ø"/>
            </a:pPr>
            <a:r>
              <a:rPr lang="es-ES_tradnl" dirty="0" smtClean="0"/>
              <a:t>Je </a:t>
            </a:r>
            <a:r>
              <a:rPr lang="es-ES_tradnl" dirty="0" err="1" smtClean="0"/>
              <a:t>hoeft</a:t>
            </a:r>
            <a:r>
              <a:rPr lang="es-ES_tradnl" dirty="0" smtClean="0"/>
              <a:t> </a:t>
            </a:r>
            <a:r>
              <a:rPr lang="es-ES_tradnl" dirty="0" err="1" smtClean="0"/>
              <a:t>niets</a:t>
            </a:r>
            <a:r>
              <a:rPr lang="es-ES_tradnl" dirty="0" smtClean="0"/>
              <a:t> </a:t>
            </a:r>
            <a:r>
              <a:rPr lang="es-ES_tradnl" dirty="0" err="1" smtClean="0"/>
              <a:t>op</a:t>
            </a:r>
            <a:r>
              <a:rPr lang="es-ES_tradnl" dirty="0" smtClean="0"/>
              <a:t> te </a:t>
            </a:r>
            <a:r>
              <a:rPr lang="es-ES_tradnl" dirty="0" err="1" smtClean="0"/>
              <a:t>schrijven</a:t>
            </a:r>
            <a:endParaRPr lang="es-ES_tradnl" dirty="0"/>
          </a:p>
          <a:p>
            <a:pPr>
              <a:buFont typeface="Wingdings" charset="0"/>
              <a:buChar char="Ø"/>
            </a:pPr>
            <a:r>
              <a:rPr lang="es-ES_tradnl" dirty="0" smtClean="0"/>
              <a:t>Je </a:t>
            </a:r>
            <a:r>
              <a:rPr lang="es-ES_tradnl" dirty="0" err="1" smtClean="0"/>
              <a:t>mág</a:t>
            </a:r>
            <a:r>
              <a:rPr lang="es-ES_tradnl" dirty="0" smtClean="0"/>
              <a:t> </a:t>
            </a:r>
            <a:r>
              <a:rPr lang="es-ES_tradnl" dirty="0" err="1" smtClean="0"/>
              <a:t>kort</a:t>
            </a:r>
            <a:r>
              <a:rPr lang="es-ES_tradnl" dirty="0" smtClean="0"/>
              <a:t> </a:t>
            </a:r>
            <a:r>
              <a:rPr lang="es-ES_tradnl" dirty="0" err="1" smtClean="0"/>
              <a:t>wat</a:t>
            </a:r>
            <a:r>
              <a:rPr lang="es-ES_tradnl" dirty="0" smtClean="0"/>
              <a:t> </a:t>
            </a:r>
            <a:r>
              <a:rPr lang="es-ES_tradnl" dirty="0" err="1" smtClean="0"/>
              <a:t>notities</a:t>
            </a:r>
            <a:r>
              <a:rPr lang="es-ES_tradnl" dirty="0" smtClean="0"/>
              <a:t> </a:t>
            </a:r>
            <a:r>
              <a:rPr lang="es-ES_tradnl" dirty="0" err="1" smtClean="0"/>
              <a:t>maken</a:t>
            </a:r>
            <a:endParaRPr lang="es-ES_tradnl" dirty="0" smtClean="0"/>
          </a:p>
          <a:p>
            <a:pPr>
              <a:buFont typeface="Wingdings" charset="0"/>
              <a:buChar char="Ø"/>
            </a:pPr>
            <a:endParaRPr lang="es-ES_tradnl" dirty="0"/>
          </a:p>
          <a:p>
            <a:pPr marL="0" indent="0">
              <a:buNone/>
            </a:pPr>
            <a:r>
              <a:rPr lang="es-ES_tradnl" i="1" dirty="0" err="1" smtClean="0"/>
              <a:t>Na</a:t>
            </a:r>
            <a:r>
              <a:rPr lang="es-ES_tradnl" i="1" dirty="0" smtClean="0"/>
              <a:t> </a:t>
            </a:r>
            <a:r>
              <a:rPr lang="es-ES_tradnl" i="1" dirty="0" err="1" smtClean="0"/>
              <a:t>dit</a:t>
            </a:r>
            <a:r>
              <a:rPr lang="es-ES_tradnl" i="1" dirty="0" smtClean="0"/>
              <a:t> </a:t>
            </a:r>
            <a:r>
              <a:rPr lang="es-ES_tradnl" i="1" dirty="0" err="1" smtClean="0"/>
              <a:t>filmpje</a:t>
            </a:r>
            <a:r>
              <a:rPr lang="es-ES_tradnl" i="1" dirty="0" smtClean="0"/>
              <a:t> </a:t>
            </a:r>
            <a:r>
              <a:rPr lang="es-ES_tradnl" i="1" dirty="0" err="1" smtClean="0"/>
              <a:t>gaan</a:t>
            </a:r>
            <a:r>
              <a:rPr lang="es-ES_tradnl" i="1" dirty="0" smtClean="0"/>
              <a:t> </a:t>
            </a:r>
            <a:r>
              <a:rPr lang="es-ES_tradnl" i="1" dirty="0" err="1" smtClean="0"/>
              <a:t>we</a:t>
            </a:r>
            <a:r>
              <a:rPr lang="es-ES_tradnl" i="1" dirty="0" smtClean="0"/>
              <a:t> </a:t>
            </a:r>
            <a:r>
              <a:rPr lang="es-ES_tradnl" i="1" dirty="0" err="1" smtClean="0"/>
              <a:t>hierover</a:t>
            </a:r>
            <a:r>
              <a:rPr lang="es-ES_tradnl" i="1" dirty="0" smtClean="0"/>
              <a:t> </a:t>
            </a:r>
            <a:r>
              <a:rPr lang="es-ES_tradnl" i="1" dirty="0" err="1" smtClean="0"/>
              <a:t>een</a:t>
            </a:r>
            <a:r>
              <a:rPr lang="es-ES_tradnl" i="1" dirty="0" smtClean="0"/>
              <a:t> </a:t>
            </a:r>
            <a:r>
              <a:rPr lang="es-ES_tradnl" i="1" dirty="0" err="1" smtClean="0"/>
              <a:t>aantal</a:t>
            </a:r>
            <a:r>
              <a:rPr lang="es-ES_tradnl" i="1" dirty="0" smtClean="0"/>
              <a:t> </a:t>
            </a:r>
            <a:r>
              <a:rPr lang="es-ES_tradnl" i="1" dirty="0" err="1" smtClean="0"/>
              <a:t>vragen</a:t>
            </a:r>
            <a:r>
              <a:rPr lang="es-ES_tradnl" i="1" dirty="0" smtClean="0"/>
              <a:t>/</a:t>
            </a:r>
            <a:r>
              <a:rPr lang="es-ES_tradnl" i="1" dirty="0" err="1" smtClean="0"/>
              <a:t>stellingen</a:t>
            </a:r>
            <a:r>
              <a:rPr lang="es-ES_tradnl" i="1" dirty="0" smtClean="0"/>
              <a:t> </a:t>
            </a:r>
            <a:r>
              <a:rPr lang="es-ES_tradnl" i="1" dirty="0" err="1" smtClean="0"/>
              <a:t>bespreken</a:t>
            </a:r>
            <a:r>
              <a:rPr lang="es-ES_tradnl" i="1" dirty="0" smtClean="0"/>
              <a:t> </a:t>
            </a:r>
            <a:r>
              <a:rPr lang="es-ES_tradnl" i="1" dirty="0" err="1" smtClean="0"/>
              <a:t>met</a:t>
            </a:r>
            <a:r>
              <a:rPr lang="es-ES_tradnl" i="1" dirty="0" smtClean="0"/>
              <a:t> </a:t>
            </a:r>
            <a:r>
              <a:rPr lang="es-ES_tradnl" i="1" dirty="0" err="1" smtClean="0"/>
              <a:t>elkaar</a:t>
            </a:r>
            <a:r>
              <a:rPr lang="es-ES_tradnl" i="1" dirty="0" smtClean="0"/>
              <a:t>!</a:t>
            </a:r>
          </a:p>
          <a:p>
            <a:pPr>
              <a:buFont typeface="Wingdings" charset="0"/>
              <a:buChar char="Ø"/>
            </a:pPr>
            <a:endParaRPr lang="es-ES_tradnl" dirty="0"/>
          </a:p>
          <a:p>
            <a:pPr>
              <a:buFont typeface="Wingdings" charset="0"/>
              <a:buChar char="Ø"/>
            </a:pPr>
            <a:endParaRPr lang="es-ES_tradnl" dirty="0" smtClean="0">
              <a:solidFill>
                <a:srgbClr val="0000FF"/>
              </a:solidFill>
            </a:endParaRPr>
          </a:p>
          <a:p>
            <a:pPr marL="0" indent="0">
              <a:buNone/>
            </a:pPr>
            <a:r>
              <a:rPr lang="es-ES_tradnl" dirty="0" smtClean="0">
                <a:solidFill>
                  <a:srgbClr val="0000FF"/>
                </a:solidFill>
                <a:hlinkClick r:id="rId3"/>
              </a:rPr>
              <a:t>https</a:t>
            </a:r>
            <a:r>
              <a:rPr lang="es-ES_tradnl" dirty="0">
                <a:solidFill>
                  <a:srgbClr val="0000FF"/>
                </a:solidFill>
                <a:hlinkClick r:id="rId3"/>
              </a:rPr>
              <a:t>://www.youtube.com/watch?v=</a:t>
            </a:r>
            <a:r>
              <a:rPr lang="es-ES_tradnl" dirty="0" smtClean="0">
                <a:solidFill>
                  <a:srgbClr val="0000FF"/>
                </a:solidFill>
                <a:hlinkClick r:id="rId3"/>
              </a:rPr>
              <a:t>rK9zl7wsuyw</a:t>
            </a:r>
            <a:endParaRPr lang="es-ES_tradnl" dirty="0" smtClean="0">
              <a:solidFill>
                <a:srgbClr val="0000FF"/>
              </a:solidFill>
            </a:endParaRPr>
          </a:p>
          <a:p>
            <a:pPr marL="0" indent="0">
              <a:buNone/>
            </a:pPr>
            <a:endParaRPr lang="es-ES_tradnl" dirty="0" smtClean="0">
              <a:solidFill>
                <a:srgbClr val="0000FF"/>
              </a:solidFill>
            </a:endParaRPr>
          </a:p>
        </p:txBody>
      </p:sp>
    </p:spTree>
    <p:extLst>
      <p:ext uri="{BB962C8B-B14F-4D97-AF65-F5344CB8AC3E}">
        <p14:creationId xmlns:p14="http://schemas.microsoft.com/office/powerpoint/2010/main" val="1679875729"/>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smtClean="0"/>
              <a:t>3. </a:t>
            </a:r>
            <a:r>
              <a:rPr lang="nl-NL" sz="4400" dirty="0" err="1" smtClean="0"/>
              <a:t>Análisis</a:t>
            </a:r>
            <a:r>
              <a:rPr lang="nl-NL" sz="4400" dirty="0" smtClean="0"/>
              <a:t> de </a:t>
            </a:r>
            <a:r>
              <a:rPr lang="nl-NL" sz="4400" dirty="0" err="1" smtClean="0"/>
              <a:t>ideas</a:t>
            </a:r>
            <a:endParaRPr lang="nl-NL" sz="4400" dirty="0"/>
          </a:p>
        </p:txBody>
      </p:sp>
      <p:sp>
        <p:nvSpPr>
          <p:cNvPr id="3" name="Tijdelijke aanduiding voor tekst 2"/>
          <p:cNvSpPr>
            <a:spLocks noGrp="1"/>
          </p:cNvSpPr>
          <p:nvPr>
            <p:ph type="body" idx="1"/>
          </p:nvPr>
        </p:nvSpPr>
        <p:spPr/>
        <p:txBody>
          <a:bodyPr>
            <a:normAutofit lnSpcReduction="10000"/>
          </a:bodyPr>
          <a:lstStyle/>
          <a:p>
            <a:pPr marL="0" indent="0">
              <a:buNone/>
            </a:pPr>
            <a:r>
              <a:rPr lang="es-ES_tradnl" sz="3200" dirty="0" smtClean="0"/>
              <a:t>Je </a:t>
            </a:r>
            <a:r>
              <a:rPr lang="es-ES_tradnl" sz="3200" dirty="0" err="1" smtClean="0"/>
              <a:t>hebt</a:t>
            </a:r>
            <a:r>
              <a:rPr lang="es-ES_tradnl" sz="3200" dirty="0" smtClean="0"/>
              <a:t> </a:t>
            </a:r>
            <a:r>
              <a:rPr lang="es-ES_tradnl" sz="3200" dirty="0" err="1" smtClean="0"/>
              <a:t>naar</a:t>
            </a:r>
            <a:r>
              <a:rPr lang="es-ES_tradnl" sz="3200" dirty="0" smtClean="0"/>
              <a:t> </a:t>
            </a:r>
            <a:r>
              <a:rPr lang="es-ES_tradnl" sz="3200" dirty="0" err="1" smtClean="0"/>
              <a:t>het</a:t>
            </a:r>
            <a:r>
              <a:rPr lang="es-ES_tradnl" sz="3200" dirty="0" smtClean="0"/>
              <a:t> </a:t>
            </a:r>
            <a:r>
              <a:rPr lang="es-ES_tradnl" sz="3200" dirty="0" err="1" smtClean="0"/>
              <a:t>filmpje</a:t>
            </a:r>
            <a:r>
              <a:rPr lang="es-ES_tradnl" sz="3200" dirty="0" smtClean="0"/>
              <a:t> </a:t>
            </a:r>
            <a:r>
              <a:rPr lang="es-ES_tradnl" sz="3200" dirty="0" err="1" smtClean="0"/>
              <a:t>gekeken</a:t>
            </a:r>
            <a:r>
              <a:rPr lang="es-ES_tradnl" sz="3200" dirty="0" smtClean="0"/>
              <a:t> </a:t>
            </a:r>
            <a:r>
              <a:rPr lang="es-ES_tradnl" sz="3200" dirty="0" err="1" smtClean="0"/>
              <a:t>over</a:t>
            </a:r>
            <a:r>
              <a:rPr lang="es-ES_tradnl" sz="3200" dirty="0" smtClean="0"/>
              <a:t> ‘</a:t>
            </a:r>
            <a:r>
              <a:rPr lang="es-ES_tradnl" sz="3200" dirty="0" err="1" smtClean="0"/>
              <a:t>contact</a:t>
            </a:r>
            <a:r>
              <a:rPr lang="es-ES_tradnl" sz="3200" dirty="0" smtClean="0"/>
              <a:t> </a:t>
            </a:r>
            <a:r>
              <a:rPr lang="es-ES_tradnl" sz="3200" dirty="0" err="1" smtClean="0"/>
              <a:t>zones</a:t>
            </a:r>
            <a:r>
              <a:rPr lang="es-ES_tradnl" sz="3200" dirty="0" smtClean="0"/>
              <a:t>’.</a:t>
            </a:r>
          </a:p>
          <a:p>
            <a:pPr marL="0" indent="0">
              <a:buNone/>
            </a:pPr>
            <a:endParaRPr lang="es-ES_tradnl" sz="3200" dirty="0" smtClean="0">
              <a:solidFill>
                <a:schemeClr val="tx1"/>
              </a:solidFill>
            </a:endParaRPr>
          </a:p>
          <a:p>
            <a:pPr marL="0" indent="0">
              <a:buNone/>
            </a:pPr>
            <a:r>
              <a:rPr lang="es-ES_tradnl" sz="3200" b="1" dirty="0" err="1" smtClean="0">
                <a:solidFill>
                  <a:schemeClr val="tx1"/>
                </a:solidFill>
              </a:rPr>
              <a:t>Geef</a:t>
            </a:r>
            <a:r>
              <a:rPr lang="es-ES_tradnl" sz="3200" b="1" dirty="0" smtClean="0">
                <a:solidFill>
                  <a:schemeClr val="tx1"/>
                </a:solidFill>
              </a:rPr>
              <a:t> </a:t>
            </a:r>
            <a:r>
              <a:rPr lang="es-ES_tradnl" sz="3200" b="1" dirty="0" err="1" smtClean="0">
                <a:solidFill>
                  <a:schemeClr val="tx1"/>
                </a:solidFill>
              </a:rPr>
              <a:t>antwoord</a:t>
            </a:r>
            <a:r>
              <a:rPr lang="es-ES_tradnl" sz="3200" b="1" dirty="0" smtClean="0">
                <a:solidFill>
                  <a:schemeClr val="tx1"/>
                </a:solidFill>
              </a:rPr>
              <a:t> </a:t>
            </a:r>
            <a:r>
              <a:rPr lang="es-ES_tradnl" sz="3200" b="1" dirty="0" err="1" smtClean="0">
                <a:solidFill>
                  <a:schemeClr val="tx1"/>
                </a:solidFill>
              </a:rPr>
              <a:t>op</a:t>
            </a:r>
            <a:r>
              <a:rPr lang="es-ES_tradnl" sz="3200" b="1" dirty="0" smtClean="0">
                <a:solidFill>
                  <a:schemeClr val="tx1"/>
                </a:solidFill>
              </a:rPr>
              <a:t> de </a:t>
            </a:r>
            <a:r>
              <a:rPr lang="es-ES_tradnl" sz="3200" b="1" dirty="0" err="1" smtClean="0">
                <a:solidFill>
                  <a:schemeClr val="tx1"/>
                </a:solidFill>
              </a:rPr>
              <a:t>volgende</a:t>
            </a:r>
            <a:r>
              <a:rPr lang="es-ES_tradnl" sz="3200" b="1" dirty="0" smtClean="0">
                <a:solidFill>
                  <a:schemeClr val="tx1"/>
                </a:solidFill>
              </a:rPr>
              <a:t> </a:t>
            </a:r>
            <a:r>
              <a:rPr lang="es-ES_tradnl" sz="3200" b="1" dirty="0" err="1" smtClean="0">
                <a:solidFill>
                  <a:schemeClr val="tx1"/>
                </a:solidFill>
              </a:rPr>
              <a:t>vragen</a:t>
            </a:r>
            <a:r>
              <a:rPr lang="es-ES_tradnl" sz="3200" b="1" dirty="0" smtClean="0">
                <a:solidFill>
                  <a:schemeClr val="tx1"/>
                </a:solidFill>
              </a:rPr>
              <a:t>:</a:t>
            </a:r>
          </a:p>
          <a:p>
            <a:pPr marL="514350" indent="-514350">
              <a:buFont typeface="+mj-lt"/>
              <a:buAutoNum type="arabicPeriod"/>
            </a:pPr>
            <a:r>
              <a:rPr lang="es-ES_tradnl" sz="3200" dirty="0" err="1" smtClean="0">
                <a:solidFill>
                  <a:schemeClr val="tx1"/>
                </a:solidFill>
              </a:rPr>
              <a:t>Komt</a:t>
            </a:r>
            <a:r>
              <a:rPr lang="es-ES_tradnl" sz="3200" dirty="0" smtClean="0">
                <a:solidFill>
                  <a:schemeClr val="tx1"/>
                </a:solidFill>
              </a:rPr>
              <a:t> </a:t>
            </a:r>
            <a:r>
              <a:rPr lang="es-ES_tradnl" sz="3200" dirty="0" err="1" smtClean="0">
                <a:solidFill>
                  <a:schemeClr val="tx1"/>
                </a:solidFill>
              </a:rPr>
              <a:t>het</a:t>
            </a:r>
            <a:r>
              <a:rPr lang="es-ES_tradnl" sz="3200" dirty="0" smtClean="0">
                <a:solidFill>
                  <a:schemeClr val="tx1"/>
                </a:solidFill>
              </a:rPr>
              <a:t> </a:t>
            </a:r>
            <a:r>
              <a:rPr lang="es-ES_tradnl" sz="3200" dirty="0" err="1" smtClean="0">
                <a:solidFill>
                  <a:schemeClr val="tx1"/>
                </a:solidFill>
              </a:rPr>
              <a:t>beeld</a:t>
            </a:r>
            <a:r>
              <a:rPr lang="es-ES_tradnl" sz="3200" dirty="0" smtClean="0">
                <a:solidFill>
                  <a:schemeClr val="tx1"/>
                </a:solidFill>
              </a:rPr>
              <a:t> in </a:t>
            </a:r>
            <a:r>
              <a:rPr lang="es-ES_tradnl" sz="3200" dirty="0" err="1" smtClean="0">
                <a:solidFill>
                  <a:schemeClr val="tx1"/>
                </a:solidFill>
              </a:rPr>
              <a:t>dit</a:t>
            </a:r>
            <a:r>
              <a:rPr lang="es-ES_tradnl" sz="3200" dirty="0" smtClean="0">
                <a:solidFill>
                  <a:schemeClr val="tx1"/>
                </a:solidFill>
              </a:rPr>
              <a:t> </a:t>
            </a:r>
            <a:r>
              <a:rPr lang="es-ES_tradnl" sz="3200" dirty="0" err="1" smtClean="0">
                <a:solidFill>
                  <a:schemeClr val="tx1"/>
                </a:solidFill>
              </a:rPr>
              <a:t>filmpje</a:t>
            </a:r>
            <a:r>
              <a:rPr lang="es-ES_tradnl" sz="3200" dirty="0" smtClean="0">
                <a:solidFill>
                  <a:schemeClr val="tx1"/>
                </a:solidFill>
              </a:rPr>
              <a:t> overeen </a:t>
            </a:r>
            <a:r>
              <a:rPr lang="es-ES_tradnl" sz="3200" dirty="0" err="1" smtClean="0">
                <a:solidFill>
                  <a:schemeClr val="tx1"/>
                </a:solidFill>
              </a:rPr>
              <a:t>met</a:t>
            </a:r>
            <a:r>
              <a:rPr lang="es-ES_tradnl" sz="3200" dirty="0" smtClean="0">
                <a:solidFill>
                  <a:schemeClr val="tx1"/>
                </a:solidFill>
              </a:rPr>
              <a:t> </a:t>
            </a:r>
            <a:r>
              <a:rPr lang="es-ES_tradnl" sz="3200" dirty="0" err="1" smtClean="0">
                <a:solidFill>
                  <a:schemeClr val="tx1"/>
                </a:solidFill>
              </a:rPr>
              <a:t>het</a:t>
            </a:r>
            <a:r>
              <a:rPr lang="es-ES_tradnl" sz="3200" dirty="0" smtClean="0">
                <a:solidFill>
                  <a:schemeClr val="tx1"/>
                </a:solidFill>
              </a:rPr>
              <a:t> </a:t>
            </a:r>
            <a:r>
              <a:rPr lang="es-ES_tradnl" sz="3200" dirty="0" err="1" smtClean="0">
                <a:solidFill>
                  <a:schemeClr val="tx1"/>
                </a:solidFill>
              </a:rPr>
              <a:t>beeld</a:t>
            </a:r>
            <a:r>
              <a:rPr lang="es-ES_tradnl" sz="3200" dirty="0" smtClean="0">
                <a:solidFill>
                  <a:schemeClr val="tx1"/>
                </a:solidFill>
              </a:rPr>
              <a:t> </a:t>
            </a:r>
            <a:r>
              <a:rPr lang="es-ES_tradnl" sz="3200" dirty="0" err="1" smtClean="0">
                <a:solidFill>
                  <a:schemeClr val="tx1"/>
                </a:solidFill>
              </a:rPr>
              <a:t>dat</a:t>
            </a:r>
            <a:r>
              <a:rPr lang="es-ES_tradnl" sz="3200" dirty="0" smtClean="0">
                <a:solidFill>
                  <a:schemeClr val="tx1"/>
                </a:solidFill>
              </a:rPr>
              <a:t> je </a:t>
            </a:r>
            <a:r>
              <a:rPr lang="es-ES_tradnl" sz="3200" dirty="0" err="1" smtClean="0">
                <a:solidFill>
                  <a:schemeClr val="tx1"/>
                </a:solidFill>
              </a:rPr>
              <a:t>daarvoor</a:t>
            </a:r>
            <a:r>
              <a:rPr lang="es-ES_tradnl" sz="3200" dirty="0" smtClean="0">
                <a:solidFill>
                  <a:schemeClr val="tx1"/>
                </a:solidFill>
              </a:rPr>
              <a:t> </a:t>
            </a:r>
            <a:r>
              <a:rPr lang="es-ES_tradnl" sz="3200" dirty="0" err="1" smtClean="0">
                <a:solidFill>
                  <a:schemeClr val="tx1"/>
                </a:solidFill>
              </a:rPr>
              <a:t>had</a:t>
            </a:r>
            <a:r>
              <a:rPr lang="es-ES_tradnl" sz="3200" dirty="0" smtClean="0">
                <a:solidFill>
                  <a:schemeClr val="tx1"/>
                </a:solidFill>
              </a:rPr>
              <a:t> </a:t>
            </a:r>
            <a:r>
              <a:rPr lang="es-ES_tradnl" sz="3200" dirty="0" err="1" smtClean="0">
                <a:solidFill>
                  <a:schemeClr val="tx1"/>
                </a:solidFill>
              </a:rPr>
              <a:t>over</a:t>
            </a:r>
            <a:r>
              <a:rPr lang="es-ES_tradnl" sz="3200" dirty="0" smtClean="0">
                <a:solidFill>
                  <a:schemeClr val="tx1"/>
                </a:solidFill>
              </a:rPr>
              <a:t> Tijuana? </a:t>
            </a:r>
            <a:r>
              <a:rPr lang="es-ES_tradnl" sz="3200" dirty="0" err="1" smtClean="0">
                <a:solidFill>
                  <a:schemeClr val="tx1"/>
                </a:solidFill>
              </a:rPr>
              <a:t>Waarin</a:t>
            </a:r>
            <a:r>
              <a:rPr lang="es-ES_tradnl" sz="3200" dirty="0" smtClean="0">
                <a:solidFill>
                  <a:schemeClr val="tx1"/>
                </a:solidFill>
              </a:rPr>
              <a:t> </a:t>
            </a:r>
            <a:r>
              <a:rPr lang="es-ES_tradnl" sz="3200" dirty="0" err="1" smtClean="0">
                <a:solidFill>
                  <a:schemeClr val="tx1"/>
                </a:solidFill>
              </a:rPr>
              <a:t>wel</a:t>
            </a:r>
            <a:r>
              <a:rPr lang="es-ES_tradnl" sz="3200" dirty="0" smtClean="0">
                <a:solidFill>
                  <a:schemeClr val="tx1"/>
                </a:solidFill>
              </a:rPr>
              <a:t> / </a:t>
            </a:r>
            <a:r>
              <a:rPr lang="es-ES_tradnl" sz="3200" dirty="0" err="1" smtClean="0">
                <a:solidFill>
                  <a:schemeClr val="tx1"/>
                </a:solidFill>
              </a:rPr>
              <a:t>niet</a:t>
            </a:r>
            <a:r>
              <a:rPr lang="es-ES_tradnl" sz="3200" dirty="0" smtClean="0">
                <a:solidFill>
                  <a:schemeClr val="tx1"/>
                </a:solidFill>
              </a:rPr>
              <a:t>?</a:t>
            </a:r>
            <a:endParaRPr lang="es-ES_tradnl" sz="3200" dirty="0">
              <a:solidFill>
                <a:schemeClr val="tx1"/>
              </a:solidFill>
            </a:endParaRPr>
          </a:p>
          <a:p>
            <a:pPr marL="514350" indent="-514350">
              <a:buFont typeface="+mj-lt"/>
              <a:buAutoNum type="arabicPeriod"/>
            </a:pPr>
            <a:r>
              <a:rPr lang="es-ES_tradnl" sz="3200" dirty="0" err="1" smtClean="0">
                <a:solidFill>
                  <a:schemeClr val="tx1"/>
                </a:solidFill>
              </a:rPr>
              <a:t>Waaraan</a:t>
            </a:r>
            <a:r>
              <a:rPr lang="es-ES_tradnl" sz="3200" dirty="0" smtClean="0">
                <a:solidFill>
                  <a:schemeClr val="tx1"/>
                </a:solidFill>
              </a:rPr>
              <a:t> zie je in het filmpje dat grenzen als contact zones assymetrische machtsverhoudingen kunnen </a:t>
            </a:r>
            <a:r>
              <a:rPr lang="es-ES_tradnl" sz="3200" dirty="0" err="1" smtClean="0">
                <a:solidFill>
                  <a:schemeClr val="tx1"/>
                </a:solidFill>
              </a:rPr>
              <a:t>impliceren</a:t>
            </a:r>
            <a:r>
              <a:rPr lang="es-ES_tradnl" sz="3200" dirty="0" smtClean="0">
                <a:solidFill>
                  <a:schemeClr val="tx1"/>
                </a:solidFill>
              </a:rPr>
              <a:t>?</a:t>
            </a:r>
          </a:p>
          <a:p>
            <a:pPr>
              <a:buFont typeface="Wingdings" charset="0"/>
              <a:buChar char="Ø"/>
            </a:pPr>
            <a:endParaRPr lang="es-ES_tradnl" sz="3200" dirty="0">
              <a:solidFill>
                <a:schemeClr val="tx1"/>
              </a:solidFill>
            </a:endParaRPr>
          </a:p>
          <a:p>
            <a:pPr marL="0" indent="0">
              <a:buNone/>
            </a:pPr>
            <a:r>
              <a:rPr lang="es-ES_tradnl" sz="3200" b="1" dirty="0" err="1" smtClean="0">
                <a:solidFill>
                  <a:schemeClr val="tx1"/>
                </a:solidFill>
              </a:rPr>
              <a:t>Hoe</a:t>
            </a:r>
            <a:r>
              <a:rPr lang="es-ES_tradnl" sz="3200" b="1" dirty="0" smtClean="0">
                <a:solidFill>
                  <a:schemeClr val="tx1"/>
                </a:solidFill>
              </a:rPr>
              <a:t> </a:t>
            </a:r>
            <a:r>
              <a:rPr lang="es-ES_tradnl" sz="3200" b="1" dirty="0" err="1" smtClean="0">
                <a:solidFill>
                  <a:schemeClr val="tx1"/>
                </a:solidFill>
              </a:rPr>
              <a:t>denk</a:t>
            </a:r>
            <a:r>
              <a:rPr lang="es-ES_tradnl" sz="3200" b="1" dirty="0" smtClean="0">
                <a:solidFill>
                  <a:schemeClr val="tx1"/>
                </a:solidFill>
              </a:rPr>
              <a:t> je </a:t>
            </a:r>
            <a:r>
              <a:rPr lang="es-ES_tradnl" sz="3200" b="1" dirty="0" err="1" smtClean="0">
                <a:solidFill>
                  <a:schemeClr val="tx1"/>
                </a:solidFill>
              </a:rPr>
              <a:t>over</a:t>
            </a:r>
            <a:r>
              <a:rPr lang="es-ES_tradnl" sz="3200" b="1" dirty="0" smtClean="0">
                <a:solidFill>
                  <a:schemeClr val="tx1"/>
                </a:solidFill>
              </a:rPr>
              <a:t> </a:t>
            </a:r>
            <a:r>
              <a:rPr lang="es-ES_tradnl" sz="3200" b="1" dirty="0" err="1" smtClean="0">
                <a:solidFill>
                  <a:schemeClr val="tx1"/>
                </a:solidFill>
              </a:rPr>
              <a:t>onderstaande</a:t>
            </a:r>
            <a:r>
              <a:rPr lang="es-ES_tradnl" sz="3200" b="1" dirty="0" smtClean="0">
                <a:solidFill>
                  <a:schemeClr val="tx1"/>
                </a:solidFill>
              </a:rPr>
              <a:t> </a:t>
            </a:r>
            <a:r>
              <a:rPr lang="es-ES_tradnl" sz="3200" b="1" dirty="0" err="1" smtClean="0">
                <a:solidFill>
                  <a:schemeClr val="tx1"/>
                </a:solidFill>
              </a:rPr>
              <a:t>stellingen</a:t>
            </a:r>
            <a:r>
              <a:rPr lang="es-ES_tradnl" sz="3200" b="1" dirty="0" smtClean="0">
                <a:solidFill>
                  <a:schemeClr val="tx1"/>
                </a:solidFill>
              </a:rPr>
              <a:t>:</a:t>
            </a:r>
          </a:p>
          <a:p>
            <a:pPr marL="457200" indent="-457200">
              <a:buFont typeface="+mj-lt"/>
              <a:buAutoNum type="arabicPeriod"/>
            </a:pPr>
            <a:r>
              <a:rPr lang="es-ES_tradnl" sz="3200" dirty="0" smtClean="0">
                <a:solidFill>
                  <a:schemeClr val="tx1"/>
                </a:solidFill>
              </a:rPr>
              <a:t>De film </a:t>
            </a:r>
            <a:r>
              <a:rPr lang="es-ES_tradnl" sz="3200" i="1" dirty="0" smtClean="0">
                <a:solidFill>
                  <a:schemeClr val="tx1"/>
                </a:solidFill>
              </a:rPr>
              <a:t>Sicarios </a:t>
            </a:r>
            <a:r>
              <a:rPr lang="es-ES_tradnl" sz="3200" dirty="0" smtClean="0">
                <a:solidFill>
                  <a:schemeClr val="tx1"/>
                </a:solidFill>
              </a:rPr>
              <a:t>geeft een eenzijdig en stereotiep beeld van de stad Ciudad Juárez, ook wel ‘The Beast’ </a:t>
            </a:r>
            <a:r>
              <a:rPr lang="es-ES_tradnl" sz="3200" dirty="0" err="1" smtClean="0">
                <a:solidFill>
                  <a:schemeClr val="tx1"/>
                </a:solidFill>
              </a:rPr>
              <a:t>genoemd</a:t>
            </a:r>
            <a:r>
              <a:rPr lang="es-ES_tradnl" sz="3200" dirty="0" smtClean="0">
                <a:solidFill>
                  <a:schemeClr val="tx1"/>
                </a:solidFill>
              </a:rPr>
              <a:t>.</a:t>
            </a:r>
          </a:p>
          <a:p>
            <a:pPr marL="457200" indent="-457200">
              <a:buFont typeface="+mj-lt"/>
              <a:buAutoNum type="arabicPeriod"/>
            </a:pPr>
            <a:r>
              <a:rPr lang="es-ES_tradnl" sz="3200" dirty="0" err="1" smtClean="0">
                <a:solidFill>
                  <a:schemeClr val="tx1"/>
                </a:solidFill>
              </a:rPr>
              <a:t>Het</a:t>
            </a:r>
            <a:r>
              <a:rPr lang="es-ES_tradnl" sz="3200" dirty="0" smtClean="0">
                <a:solidFill>
                  <a:schemeClr val="tx1"/>
                </a:solidFill>
              </a:rPr>
              <a:t> beeld van Tijuana is nu nog steeds dat van een bruisende, postmoderne en multiculturele stad.</a:t>
            </a:r>
          </a:p>
          <a:p>
            <a:pPr marL="0" indent="0">
              <a:buNone/>
            </a:pPr>
            <a:endParaRPr lang="es-ES_tradnl" sz="3200" dirty="0" smtClean="0">
              <a:solidFill>
                <a:schemeClr val="tx1"/>
              </a:solidFill>
            </a:endParaRPr>
          </a:p>
        </p:txBody>
      </p:sp>
    </p:spTree>
    <p:extLst>
      <p:ext uri="{BB962C8B-B14F-4D97-AF65-F5344CB8AC3E}">
        <p14:creationId xmlns:p14="http://schemas.microsoft.com/office/powerpoint/2010/main" val="333361786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400" dirty="0" smtClean="0"/>
              <a:t>Kenmerken contact zones</a:t>
            </a:r>
            <a:endParaRPr lang="nl-NL" sz="4400" dirty="0"/>
          </a:p>
        </p:txBody>
      </p:sp>
      <p:sp>
        <p:nvSpPr>
          <p:cNvPr id="3" name="Tijdelijke aanduiding voor tekst 2"/>
          <p:cNvSpPr>
            <a:spLocks noGrp="1"/>
          </p:cNvSpPr>
          <p:nvPr>
            <p:ph type="body" idx="1"/>
          </p:nvPr>
        </p:nvSpPr>
        <p:spPr/>
        <p:txBody>
          <a:bodyPr/>
          <a:lstStyle/>
          <a:p>
            <a:pPr marL="0" indent="0">
              <a:buNone/>
            </a:pPr>
            <a:r>
              <a:rPr lang="nl-NL" sz="3200" b="1" dirty="0" smtClean="0"/>
              <a:t>Algemeen:</a:t>
            </a:r>
          </a:p>
          <a:p>
            <a:pPr>
              <a:buFont typeface="Wingdings" charset="0"/>
              <a:buChar char="Ø"/>
            </a:pPr>
            <a:r>
              <a:rPr lang="nl-NL" sz="3200" dirty="0" smtClean="0"/>
              <a:t>Grensgebied</a:t>
            </a:r>
          </a:p>
          <a:p>
            <a:pPr>
              <a:buFont typeface="Wingdings" charset="0"/>
              <a:buChar char="Ø"/>
            </a:pPr>
            <a:r>
              <a:rPr lang="nl-NL" sz="3200" dirty="0" smtClean="0"/>
              <a:t>2 culturen leven dicht bij elkaar</a:t>
            </a:r>
          </a:p>
          <a:p>
            <a:pPr>
              <a:buFont typeface="Wingdings" charset="0"/>
              <a:buChar char="Ø"/>
            </a:pPr>
            <a:r>
              <a:rPr lang="nl-NL" sz="3200" dirty="0" smtClean="0"/>
              <a:t>Veel contact tussen deze culturen</a:t>
            </a:r>
          </a:p>
          <a:p>
            <a:pPr>
              <a:buFont typeface="Wingdings" charset="0"/>
              <a:buChar char="Ø"/>
            </a:pPr>
            <a:r>
              <a:rPr lang="nl-NL" sz="3200" dirty="0" smtClean="0"/>
              <a:t>Vaak een </a:t>
            </a:r>
            <a:r>
              <a:rPr lang="nl-NL" sz="3200" dirty="0" err="1" smtClean="0"/>
              <a:t>assymetrische</a:t>
            </a:r>
            <a:r>
              <a:rPr lang="nl-NL" sz="3200" dirty="0" smtClean="0"/>
              <a:t> machtsverhouding</a:t>
            </a:r>
          </a:p>
          <a:p>
            <a:pPr marL="0" indent="0">
              <a:buNone/>
            </a:pPr>
            <a:endParaRPr lang="nl-NL" dirty="0" smtClean="0"/>
          </a:p>
          <a:p>
            <a:pPr marL="0" indent="0">
              <a:buNone/>
            </a:pPr>
            <a:endParaRPr lang="nl-NL" dirty="0" smtClean="0"/>
          </a:p>
          <a:p>
            <a:pPr marL="360362" lvl="1" indent="0">
              <a:buNone/>
            </a:pPr>
            <a:endParaRPr lang="nl-NL" dirty="0" smtClean="0"/>
          </a:p>
          <a:p>
            <a:pPr>
              <a:buFont typeface="Wingdings" charset="0"/>
              <a:buChar char="Ø"/>
            </a:pPr>
            <a:endParaRPr lang="nl-NL" dirty="0" smtClean="0"/>
          </a:p>
          <a:p>
            <a:pPr marL="0" indent="0">
              <a:buNone/>
            </a:pPr>
            <a:endParaRPr lang="nl-NL" dirty="0"/>
          </a:p>
        </p:txBody>
      </p:sp>
    </p:spTree>
    <p:extLst>
      <p:ext uri="{BB962C8B-B14F-4D97-AF65-F5344CB8AC3E}">
        <p14:creationId xmlns:p14="http://schemas.microsoft.com/office/powerpoint/2010/main" val="788125464"/>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4400" dirty="0" smtClean="0"/>
              <a:t>Welke contact zones zijn er in de Spaanstalige wereld?</a:t>
            </a:r>
            <a:endParaRPr lang="nl-NL" sz="4400" dirty="0"/>
          </a:p>
        </p:txBody>
      </p:sp>
      <p:sp>
        <p:nvSpPr>
          <p:cNvPr id="3" name="Tijdelijke aanduiding voor tekst 2"/>
          <p:cNvSpPr>
            <a:spLocks noGrp="1"/>
          </p:cNvSpPr>
          <p:nvPr>
            <p:ph type="body" idx="1"/>
          </p:nvPr>
        </p:nvSpPr>
        <p:spPr>
          <a:xfrm>
            <a:off x="900112" y="2063262"/>
            <a:ext cx="11160126" cy="5856776"/>
          </a:xfrm>
        </p:spPr>
        <p:txBody>
          <a:bodyPr>
            <a:normAutofit fontScale="92500" lnSpcReduction="20000"/>
          </a:bodyPr>
          <a:lstStyle/>
          <a:p>
            <a:pPr marL="514350" indent="-514350">
              <a:buAutoNum type="arabicPeriod"/>
            </a:pPr>
            <a:r>
              <a:rPr lang="nl-NL" sz="3200" b="1" dirty="0" smtClean="0"/>
              <a:t>Mexico </a:t>
            </a:r>
            <a:r>
              <a:rPr lang="mr-IN" sz="3200" b="1" dirty="0" smtClean="0"/>
              <a:t>–</a:t>
            </a:r>
            <a:r>
              <a:rPr lang="nl-NL" sz="3200" b="1" dirty="0" smtClean="0"/>
              <a:t> VS</a:t>
            </a:r>
          </a:p>
          <a:p>
            <a:pPr marL="0" indent="0">
              <a:buNone/>
            </a:pPr>
            <a:r>
              <a:rPr lang="nl-NL" sz="2600" i="1" dirty="0" smtClean="0"/>
              <a:t>Gaan we deze les uitgebreider op in </a:t>
            </a:r>
          </a:p>
          <a:p>
            <a:pPr marL="0" indent="0">
              <a:buNone/>
            </a:pPr>
            <a:endParaRPr lang="nl-NL" sz="3200" i="1" dirty="0" smtClean="0"/>
          </a:p>
          <a:p>
            <a:pPr marL="0" indent="0">
              <a:buNone/>
            </a:pPr>
            <a:r>
              <a:rPr lang="nl-NL" sz="3200" b="1" dirty="0" smtClean="0"/>
              <a:t>2. </a:t>
            </a:r>
            <a:r>
              <a:rPr lang="nl-NL" sz="3200" b="1" dirty="0"/>
              <a:t>Mexico – Guatemala: ‘la </a:t>
            </a:r>
            <a:r>
              <a:rPr lang="nl-NL" sz="3200" b="1" i="1" dirty="0" err="1"/>
              <a:t>otra</a:t>
            </a:r>
            <a:r>
              <a:rPr lang="nl-NL" sz="3200" b="1" i="1" dirty="0"/>
              <a:t> </a:t>
            </a:r>
            <a:r>
              <a:rPr lang="nl-NL" sz="3200" b="1" dirty="0" err="1"/>
              <a:t>frontera</a:t>
            </a:r>
            <a:r>
              <a:rPr lang="nl-NL" sz="3200" b="1" dirty="0"/>
              <a:t>’</a:t>
            </a:r>
          </a:p>
          <a:p>
            <a:pPr>
              <a:buFont typeface="Wingdings" panose="05000000000000000000" pitchFamily="2" charset="2"/>
              <a:buChar char="Ø"/>
            </a:pPr>
            <a:r>
              <a:rPr lang="nl-NL" sz="2600" dirty="0"/>
              <a:t>Migranten uit Centraal- en Zuid-Amerika of de Caraïben die naar de VS willen worden steeds vaker hier al tegengehouden.</a:t>
            </a:r>
          </a:p>
          <a:p>
            <a:pPr>
              <a:buFont typeface="Wingdings" panose="05000000000000000000" pitchFamily="2" charset="2"/>
              <a:buChar char="Ø"/>
            </a:pPr>
            <a:r>
              <a:rPr lang="nl-NL" sz="2600" dirty="0"/>
              <a:t>Deze grens is veel minder bekend en besproken in de media</a:t>
            </a:r>
          </a:p>
          <a:p>
            <a:pPr marL="0" indent="0">
              <a:buNone/>
            </a:pPr>
            <a:endParaRPr lang="nl-NL" sz="3200" b="1" dirty="0" smtClean="0"/>
          </a:p>
          <a:p>
            <a:pPr marL="0" indent="0">
              <a:buNone/>
            </a:pPr>
            <a:r>
              <a:rPr lang="nl-NL" sz="3200" b="1" dirty="0" smtClean="0"/>
              <a:t>3. Marokko </a:t>
            </a:r>
            <a:r>
              <a:rPr lang="mr-IN" sz="3200" b="1" dirty="0" smtClean="0"/>
              <a:t>–</a:t>
            </a:r>
            <a:r>
              <a:rPr lang="nl-NL" sz="3200" b="1" dirty="0" smtClean="0"/>
              <a:t> </a:t>
            </a:r>
            <a:r>
              <a:rPr lang="nl-NL" sz="3200" b="1" dirty="0" err="1" smtClean="0"/>
              <a:t>Ceuta</a:t>
            </a:r>
            <a:r>
              <a:rPr lang="nl-NL" sz="3200" b="1" dirty="0" smtClean="0"/>
              <a:t> en </a:t>
            </a:r>
            <a:r>
              <a:rPr lang="nl-NL" sz="3200" b="1" dirty="0" err="1" smtClean="0"/>
              <a:t>Melilla</a:t>
            </a:r>
            <a:r>
              <a:rPr lang="nl-NL" sz="3200" b="1" dirty="0" smtClean="0"/>
              <a:t> </a:t>
            </a:r>
            <a:endParaRPr lang="nl-NL" sz="3200" dirty="0" smtClean="0"/>
          </a:p>
          <a:p>
            <a:pPr>
              <a:buFont typeface="Wingdings" charset="0"/>
              <a:buChar char="Ø"/>
            </a:pPr>
            <a:r>
              <a:rPr lang="nl-NL" sz="2600" dirty="0" smtClean="0"/>
              <a:t>Liggen in Noord-Afrika</a:t>
            </a:r>
          </a:p>
          <a:p>
            <a:pPr>
              <a:buFont typeface="Wingdings" charset="0"/>
              <a:buChar char="Ø"/>
            </a:pPr>
            <a:r>
              <a:rPr lang="nl-NL" sz="2600" dirty="0" smtClean="0"/>
              <a:t>Horen bij Spanje</a:t>
            </a:r>
          </a:p>
          <a:p>
            <a:pPr>
              <a:buFont typeface="Wingdings" charset="0"/>
              <a:buChar char="Ø"/>
            </a:pPr>
            <a:endParaRPr lang="nl-NL" dirty="0" smtClean="0"/>
          </a:p>
          <a:p>
            <a:pPr marL="0" indent="0">
              <a:buNone/>
            </a:pPr>
            <a:r>
              <a:rPr lang="nl-NL" sz="3200" b="1" dirty="0" smtClean="0"/>
              <a:t>4. Contact zones zijn niet noodzakelijk aan een fysieke grens gelegen: </a:t>
            </a:r>
            <a:r>
              <a:rPr lang="nl-NL" sz="2600" dirty="0"/>
              <a:t>O</a:t>
            </a:r>
            <a:r>
              <a:rPr lang="nl-NL" sz="2600" dirty="0" smtClean="0"/>
              <a:t>ok lokale of zelfs transnationale regio’s met gemengde, vaak postkoloniale culturele achtergronden worden hiertoe gerekend. Bijv. de Andes-regio, de Amazone-regio of </a:t>
            </a:r>
            <a:r>
              <a:rPr lang="nl-NL" sz="2600" dirty="0" err="1" smtClean="0"/>
              <a:t>Chiapas</a:t>
            </a:r>
            <a:r>
              <a:rPr lang="nl-NL" sz="2600" dirty="0" smtClean="0"/>
              <a:t> in Mexico, regio’s waar de Indiaanse bevolking nog sterk vertegenwoordigd is. Of in Spanje: Baskenland, Galicië, Catalonië. </a:t>
            </a:r>
            <a:endParaRPr lang="nl-NL" sz="2600" b="1" dirty="0" smtClean="0"/>
          </a:p>
          <a:p>
            <a:pPr marL="0" indent="0">
              <a:buNone/>
            </a:pPr>
            <a:endParaRPr lang="nl-NL" dirty="0" smtClean="0"/>
          </a:p>
          <a:p>
            <a:pPr marL="360362" lvl="1" indent="0">
              <a:buNone/>
            </a:pPr>
            <a:endParaRPr lang="nl-NL" dirty="0" smtClean="0"/>
          </a:p>
          <a:p>
            <a:pPr>
              <a:buFont typeface="Wingdings" charset="0"/>
              <a:buChar char="Ø"/>
            </a:pPr>
            <a:endParaRPr lang="nl-NL" dirty="0" smtClean="0"/>
          </a:p>
          <a:p>
            <a:pPr marL="0" indent="0">
              <a:buNone/>
            </a:pPr>
            <a:endParaRPr lang="nl-NL" dirty="0"/>
          </a:p>
        </p:txBody>
      </p:sp>
    </p:spTree>
    <p:extLst>
      <p:ext uri="{BB962C8B-B14F-4D97-AF65-F5344CB8AC3E}">
        <p14:creationId xmlns:p14="http://schemas.microsoft.com/office/powerpoint/2010/main" val="4106997316"/>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1032415" y="561968"/>
            <a:ext cx="11160126" cy="1079500"/>
          </a:xfrm>
        </p:spPr>
        <p:txBody>
          <a:bodyPr>
            <a:normAutofit/>
          </a:bodyPr>
          <a:lstStyle/>
          <a:p>
            <a:r>
              <a:rPr lang="nl-NL" sz="4400" dirty="0" smtClean="0"/>
              <a:t>Welke gevolgen kunnen contact zones hebben?</a:t>
            </a:r>
            <a:endParaRPr lang="nl-NL" sz="4400" dirty="0"/>
          </a:p>
        </p:txBody>
      </p:sp>
      <p:sp>
        <p:nvSpPr>
          <p:cNvPr id="5" name="Tijdelijke aanduiding voor tekst 4"/>
          <p:cNvSpPr>
            <a:spLocks noGrp="1"/>
          </p:cNvSpPr>
          <p:nvPr>
            <p:ph type="body" sz="quarter" idx="1"/>
          </p:nvPr>
        </p:nvSpPr>
        <p:spPr>
          <a:xfrm>
            <a:off x="952921" y="1667703"/>
            <a:ext cx="5582820" cy="6296579"/>
          </a:xfrm>
          <a:ln>
            <a:solidFill>
              <a:srgbClr val="000000"/>
            </a:solidFill>
          </a:ln>
        </p:spPr>
        <p:txBody>
          <a:bodyPr>
            <a:normAutofit/>
          </a:bodyPr>
          <a:lstStyle/>
          <a:p>
            <a:r>
              <a:rPr lang="nl-NL" sz="4000" dirty="0" smtClean="0"/>
              <a:t>Positief</a:t>
            </a:r>
          </a:p>
          <a:p>
            <a:endParaRPr lang="nl-NL" sz="4000" dirty="0"/>
          </a:p>
          <a:p>
            <a:endParaRPr lang="nl-NL" sz="4000" dirty="0" smtClean="0"/>
          </a:p>
          <a:p>
            <a:endParaRPr lang="nl-NL" sz="4000" dirty="0"/>
          </a:p>
          <a:p>
            <a:endParaRPr lang="nl-NL" sz="4000" dirty="0" smtClean="0"/>
          </a:p>
          <a:p>
            <a:endParaRPr lang="nl-NL" sz="4000" dirty="0"/>
          </a:p>
          <a:p>
            <a:endParaRPr lang="nl-NL" sz="4000" dirty="0"/>
          </a:p>
        </p:txBody>
      </p:sp>
      <p:sp>
        <p:nvSpPr>
          <p:cNvPr id="6" name="Tijdelijke aanduiding voor tekst 5"/>
          <p:cNvSpPr>
            <a:spLocks noGrp="1"/>
          </p:cNvSpPr>
          <p:nvPr>
            <p:ph type="body" sz="quarter" idx="13"/>
          </p:nvPr>
        </p:nvSpPr>
        <p:spPr>
          <a:xfrm>
            <a:off x="6739380" y="1641244"/>
            <a:ext cx="5353063" cy="6323039"/>
          </a:xfrm>
          <a:ln>
            <a:solidFill>
              <a:schemeClr val="tx1"/>
            </a:solidFill>
          </a:ln>
        </p:spPr>
        <p:txBody>
          <a:bodyPr>
            <a:normAutofit/>
          </a:bodyPr>
          <a:lstStyle/>
          <a:p>
            <a:pPr marL="0" indent="0">
              <a:buNone/>
            </a:pPr>
            <a:r>
              <a:rPr lang="nl-NL" sz="4000" b="1" dirty="0" smtClean="0"/>
              <a:t>Negatief</a:t>
            </a:r>
            <a:endParaRPr lang="nl-NL" sz="4000" b="1" dirty="0"/>
          </a:p>
        </p:txBody>
      </p:sp>
    </p:spTree>
    <p:extLst>
      <p:ext uri="{BB962C8B-B14F-4D97-AF65-F5344CB8AC3E}">
        <p14:creationId xmlns:p14="http://schemas.microsoft.com/office/powerpoint/2010/main" val="445933627"/>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RU PPT Algemeen NL 2014">
  <a:themeElements>
    <a:clrScheme name="RU PPT Algemeen NL 2014">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RU PPT Algemeen NL 2014">
      <a:majorFont>
        <a:latin typeface="Calibri"/>
        <a:ea typeface="Calibri"/>
        <a:cs typeface="Calibri"/>
      </a:majorFont>
      <a:minorFont>
        <a:latin typeface="Helvetica"/>
        <a:ea typeface="Helvetica"/>
        <a:cs typeface="Helvetica"/>
      </a:minorFont>
    </a:fontScheme>
    <a:fmtScheme name="RU PPT Algemeen NL 20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36000" tIns="36000" rIns="36000" bIns="36000" numCol="1" spcCol="38100" rtlCol="0" anchor="t">
        <a:spAutoFit/>
      </a:bodyPr>
      <a:lstStyle>
        <a:defPPr marL="0" marR="0" indent="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RU PPT Algemeen NL 2014">
  <a:themeElements>
    <a:clrScheme name="RU PPT Algemeen NL 2014">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RU PPT Algemeen NL 2014">
      <a:majorFont>
        <a:latin typeface="Calibri"/>
        <a:ea typeface="Calibri"/>
        <a:cs typeface="Calibri"/>
      </a:majorFont>
      <a:minorFont>
        <a:latin typeface="Helvetica"/>
        <a:ea typeface="Helvetica"/>
        <a:cs typeface="Helvetica"/>
      </a:minorFont>
    </a:fontScheme>
    <a:fmtScheme name="RU PPT Algemeen NL 20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36000" tIns="36000" rIns="36000" bIns="36000" numCol="1" spcCol="38100" rtlCol="0" anchor="t">
        <a:spAutoFit/>
      </a:bodyPr>
      <a:lstStyle>
        <a:defPPr marL="0" marR="0" indent="0" algn="l" defTabSz="649287" rtl="0" fontAlgn="auto" latinLnBrk="0" hangingPunct="0">
          <a:lnSpc>
            <a:spcPct val="100000"/>
          </a:lnSpc>
          <a:spcBef>
            <a:spcPts val="0"/>
          </a:spcBef>
          <a:spcAft>
            <a:spcPts val="0"/>
          </a:spcAft>
          <a:buClrTx/>
          <a:buSzTx/>
          <a:buFontTx/>
          <a:buNone/>
          <a:tabLst/>
          <a:defRPr kumimoji="0" sz="26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4740</TotalTime>
  <Words>2741</Words>
  <Application>Microsoft Office PowerPoint</Application>
  <PresentationFormat>Aangepast</PresentationFormat>
  <Paragraphs>287</Paragraphs>
  <Slides>15</Slides>
  <Notes>15</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15</vt:i4>
      </vt:variant>
    </vt:vector>
  </HeadingPairs>
  <TitlesOfParts>
    <vt:vector size="19" baseType="lpstr">
      <vt:lpstr>Arial</vt:lpstr>
      <vt:lpstr>Calibri</vt:lpstr>
      <vt:lpstr>Wingdings</vt:lpstr>
      <vt:lpstr>RU PPT Algemeen NL 2014</vt:lpstr>
      <vt:lpstr>Domein F Cultuur &amp; Grenzen    Een lesidee van Prof. dr. Brigitte Adriaensen  - Radboud Spaanse Taal en Cultuur Drs. Nina Kremers    - Radboud Docenten Academie    </vt:lpstr>
      <vt:lpstr>Programa</vt:lpstr>
      <vt:lpstr>1. Introducción </vt:lpstr>
      <vt:lpstr>¿En qué piensas? ¿Qué significa para ti?</vt:lpstr>
      <vt:lpstr>2. Fragmento de vídeo</vt:lpstr>
      <vt:lpstr>3. Análisis de ideas</vt:lpstr>
      <vt:lpstr>Kenmerken contact zones</vt:lpstr>
      <vt:lpstr>Welke contact zones zijn er in de Spaanstalige wereld?</vt:lpstr>
      <vt:lpstr>Welke gevolgen kunnen contact zones hebben?</vt:lpstr>
      <vt:lpstr>4. Una canción: “Welcome to Tijuana” - Manu Chao</vt:lpstr>
      <vt:lpstr>5. Tarea Tijuana</vt:lpstr>
      <vt:lpstr>Onderwerpen</vt:lpstr>
      <vt:lpstr>Tarea 2 - alternativa  &gt; “Tijuana Sound Machine” – Nortec Collective</vt:lpstr>
      <vt:lpstr>6. Recopilación</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Startcollege: Visie en Doeltaalgebruik</dc:title>
  <dc:creator>Kremers, M.F. (Nina)</dc:creator>
  <cp:lastModifiedBy>Wanten, J.A.M. (Joyce)</cp:lastModifiedBy>
  <cp:revision>316</cp:revision>
  <cp:lastPrinted>2019-12-01T14:18:20Z</cp:lastPrinted>
  <dcterms:modified xsi:type="dcterms:W3CDTF">2020-06-08T08:15:05Z</dcterms:modified>
</cp:coreProperties>
</file>