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7" r:id="rId2"/>
    <p:sldId id="270" r:id="rId3"/>
    <p:sldId id="257" r:id="rId4"/>
    <p:sldId id="259" r:id="rId5"/>
    <p:sldId id="260" r:id="rId6"/>
    <p:sldId id="261" r:id="rId7"/>
    <p:sldId id="265" r:id="rId8"/>
    <p:sldId id="262" r:id="rId9"/>
    <p:sldId id="263" r:id="rId10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173"/>
  </p:normalViewPr>
  <p:slideViewPr>
    <p:cSldViewPr snapToGrid="0" snapToObjects="1">
      <p:cViewPr varScale="1">
        <p:scale>
          <a:sx n="69" d="100"/>
          <a:sy n="69" d="100"/>
        </p:scale>
        <p:origin x="82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1T11:12:20.89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70727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212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538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477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447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3960811" y="-938529"/>
            <a:ext cx="4267198" cy="9751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538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477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447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7588249" y="2681286"/>
            <a:ext cx="5661023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2593975" y="-941387"/>
            <a:ext cx="5661023" cy="841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538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477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447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376791" y="1905001"/>
            <a:ext cx="9435240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nstantia"/>
              <a:buNone/>
              <a:defRPr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82103" y="3657123"/>
            <a:ext cx="9429930" cy="991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nstantia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nstantia"/>
              <a:buNone/>
              <a:defRPr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tantia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3" name="Shape 33"/>
          <p:cNvGrpSpPr/>
          <p:nvPr/>
        </p:nvGrpSpPr>
        <p:grpSpPr>
          <a:xfrm>
            <a:off x="1218881" y="1600200"/>
            <a:ext cx="9739743" cy="73152"/>
            <a:chOff x="914400" y="1200150"/>
            <a:chExt cx="7306709" cy="54862"/>
          </a:xfrm>
        </p:grpSpPr>
        <p:sp>
          <p:nvSpPr>
            <p:cNvPr id="34" name="Shape 34"/>
            <p:cNvSpPr/>
            <p:nvPr/>
          </p:nvSpPr>
          <p:spPr>
            <a:xfrm>
              <a:off x="8166246" y="1200150"/>
              <a:ext cx="54862" cy="54862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914400" y="1200150"/>
              <a:ext cx="54862" cy="54862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36" name="Shape 36"/>
            <p:cNvGrpSpPr/>
            <p:nvPr/>
          </p:nvGrpSpPr>
          <p:grpSpPr>
            <a:xfrm>
              <a:off x="1036845" y="1207626"/>
              <a:ext cx="7074289" cy="38996"/>
              <a:chOff x="2141408" y="1752956"/>
              <a:chExt cx="7315200" cy="38996"/>
            </a:xfrm>
          </p:grpSpPr>
          <p:cxnSp>
            <p:nvCxnSpPr>
              <p:cNvPr id="37" name="Shape 37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8" name="Shape 38"/>
              <p:cNvCxnSpPr/>
              <p:nvPr/>
            </p:nvCxnSpPr>
            <p:spPr>
              <a:xfrm>
                <a:off x="2141408" y="1791952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9" name="Shape 39"/>
          <p:cNvGrpSpPr/>
          <p:nvPr/>
        </p:nvGrpSpPr>
        <p:grpSpPr>
          <a:xfrm>
            <a:off x="1218881" y="4851400"/>
            <a:ext cx="9739743" cy="73152"/>
            <a:chOff x="914400" y="3638550"/>
            <a:chExt cx="7306709" cy="54862"/>
          </a:xfrm>
        </p:grpSpPr>
        <p:sp>
          <p:nvSpPr>
            <p:cNvPr id="40" name="Shape 40"/>
            <p:cNvSpPr/>
            <p:nvPr/>
          </p:nvSpPr>
          <p:spPr>
            <a:xfrm>
              <a:off x="8166246" y="3638550"/>
              <a:ext cx="54862" cy="54862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914400" y="3638550"/>
              <a:ext cx="54862" cy="54862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42" name="Shape 42"/>
            <p:cNvGrpSpPr/>
            <p:nvPr/>
          </p:nvGrpSpPr>
          <p:grpSpPr>
            <a:xfrm>
              <a:off x="1036845" y="3646025"/>
              <a:ext cx="7074289" cy="38996"/>
              <a:chOff x="2141408" y="1752956"/>
              <a:chExt cx="7315200" cy="38996"/>
            </a:xfrm>
          </p:grpSpPr>
          <p:cxnSp>
            <p:nvCxnSpPr>
              <p:cNvPr id="43" name="Shape 43"/>
              <p:cNvCxnSpPr/>
              <p:nvPr/>
            </p:nvCxnSpPr>
            <p:spPr>
              <a:xfrm>
                <a:off x="2141408" y="1752956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4" name="Shape 44"/>
              <p:cNvCxnSpPr/>
              <p:nvPr/>
            </p:nvCxnSpPr>
            <p:spPr>
              <a:xfrm>
                <a:off x="2141408" y="1791952"/>
                <a:ext cx="73152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22029" y="990599"/>
            <a:ext cx="9344763" cy="2235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22029" y="3733800"/>
            <a:ext cx="934476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1" name="Shape 51"/>
          <p:cNvGrpSpPr/>
          <p:nvPr/>
        </p:nvGrpSpPr>
        <p:grpSpPr>
          <a:xfrm>
            <a:off x="3273781" y="3475736"/>
            <a:ext cx="5641264" cy="54864"/>
            <a:chOff x="2455975" y="2588441"/>
            <a:chExt cx="4232050" cy="41148"/>
          </a:xfrm>
        </p:grpSpPr>
        <p:sp>
          <p:nvSpPr>
            <p:cNvPr id="52" name="Shape 52"/>
            <p:cNvSpPr/>
            <p:nvPr/>
          </p:nvSpPr>
          <p:spPr>
            <a:xfrm>
              <a:off x="6642306" y="2588441"/>
              <a:ext cx="45718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455975" y="2588441"/>
              <a:ext cx="45718" cy="41148"/>
            </a:xfrm>
            <a:prstGeom prst="ellipse">
              <a:avLst/>
            </a:prstGeom>
            <a:solidFill>
              <a:schemeClr val="dk1"/>
            </a:solidFill>
            <a:ln w="264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onstanti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54" name="Shape 54"/>
            <p:cNvGrpSpPr/>
            <p:nvPr/>
          </p:nvGrpSpPr>
          <p:grpSpPr>
            <a:xfrm>
              <a:off x="2563229" y="2594390"/>
              <a:ext cx="4023360" cy="29249"/>
              <a:chOff x="2550323" y="3458730"/>
              <a:chExt cx="4023360" cy="38998"/>
            </a:xfrm>
          </p:grpSpPr>
          <p:cxnSp>
            <p:nvCxnSpPr>
              <p:cNvPr id="55" name="Shape 55"/>
              <p:cNvCxnSpPr/>
              <p:nvPr/>
            </p:nvCxnSpPr>
            <p:spPr>
              <a:xfrm>
                <a:off x="2550323" y="3458730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2550323" y="3497728"/>
                <a:ext cx="402336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4773955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28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25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223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93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195985" y="1803400"/>
            <a:ext cx="4773955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28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25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223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193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222945" y="1803400"/>
            <a:ext cx="4769804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218883" y="2514600"/>
            <a:ext cx="4773955" cy="35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7111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502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726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695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792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731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701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200048" y="1803400"/>
            <a:ext cx="4769804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6195985" y="2514600"/>
            <a:ext cx="4773955" cy="35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7111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79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502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726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695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792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731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701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6602281" cy="4267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538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477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447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8125882" y="1803400"/>
            <a:ext cx="2844059" cy="4267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218883" y="1803400"/>
            <a:ext cx="6602278" cy="426719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8" name="Shape 88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338737" y="1925318"/>
            <a:ext cx="6362565" cy="4023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125882" y="1803400"/>
            <a:ext cx="2844059" cy="41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88824" cy="68580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719" y="301752"/>
            <a:ext cx="11579383" cy="6254495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6888" marR="0" lvl="0" indent="5791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548640" marR="0" lvl="1" indent="-25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850392" marR="0" lvl="2" indent="-248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52144" marR="0" lvl="3" indent="-4724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53896" marR="0" lvl="4" indent="-4419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55648" marR="0" lvl="5" indent="-538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57400" marR="0" lvl="6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359152" marR="0" lvl="7" indent="-4775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660904" marR="0" lvl="8" indent="-4470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18882" y="6172200"/>
            <a:ext cx="741487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836896" y="6172200"/>
            <a:ext cx="1218883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258928" y="6172200"/>
            <a:ext cx="711014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nstantia"/>
                <a:buNone/>
              </a:pPr>
              <a:t>‹nr.›</a:t>
            </a:fld>
            <a:endParaRPr lang="en-US" sz="11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qGEiVvs54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b="1" dirty="0" err="1" smtClean="0"/>
              <a:t>Drillingsberichte</a:t>
            </a:r>
            <a:r>
              <a:rPr lang="nl-NL" sz="2000" b="1" dirty="0" smtClean="0"/>
              <a:t> (</a:t>
            </a:r>
            <a:r>
              <a:rPr lang="nl-NL" sz="2000" b="1" dirty="0" err="1" smtClean="0"/>
              <a:t>ergänzende</a:t>
            </a:r>
            <a:r>
              <a:rPr lang="nl-NL" sz="2000" b="1" dirty="0" smtClean="0"/>
              <a:t> PPT 1)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err="1" smtClean="0"/>
              <a:t>Unterrichtsmaterialien</a:t>
            </a:r>
            <a:r>
              <a:rPr lang="nl-NL" sz="2000" dirty="0" smtClean="0"/>
              <a:t> </a:t>
            </a:r>
            <a:r>
              <a:rPr lang="nl-NL" sz="2000" dirty="0" err="1" smtClean="0"/>
              <a:t>zum</a:t>
            </a:r>
            <a:r>
              <a:rPr lang="nl-NL" sz="2000" dirty="0" smtClean="0"/>
              <a:t> </a:t>
            </a:r>
            <a:r>
              <a:rPr lang="nl-NL" sz="2000" dirty="0" err="1" smtClean="0"/>
              <a:t>Interregprojekt</a:t>
            </a:r>
            <a:r>
              <a:rPr lang="nl-NL" sz="2000" dirty="0" smtClean="0"/>
              <a:t> </a:t>
            </a:r>
            <a:br>
              <a:rPr lang="nl-NL" sz="2000" dirty="0" smtClean="0"/>
            </a:br>
            <a:r>
              <a:rPr lang="nl-NL" sz="2000" dirty="0" smtClean="0"/>
              <a:t>‘</a:t>
            </a:r>
            <a:r>
              <a:rPr lang="nl-NL" sz="2000" dirty="0" err="1" smtClean="0"/>
              <a:t>Nachbarsprache</a:t>
            </a:r>
            <a:r>
              <a:rPr lang="nl-NL" sz="2000" dirty="0" smtClean="0"/>
              <a:t> &amp; buurcultuur’</a:t>
            </a:r>
            <a:endParaRPr lang="nl-NL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6602281" cy="3997325"/>
          </a:xfrm>
        </p:spPr>
        <p:txBody>
          <a:bodyPr/>
          <a:lstStyle/>
          <a:p>
            <a:pPr indent="0">
              <a:buNone/>
            </a:pPr>
            <a:r>
              <a:rPr lang="nl-NL" dirty="0" err="1" smtClean="0"/>
              <a:t>Diese</a:t>
            </a:r>
            <a:r>
              <a:rPr lang="nl-NL" dirty="0" smtClean="0"/>
              <a:t> </a:t>
            </a:r>
            <a:r>
              <a:rPr lang="nl-NL" i="1" dirty="0" err="1" smtClean="0"/>
              <a:t>erste</a:t>
            </a:r>
            <a:r>
              <a:rPr lang="nl-NL" dirty="0" smtClean="0"/>
              <a:t> </a:t>
            </a:r>
            <a:r>
              <a:rPr lang="nl-NL" dirty="0" err="1" smtClean="0"/>
              <a:t>ergänzende</a:t>
            </a:r>
            <a:r>
              <a:rPr lang="nl-NL" dirty="0" smtClean="0"/>
              <a:t> PowerPoint </a:t>
            </a:r>
            <a:r>
              <a:rPr lang="nl-NL" dirty="0" err="1" smtClean="0"/>
              <a:t>Präsentation</a:t>
            </a:r>
            <a:r>
              <a:rPr lang="nl-NL" dirty="0" smtClean="0"/>
              <a:t> </a:t>
            </a:r>
            <a:r>
              <a:rPr lang="nl-NL" dirty="0" err="1" smtClean="0"/>
              <a:t>gehört</a:t>
            </a:r>
            <a:r>
              <a:rPr lang="nl-NL" dirty="0" smtClean="0"/>
              <a:t> </a:t>
            </a:r>
            <a:r>
              <a:rPr lang="nl-NL" dirty="0" err="1" smtClean="0"/>
              <a:t>zum</a:t>
            </a:r>
            <a:r>
              <a:rPr lang="nl-NL" dirty="0" smtClean="0"/>
              <a:t> </a:t>
            </a:r>
            <a:r>
              <a:rPr lang="nl-NL" dirty="0" err="1" smtClean="0"/>
              <a:t>Arbeitsheft</a:t>
            </a:r>
            <a:r>
              <a:rPr lang="nl-NL" dirty="0"/>
              <a:t>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Thema I:  </a:t>
            </a:r>
            <a:r>
              <a:rPr lang="nl-NL" dirty="0" err="1" smtClean="0"/>
              <a:t>Einführung</a:t>
            </a:r>
            <a:r>
              <a:rPr lang="nl-NL" dirty="0" smtClean="0"/>
              <a:t> in die </a:t>
            </a:r>
            <a:r>
              <a:rPr lang="nl-NL" dirty="0" err="1" smtClean="0"/>
              <a:t>Drillingsberichte</a:t>
            </a:r>
            <a:r>
              <a:rPr lang="nl-NL" dirty="0" smtClean="0"/>
              <a:t>. Die Familie </a:t>
            </a:r>
            <a:r>
              <a:rPr lang="nl-NL" dirty="0" err="1" smtClean="0"/>
              <a:t>und</a:t>
            </a:r>
            <a:r>
              <a:rPr lang="nl-NL" dirty="0" smtClean="0"/>
              <a:t> die Berichte (1).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Entwickelt von Janina de Brito Figueiredo, Rogier Mul und </a:t>
            </a:r>
            <a:r>
              <a:rPr lang="de-DE" dirty="0" err="1"/>
              <a:t>Marlynn</a:t>
            </a:r>
            <a:r>
              <a:rPr lang="de-DE" dirty="0"/>
              <a:t> Amina van </a:t>
            </a:r>
            <a:r>
              <a:rPr lang="de-DE" dirty="0" err="1"/>
              <a:t>Alphen</a:t>
            </a:r>
            <a:r>
              <a:rPr lang="de-DE" dirty="0"/>
              <a:t> (Studierende  Radboud Universität) und Canan </a:t>
            </a:r>
            <a:r>
              <a:rPr lang="de-DE" dirty="0" err="1"/>
              <a:t>Sertkaya</a:t>
            </a:r>
            <a:r>
              <a:rPr lang="de-DE" dirty="0"/>
              <a:t>, Zhao Yang und Maren Dittrich (Studierende Philipps-Universität Marburg), unter der Leitung von Chiara Cerri, Sabine Jentges und Paul Sars.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9" descr="logoheaderinter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2" y="530225"/>
            <a:ext cx="2262187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1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1026" y="3283527"/>
            <a:ext cx="5857993" cy="262082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35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87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and Content Layout with List</a:t>
            </a:r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5174" y="0"/>
            <a:ext cx="12203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2318299" y="-288280"/>
            <a:ext cx="1497779" cy="720080"/>
          </a:xfrm>
          <a:prstGeom prst="rect">
            <a:avLst/>
          </a:prstGeom>
          <a:solidFill>
            <a:srgbClr val="C4940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endParaRPr lang="en-US" sz="40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924834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529205" y="730431"/>
            <a:ext cx="11207051" cy="528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nstantia"/>
              <a:buNone/>
            </a:pPr>
            <a:r>
              <a:rPr lang="en-US" sz="3200" b="1" u="sng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 1</a:t>
            </a:r>
            <a:r>
              <a:rPr lang="en-US" sz="3200" b="1" u="sng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nstantia"/>
              <a:buNone/>
            </a:pPr>
            <a:endParaRPr lang="en-US" sz="3200" b="1" u="sng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buClr>
                <a:schemeClr val="dk1"/>
              </a:buClr>
            </a:pPr>
            <a:r>
              <a:rPr lang="de-DE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Schau dir die Fotos auf der </a:t>
            </a:r>
            <a:r>
              <a:rPr lang="de-DE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vorangehenden Folie </a:t>
            </a:r>
            <a:r>
              <a:rPr lang="de-DE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an. Beantworte die folgende Frage stichpunktartig. </a:t>
            </a:r>
            <a:br>
              <a:rPr lang="de-DE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de-DE" sz="3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buClr>
                <a:schemeClr val="dk1"/>
              </a:buClr>
            </a:pPr>
            <a:r>
              <a:rPr lang="en-US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Was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denkst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du: Was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sind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die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Drillingsberichte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und was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ist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das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Thema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dieser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Briefe</a:t>
            </a: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endParaRPr sz="32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endParaRPr sz="4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nstantia"/>
              <a:buNone/>
            </a:pPr>
            <a:r>
              <a:rPr lang="en-US" sz="4000" b="0" i="0" u="none" strike="noStrike" cap="none" dirty="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sp>
        <p:nvSpPr>
          <p:cNvPr id="118" name="Shape 118"/>
          <p:cNvSpPr/>
          <p:nvPr/>
        </p:nvSpPr>
        <p:spPr>
          <a:xfrm>
            <a:off x="0" y="0"/>
            <a:ext cx="121888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denkst du, dass die Drillingsberichte sind und was das Thema dieser Briefe ist?</a:t>
            </a:r>
          </a:p>
        </p:txBody>
      </p:sp>
      <p:pic>
        <p:nvPicPr>
          <p:cNvPr id="6" name="Afbeelding 5" descr="Familie Oestreicher in Katwijk 1940: Lisbeth, Beate, Helli, Gerda, Maria en Felix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30" y="3914378"/>
            <a:ext cx="4124642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 2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49911" y="1600200"/>
            <a:ext cx="5795947" cy="44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46888">
              <a:spcBef>
                <a:spcPts val="0"/>
              </a:spcBef>
              <a:buSzPct val="25000"/>
              <a:buNone/>
            </a:pPr>
            <a:r>
              <a:rPr lang="de-DE" sz="3600" dirty="0"/>
              <a:t>	</a:t>
            </a:r>
            <a:r>
              <a:rPr lang="de-DE" sz="3200" dirty="0"/>
              <a:t>Du siehst gleich einen kurzen </a:t>
            </a:r>
            <a:r>
              <a:rPr lang="de-DE" sz="3200" dirty="0" smtClean="0"/>
              <a:t>Film, den du auf der Webseite anklicken kannst. </a:t>
            </a:r>
            <a:br>
              <a:rPr lang="de-DE" sz="3200" dirty="0" smtClean="0"/>
            </a:br>
            <a:r>
              <a:rPr lang="de-DE" sz="3200" dirty="0" smtClean="0"/>
              <a:t>Als </a:t>
            </a:r>
            <a:r>
              <a:rPr lang="de-DE" sz="3200" dirty="0"/>
              <a:t>Vorbereitung auf den Film verbindest du die folgenden Begriffe mit der richtigen Erklärung. 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 smtClean="0"/>
          </a:p>
          <a:p>
            <a:pPr lvl="0" indent="-246888">
              <a:spcBef>
                <a:spcPts val="0"/>
              </a:spcBef>
              <a:buSzPct val="25000"/>
              <a:buNone/>
            </a:pPr>
            <a:r>
              <a:rPr lang="de-DE" sz="3200" dirty="0"/>
              <a:t> </a:t>
            </a:r>
            <a:r>
              <a:rPr lang="de-DE" sz="3200" dirty="0" smtClean="0"/>
              <a:t>  Schreibe </a:t>
            </a:r>
            <a:r>
              <a:rPr lang="de-DE" sz="3200" dirty="0"/>
              <a:t>den richtigen Buchstaben in die Tabelle. </a:t>
            </a:r>
            <a:endParaRPr sz="3200" b="0" i="0" u="none" strike="noStrike" cap="none" dirty="0">
              <a:solidFill>
                <a:schemeClr val="dk1"/>
              </a:solidFill>
              <a:sym typeface="Constantia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300" y="1461950"/>
            <a:ext cx="4462700" cy="460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161007" y="1309764"/>
            <a:ext cx="9751200" cy="11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 3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825218" y="2639683"/>
            <a:ext cx="6400800" cy="2073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de-DE" altLang="zh-CN" sz="2800" dirty="0"/>
              <a:t>Schau dir den Film ohne Ton an.</a:t>
            </a:r>
          </a:p>
          <a:p>
            <a:pPr indent="0">
              <a:buNone/>
            </a:pPr>
            <a:r>
              <a:rPr lang="de-DE" altLang="zh-CN" sz="2800" dirty="0"/>
              <a:t>Wovon handelt der Film?</a:t>
            </a:r>
          </a:p>
          <a:p>
            <a:pPr indent="0">
              <a:buNone/>
            </a:pPr>
            <a:r>
              <a:rPr lang="de-DE" altLang="zh-CN" sz="2800" dirty="0"/>
              <a:t>Passen deine Eindrücke vom Film zu den Fotos bei Aufgabe 1?</a:t>
            </a:r>
            <a:r>
              <a:rPr lang="de-DE" altLang="zh-CN" sz="4000" dirty="0"/>
              <a:t/>
            </a:r>
            <a:br>
              <a:rPr lang="de-DE" altLang="zh-CN" sz="4000" dirty="0"/>
            </a:br>
            <a:endParaRPr sz="4000" b="0" i="0" u="none" strike="noStrike" cap="none" dirty="0">
              <a:solidFill>
                <a:schemeClr val="dk1"/>
              </a:solidFill>
              <a:sym typeface="Constantia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487" y="464375"/>
            <a:ext cx="403859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 4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72197" y="1803400"/>
            <a:ext cx="6654018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1238" indent="-514350">
              <a:buFont typeface="+mj-lt"/>
              <a:buAutoNum type="alphaLcParenR"/>
            </a:pPr>
            <a:r>
              <a:rPr lang="de-DE" altLang="zh-CN" sz="2600" dirty="0"/>
              <a:t>Schau dir den Film jetzt mit Ton an. Im Film wird die Geschichte der Familie </a:t>
            </a:r>
            <a:r>
              <a:rPr lang="de-DE" altLang="zh-CN" sz="2600" dirty="0" err="1"/>
              <a:t>Oestreicher</a:t>
            </a:r>
            <a:r>
              <a:rPr lang="de-DE" altLang="zh-CN" sz="2600" dirty="0"/>
              <a:t> erzählt. Schreib pro Familienmitglied einige Informationen (in Stichpunkten) aus dem Film auf.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628" y="1971599"/>
            <a:ext cx="3467099" cy="36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 4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72197" y="1803400"/>
            <a:ext cx="6654018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1238" indent="-514350">
              <a:buAutoNum type="alphaLcParenR" startAt="2"/>
            </a:pPr>
            <a:r>
              <a:rPr lang="de-DE" altLang="zh-CN" sz="2600" dirty="0"/>
              <a:t>Ordne jetzt die folgenden Stichpunkte den Fotos zu. </a:t>
            </a:r>
          </a:p>
          <a:p>
            <a:pPr lvl="1" indent="0">
              <a:buNone/>
            </a:pPr>
            <a:endParaRPr lang="de-DE" altLang="zh-CN" sz="2200" dirty="0"/>
          </a:p>
          <a:p>
            <a:pPr lvl="1" indent="0">
              <a:buNone/>
            </a:pPr>
            <a:r>
              <a:rPr lang="de-DE" altLang="zh-CN" sz="2200" dirty="0"/>
              <a:t>Hinweis: Die Stichpunkte können auf mehreren Personen zutreffen!</a:t>
            </a:r>
          </a:p>
          <a:p>
            <a:pPr marL="761238" indent="-514350">
              <a:buFont typeface="+mj-lt"/>
              <a:buAutoNum type="alphaLcParenR"/>
            </a:pPr>
            <a:endParaRPr lang="de-DE" altLang="zh-CN" sz="2600" dirty="0"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628" y="1971599"/>
            <a:ext cx="3467099" cy="363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4936778" y="1333550"/>
            <a:ext cx="6133800" cy="790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940E"/>
              </a:buClr>
              <a:buSzPct val="25000"/>
              <a:buFont typeface="Constantia"/>
              <a:buNone/>
            </a:pPr>
            <a:r>
              <a:rPr lang="en-US" sz="32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Aufgabe</a:t>
            </a:r>
            <a:r>
              <a:rPr lang="en-US" sz="30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5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875" y="1333550"/>
            <a:ext cx="3467099" cy="35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5">
            <a:extLst>
              <a:ext uri="{FF2B5EF4-FFF2-40B4-BE49-F238E27FC236}">
                <a16:creationId xmlns:a16="http://schemas.microsoft.com/office/drawing/2014/main" id="{F2712B71-1131-43AA-8A77-742EAC6E64F2}"/>
              </a:ext>
            </a:extLst>
          </p:cNvPr>
          <p:cNvSpPr txBox="1">
            <a:spLocks/>
          </p:cNvSpPr>
          <p:nvPr/>
        </p:nvSpPr>
        <p:spPr>
          <a:xfrm>
            <a:off x="4676669" y="1915941"/>
            <a:ext cx="6654018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1238" indent="-514350">
              <a:buFont typeface="+mj-lt"/>
              <a:buAutoNum type="alphaLcParenR"/>
            </a:pPr>
            <a:r>
              <a:rPr lang="de-DE" altLang="zh-CN" sz="3600" dirty="0">
                <a:latin typeface="Constantia" panose="02030602050306030303" pitchFamily="18" charset="0"/>
              </a:rPr>
              <a:t>Stell dir vor, du müsstest heutzutage flüchten. </a:t>
            </a:r>
            <a:r>
              <a:rPr lang="de-DE" altLang="zh-CN" sz="3600" dirty="0" smtClean="0">
                <a:latin typeface="Constantia" panose="02030602050306030303" pitchFamily="18" charset="0"/>
              </a:rPr>
              <a:t>Wohin  würdest du gehen?</a:t>
            </a:r>
          </a:p>
          <a:p>
            <a:pPr marL="761238" indent="-514350">
              <a:buFont typeface="+mj-lt"/>
              <a:buAutoNum type="alphaLcParenR"/>
            </a:pPr>
            <a:endParaRPr lang="de-DE" altLang="zh-CN" sz="3600" dirty="0">
              <a:latin typeface="Constantia" panose="02030602050306030303" pitchFamily="18" charset="0"/>
            </a:endParaRPr>
          </a:p>
          <a:p>
            <a:pPr marL="761238" indent="-514350">
              <a:buFont typeface="+mj-lt"/>
              <a:buAutoNum type="alphaLcParenR"/>
            </a:pPr>
            <a:r>
              <a:rPr lang="de-DE" altLang="zh-CN" sz="3600" dirty="0">
                <a:latin typeface="Constantia" panose="02030602050306030303" pitchFamily="18" charset="0"/>
              </a:rPr>
              <a:t>Wie würdest du </a:t>
            </a:r>
            <a:r>
              <a:rPr lang="de-DE" altLang="zh-CN" sz="3600" dirty="0" smtClean="0">
                <a:latin typeface="Constantia" panose="02030602050306030303" pitchFamily="18" charset="0"/>
              </a:rPr>
              <a:t>dann versuchen</a:t>
            </a:r>
            <a:r>
              <a:rPr lang="de-DE" altLang="zh-CN" sz="3600" dirty="0">
                <a:latin typeface="Constantia" panose="02030602050306030303" pitchFamily="18" charset="0"/>
              </a:rPr>
              <a:t>, Kontakt mit deiner Familie zu halten?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909836" y="1556791"/>
            <a:ext cx="1051316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940E"/>
              </a:buClr>
              <a:buSzPct val="25000"/>
              <a:buFont typeface="Constantia"/>
              <a:buNone/>
            </a:pPr>
            <a:r>
              <a:rPr lang="en-US" sz="4000" b="1" i="0" u="sng" strike="noStrike" cap="none" dirty="0" err="1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Zusätzliche</a:t>
            </a:r>
            <a:r>
              <a:rPr lang="en-US" sz="4000" b="1" i="0" u="sng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Aufgabe I: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Draw your life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091" y="2636910"/>
            <a:ext cx="5620693" cy="3097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ooks Classic 16x9">
  <a:themeElements>
    <a:clrScheme name="Vermogen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223</Words>
  <Application>Microsoft Office PowerPoint</Application>
  <PresentationFormat>Aangepast</PresentationFormat>
  <Paragraphs>30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Constantia</vt:lpstr>
      <vt:lpstr>Books Classic 16x9</vt:lpstr>
      <vt:lpstr>Drillingsberichte (ergänzende PPT 1) Unterrichtsmaterialien zum Interregprojekt  ‘Nachbarsprache &amp; buurcultuur’</vt:lpstr>
      <vt:lpstr>Title and Content Layout with List</vt:lpstr>
      <vt:lpstr>PowerPoint-presentatie</vt:lpstr>
      <vt:lpstr>Aufgabe 2</vt:lpstr>
      <vt:lpstr>Aufgabe 3</vt:lpstr>
      <vt:lpstr>Aufgabe 4</vt:lpstr>
      <vt:lpstr>Aufgabe 4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and Content Layout with List</dc:title>
  <dc:creator>Janina de Brito Figueiredo</dc:creator>
  <cp:lastModifiedBy>Paul</cp:lastModifiedBy>
  <cp:revision>18</cp:revision>
  <dcterms:modified xsi:type="dcterms:W3CDTF">2018-02-19T09:13:47Z</dcterms:modified>
</cp:coreProperties>
</file>