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63" r:id="rId3"/>
    <p:sldId id="258" r:id="rId4"/>
    <p:sldId id="259" r:id="rId5"/>
    <p:sldId id="264" r:id="rId6"/>
    <p:sldId id="261" r:id="rId7"/>
    <p:sldId id="272" r:id="rId8"/>
    <p:sldId id="265" r:id="rId9"/>
    <p:sldId id="260" r:id="rId10"/>
    <p:sldId id="266" r:id="rId11"/>
    <p:sldId id="262" r:id="rId12"/>
    <p:sldId id="267" r:id="rId13"/>
    <p:sldId id="273" r:id="rId14"/>
    <p:sldId id="268" r:id="rId15"/>
    <p:sldId id="274" r:id="rId16"/>
    <p:sldId id="269" r:id="rId17"/>
    <p:sldId id="270" r:id="rId18"/>
    <p:sldId id="271" r:id="rId1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15" autoAdjust="0"/>
  </p:normalViewPr>
  <p:slideViewPr>
    <p:cSldViewPr snapToGrid="0" snapToObjects="1">
      <p:cViewPr varScale="1">
        <p:scale>
          <a:sx n="65" d="100"/>
          <a:sy n="65" d="100"/>
        </p:scale>
        <p:origin x="1545"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C960A8-A675-400E-A5EA-7A3FE134C64D}" type="datetimeFigureOut">
              <a:rPr lang="nl-NL" smtClean="0"/>
              <a:t>7-10-2018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0E769D-1F53-4A04-951B-796515FD0A9C}" type="slidenum">
              <a:rPr lang="nl-NL" smtClean="0"/>
              <a:t>‹nr.›</a:t>
            </a:fld>
            <a:endParaRPr lang="nl-NL"/>
          </a:p>
        </p:txBody>
      </p:sp>
    </p:spTree>
    <p:extLst>
      <p:ext uri="{BB962C8B-B14F-4D97-AF65-F5344CB8AC3E}">
        <p14:creationId xmlns:p14="http://schemas.microsoft.com/office/powerpoint/2010/main" val="63914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C035D-9612-E640-BC88-AB558B2CE437}" type="datetimeFigureOut">
              <a:rPr lang="nl-NL" smtClean="0"/>
              <a:t>7-10-2018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70751-801F-544C-AAE3-4CDD1640F4A2}" type="slidenum">
              <a:rPr lang="nl-NL" smtClean="0"/>
              <a:t>‹nr.›</a:t>
            </a:fld>
            <a:endParaRPr lang="nl-NL"/>
          </a:p>
        </p:txBody>
      </p:sp>
    </p:spTree>
    <p:extLst>
      <p:ext uri="{BB962C8B-B14F-4D97-AF65-F5344CB8AC3E}">
        <p14:creationId xmlns:p14="http://schemas.microsoft.com/office/powerpoint/2010/main" val="926943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De vraag in de titel zal meteen reacties oproepen bij leerlingen. Een deel van de leerlingen zal ‘ja’ als antwoord geven, maar een deel zal erover twijfelen. Dat verschil wekt de nieuwsgierigheid op en vormt zo het begin van de les.</a:t>
            </a:r>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a:t>
            </a:fld>
            <a:endParaRPr lang="nl-NL"/>
          </a:p>
        </p:txBody>
      </p:sp>
    </p:spTree>
    <p:extLst>
      <p:ext uri="{BB962C8B-B14F-4D97-AF65-F5344CB8AC3E}">
        <p14:creationId xmlns:p14="http://schemas.microsoft.com/office/powerpoint/2010/main" val="131021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In het midden staat een prototypisch</a:t>
            </a:r>
            <a:r>
              <a:rPr lang="nl-NL" sz="1200" kern="1200" baseline="0">
                <a:solidFill>
                  <a:schemeClr val="tx1"/>
                </a:solidFill>
                <a:effectLst/>
                <a:latin typeface="+mn-lt"/>
                <a:ea typeface="+mn-ea"/>
                <a:cs typeface="+mn-cs"/>
              </a:rPr>
              <a:t> huis. Daaromheen staan a</a:t>
            </a:r>
            <a:r>
              <a:rPr lang="nl-NL" sz="1200" kern="1200">
                <a:solidFill>
                  <a:schemeClr val="tx1"/>
                </a:solidFill>
                <a:effectLst/>
                <a:latin typeface="+mn-lt"/>
                <a:ea typeface="+mn-ea"/>
                <a:cs typeface="+mn-cs"/>
              </a:rPr>
              <a:t>fbeeldingen van huizen die zich aan de randen van de categorie ‘huis’ bevinden. Bespreek met leerlingen welk exemplaar nog wel en welke (eventueel) niet meer tot de categorie ‘huis’ behoren. Deze bespreking zal de interne organisatie van een prototypecategorie helpen blootleggen.</a:t>
            </a:r>
          </a:p>
          <a:p>
            <a:endParaRPr lang="nl-NL" dirty="0"/>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10</a:t>
            </a:fld>
            <a:endParaRPr lang="nl-NL"/>
          </a:p>
        </p:txBody>
      </p:sp>
    </p:spTree>
    <p:extLst>
      <p:ext uri="{BB962C8B-B14F-4D97-AF65-F5344CB8AC3E}">
        <p14:creationId xmlns:p14="http://schemas.microsoft.com/office/powerpoint/2010/main" val="60815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Hierna volgen drie opdrachten voor de tweetallen, de leerlingen werken nu weer samen. Daarna volgt nog een korte klassikale bespreking.</a:t>
            </a:r>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11</a:t>
            </a:fld>
            <a:endParaRPr lang="nl-NL"/>
          </a:p>
        </p:txBody>
      </p:sp>
    </p:spTree>
    <p:extLst>
      <p:ext uri="{BB962C8B-B14F-4D97-AF65-F5344CB8AC3E}">
        <p14:creationId xmlns:p14="http://schemas.microsoft.com/office/powerpoint/2010/main" val="158718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Het is belangrijk om deze korte tijdspanne te hanteren. Hoe meer tijd de leerlingen krijgen, hoe minder prototypisch de resultaten zullen zijn.</a:t>
            </a:r>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12</a:t>
            </a:fld>
            <a:endParaRPr lang="nl-NL"/>
          </a:p>
        </p:txBody>
      </p:sp>
    </p:spTree>
    <p:extLst>
      <p:ext uri="{BB962C8B-B14F-4D97-AF65-F5344CB8AC3E}">
        <p14:creationId xmlns:p14="http://schemas.microsoft.com/office/powerpoint/2010/main" val="264531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13</a:t>
            </a:fld>
            <a:endParaRPr lang="nl-NL"/>
          </a:p>
        </p:txBody>
      </p:sp>
    </p:spTree>
    <p:extLst>
      <p:ext uri="{BB962C8B-B14F-4D97-AF65-F5344CB8AC3E}">
        <p14:creationId xmlns:p14="http://schemas.microsoft.com/office/powerpoint/2010/main" val="7899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Bij opdracht 1 zullen veel dezelfde fruitsoorten genoemd zijn (appel, banaan, peer: de prototypen).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Bij de nabespreking van opdracht 2 kunt u een leerling vragen zijn kopje op het bord te komen tekenen, veel andere leerlingen zullen hetzelfde (prototypische) kopje hebben getekend.</a:t>
            </a: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14</a:t>
            </a:fld>
            <a:endParaRPr lang="nl-NL"/>
          </a:p>
        </p:txBody>
      </p:sp>
    </p:spTree>
    <p:extLst>
      <p:ext uri="{BB962C8B-B14F-4D97-AF65-F5344CB8AC3E}">
        <p14:creationId xmlns:p14="http://schemas.microsoft.com/office/powerpoint/2010/main" val="34930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Bij opdracht 3 gaan leerlingen aan de slag met de tien soorten meubels. Door de instructie zullen ze steeds minder prototypische meubels noemen.</a:t>
            </a:r>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15</a:t>
            </a:fld>
            <a:endParaRPr lang="nl-NL"/>
          </a:p>
        </p:txBody>
      </p:sp>
    </p:spTree>
    <p:extLst>
      <p:ext uri="{BB962C8B-B14F-4D97-AF65-F5344CB8AC3E}">
        <p14:creationId xmlns:p14="http://schemas.microsoft.com/office/powerpoint/2010/main" val="2810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Vervolg op opdracht 3: leerlingen gaan nu aan de slag met de tien soorten meubels. De tweetallen wisselen hun lijstjes uit. Tweetal A gaat de meubels van tweetal B ordenen: de cijfers 1 tot en met 5 mogen twee keer uitgedeeld worden. Het cijfer 1 voor de meubels die in het centrum van de categorie thuishoren, het nummer 5 voor de meubels die zich aan de rand van de categorie bevinden. Daarna kort klassikaal bespreken. Welke meubels zijn prototypisch en welke zitten aan de rand? Zijn er ook meubels die eigenlijk buiten de categorie vallen? </a:t>
            </a:r>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16</a:t>
            </a:fld>
            <a:endParaRPr lang="nl-NL"/>
          </a:p>
        </p:txBody>
      </p:sp>
    </p:spTree>
    <p:extLst>
      <p:ext uri="{BB962C8B-B14F-4D97-AF65-F5344CB8AC3E}">
        <p14:creationId xmlns:p14="http://schemas.microsoft.com/office/powerpoint/2010/main" val="50691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Een afronding van opdracht 3 a.d.h.v. afbeeldingen.</a:t>
            </a: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17</a:t>
            </a:fld>
            <a:endParaRPr lang="nl-NL"/>
          </a:p>
        </p:txBody>
      </p:sp>
    </p:spTree>
    <p:extLst>
      <p:ext uri="{BB962C8B-B14F-4D97-AF65-F5344CB8AC3E}">
        <p14:creationId xmlns:p14="http://schemas.microsoft.com/office/powerpoint/2010/main" val="227338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Deze dia vormt een reflectie op de nieuwe opgedane kennis (waar is dit goed voor?).  Laat de leerlingen het antwoord op deze vraag formuleren. Richting om in te denken: prototypecategorieën maken het makkelijk om de wereld om ons heen te categoriseren. Wanneer we een nieuw object tegenkomen dan kunnen we snel vaststellen in hoeverre het lijkt op of verschilt van leden van een categorie. Op basis hiervan maken we een categorisatie.</a:t>
            </a: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18</a:t>
            </a:fld>
            <a:endParaRPr lang="nl-NL"/>
          </a:p>
        </p:txBody>
      </p:sp>
    </p:spTree>
    <p:extLst>
      <p:ext uri="{BB962C8B-B14F-4D97-AF65-F5344CB8AC3E}">
        <p14:creationId xmlns:p14="http://schemas.microsoft.com/office/powerpoint/2010/main" val="70920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Dia 2 t/m 4 zijn bedoeld om het taalgevoel van de leerlingen nog verder aan te spreken. De dia’s tonen diverse afbeeldingen van respectievelijk bomen, de kleur rood, de kleur blauw. De afbeeldingen moeten leiden tot een korte discussie met de leerlingen over de vraag welke afbeelding nou het meest aan hun beeld van een boom/rood/blauw voldoet.</a:t>
            </a:r>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2</a:t>
            </a:fld>
            <a:endParaRPr lang="nl-NL"/>
          </a:p>
        </p:txBody>
      </p:sp>
    </p:spTree>
    <p:extLst>
      <p:ext uri="{BB962C8B-B14F-4D97-AF65-F5344CB8AC3E}">
        <p14:creationId xmlns:p14="http://schemas.microsoft.com/office/powerpoint/2010/main" val="90155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Dia 2 t/m 4 zijn bedoeld om het taalgevoel van de leerlingen nog verder aan te spreken. De dia’s tonen diverse afbeeldingen van respectievelijk bomen, de kleur rood, de kleur blauw. De afbeeldingen moeten leiden tot een korte discussie met de leerlingen over de vraag welke afbeelding nou het meest aan hun beeld van een boom/rood/blauw voldoet.</a:t>
            </a:r>
            <a:endParaRPr lang="nl-NL"/>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3</a:t>
            </a:fld>
            <a:endParaRPr lang="nl-NL"/>
          </a:p>
        </p:txBody>
      </p:sp>
    </p:spTree>
    <p:extLst>
      <p:ext uri="{BB962C8B-B14F-4D97-AF65-F5344CB8AC3E}">
        <p14:creationId xmlns:p14="http://schemas.microsoft.com/office/powerpoint/2010/main" val="293922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Dia 2 t/m 4 zijn bedoeld om het taalgevoel van de leerlingen nog verder aan te spreken. De dia’s tonen diverse afbeeldingen van respectievelijk bomen, de kleur rood, de kleur blauw. De afbeeldingen moeten leiden tot een korte discussie met de leerlingen over de vraag welke afbeelding nou het meest aan hun beeld van een boom/rood/blauw voldoet.</a:t>
            </a:r>
            <a:endParaRPr lang="nl-NL"/>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4</a:t>
            </a:fld>
            <a:endParaRPr lang="nl-NL"/>
          </a:p>
        </p:txBody>
      </p:sp>
    </p:spTree>
    <p:extLst>
      <p:ext uri="{BB962C8B-B14F-4D97-AF65-F5344CB8AC3E}">
        <p14:creationId xmlns:p14="http://schemas.microsoft.com/office/powerpoint/2010/main" val="87656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De leerlingen gaan nu zelf aan de slag om een betekenisomschrijving op te stellen van het begrip ‘vogel’. Eerst werken</a:t>
            </a:r>
            <a:r>
              <a:rPr lang="nl-NL" sz="1200" kern="1200" baseline="0">
                <a:solidFill>
                  <a:schemeClr val="tx1"/>
                </a:solidFill>
                <a:effectLst/>
                <a:latin typeface="+mn-lt"/>
                <a:ea typeface="+mn-ea"/>
                <a:cs typeface="+mn-cs"/>
              </a:rPr>
              <a:t> de leerlingen </a:t>
            </a:r>
            <a:r>
              <a:rPr lang="nl-NL" sz="1200" kern="1200">
                <a:solidFill>
                  <a:schemeClr val="tx1"/>
                </a:solidFill>
                <a:effectLst/>
                <a:latin typeface="+mn-lt"/>
                <a:ea typeface="+mn-ea"/>
                <a:cs typeface="+mn-cs"/>
              </a:rPr>
              <a:t>twee minuten in tweetallen, daarna volgt een korte klassikale vergelijking. Er zullen overeenkomsten tussen de verschillende beschrijvingen zijn, maar ook verschillen. Bediscussier</a:t>
            </a:r>
            <a:r>
              <a:rPr lang="nl-NL" sz="1200" kern="1200" baseline="0">
                <a:solidFill>
                  <a:schemeClr val="tx1"/>
                </a:solidFill>
                <a:effectLst/>
                <a:latin typeface="+mn-lt"/>
                <a:ea typeface="+mn-ea"/>
                <a:cs typeface="+mn-cs"/>
              </a:rPr>
              <a:t> kort</a:t>
            </a:r>
            <a:r>
              <a:rPr lang="nl-NL" sz="1200" kern="1200">
                <a:solidFill>
                  <a:schemeClr val="tx1"/>
                </a:solidFill>
                <a:effectLst/>
                <a:latin typeface="+mn-lt"/>
                <a:ea typeface="+mn-ea"/>
                <a:cs typeface="+mn-cs"/>
              </a:rPr>
              <a:t> wat er nou wel en niet bij een vogel hoort.</a:t>
            </a: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5</a:t>
            </a:fld>
            <a:endParaRPr lang="nl-NL"/>
          </a:p>
        </p:txBody>
      </p:sp>
    </p:spTree>
    <p:extLst>
      <p:ext uri="{BB962C8B-B14F-4D97-AF65-F5344CB8AC3E}">
        <p14:creationId xmlns:p14="http://schemas.microsoft.com/office/powerpoint/2010/main" val="334525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Voorbeelden van gevallen die aan de rand van de categorie ‘vogel’ zitten of die er buiten vallen. Bespreek met leerlingen waarom pinguïn en struisvogel er nog wel bij horen (ze vliegen weliswaar</a:t>
            </a:r>
            <a:r>
              <a:rPr lang="nl-NL" sz="1200" kern="1200" baseline="0" dirty="0">
                <a:solidFill>
                  <a:schemeClr val="tx1"/>
                </a:solidFill>
                <a:effectLst/>
                <a:latin typeface="+mn-lt"/>
                <a:ea typeface="+mn-ea"/>
                <a:cs typeface="+mn-cs"/>
              </a:rPr>
              <a:t> niet, maar leggen wel eieren en hebben een snavel en vleugels)</a:t>
            </a:r>
            <a:r>
              <a:rPr lang="nl-NL" sz="1200" kern="1200" dirty="0">
                <a:solidFill>
                  <a:schemeClr val="tx1"/>
                </a:solidFill>
                <a:effectLst/>
                <a:latin typeface="+mn-lt"/>
                <a:ea typeface="+mn-ea"/>
                <a:cs typeface="+mn-cs"/>
              </a:rPr>
              <a:t>, maar het vogelbekdier niet (het vogelbekdier</a:t>
            </a:r>
            <a:r>
              <a:rPr lang="nl-NL" sz="1200" kern="1200" baseline="0" dirty="0">
                <a:solidFill>
                  <a:schemeClr val="tx1"/>
                </a:solidFill>
                <a:effectLst/>
                <a:latin typeface="+mn-lt"/>
                <a:ea typeface="+mn-ea"/>
                <a:cs typeface="+mn-cs"/>
              </a:rPr>
              <a:t> legt wel eieren en heeft een soort snavel, maar geen vleugels)</a:t>
            </a:r>
            <a:r>
              <a:rPr lang="nl-NL" sz="1200" kern="1200" dirty="0">
                <a:solidFill>
                  <a:schemeClr val="tx1"/>
                </a:solidFill>
                <a:effectLst/>
                <a:latin typeface="+mn-lt"/>
                <a:ea typeface="+mn-ea"/>
                <a:cs typeface="+mn-cs"/>
              </a:rPr>
              <a:t>. Hoe zit dat met de vleermuis (wel vleugels, maar geen eieren</a:t>
            </a:r>
            <a:r>
              <a:rPr lang="nl-NL" sz="1200" kern="1200" baseline="0" dirty="0">
                <a:solidFill>
                  <a:schemeClr val="tx1"/>
                </a:solidFill>
                <a:effectLst/>
                <a:latin typeface="+mn-lt"/>
                <a:ea typeface="+mn-ea"/>
                <a:cs typeface="+mn-cs"/>
              </a:rPr>
              <a:t> en geen snavel)</a:t>
            </a:r>
            <a:r>
              <a:rPr lang="nl-NL" sz="120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6</a:t>
            </a:fld>
            <a:endParaRPr lang="nl-NL"/>
          </a:p>
        </p:txBody>
      </p:sp>
    </p:spTree>
    <p:extLst>
      <p:ext uri="{BB962C8B-B14F-4D97-AF65-F5344CB8AC3E}">
        <p14:creationId xmlns:p14="http://schemas.microsoft.com/office/powerpoint/2010/main" val="257997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Een korte samenvatting van de discussie n.a.v. dia 6. Het citaat laat de moeilijkheid zien van het komen tot een beschrijving van betekenis.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7</a:t>
            </a:fld>
            <a:endParaRPr lang="nl-NL"/>
          </a:p>
        </p:txBody>
      </p:sp>
    </p:spTree>
    <p:extLst>
      <p:ext uri="{BB962C8B-B14F-4D97-AF65-F5344CB8AC3E}">
        <p14:creationId xmlns:p14="http://schemas.microsoft.com/office/powerpoint/2010/main" val="243055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Na de discussies a.d.h.v. de eerste zeven dia’s kan nu de definitie van het begrip ‘prototype(theorie)’ worden besproken. Docent kan aanvullende informatie geven.</a:t>
            </a: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8</a:t>
            </a:fld>
            <a:endParaRPr lang="nl-NL"/>
          </a:p>
        </p:txBody>
      </p:sp>
    </p:spTree>
    <p:extLst>
      <p:ext uri="{BB962C8B-B14F-4D97-AF65-F5344CB8AC3E}">
        <p14:creationId xmlns:p14="http://schemas.microsoft.com/office/powerpoint/2010/main" val="253943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Instructie voor een korte opdracht. Deze opdracht illustreert het begrip prototype nogmaals, maar nu visueel. Iedere leerling tekent een huis. Vergelijken vervolgens de tekeningen van de leerlingen met elkaar. Wat zal blijken: veel huizen lijken op elkaar: het prototype.</a:t>
            </a:r>
          </a:p>
          <a:p>
            <a:endParaRPr lang="nl-NL"/>
          </a:p>
        </p:txBody>
      </p:sp>
      <p:sp>
        <p:nvSpPr>
          <p:cNvPr id="4" name="Tijdelijke aanduiding voor dianummer 3"/>
          <p:cNvSpPr>
            <a:spLocks noGrp="1"/>
          </p:cNvSpPr>
          <p:nvPr>
            <p:ph type="sldNum" sz="quarter" idx="10"/>
          </p:nvPr>
        </p:nvSpPr>
        <p:spPr/>
        <p:txBody>
          <a:bodyPr/>
          <a:lstStyle/>
          <a:p>
            <a:fld id="{DBF70751-801F-544C-AAE3-4CDD1640F4A2}" type="slidenum">
              <a:rPr lang="nl-NL" smtClean="0"/>
              <a:t>9</a:t>
            </a:fld>
            <a:endParaRPr lang="nl-NL"/>
          </a:p>
        </p:txBody>
      </p:sp>
    </p:spTree>
    <p:extLst>
      <p:ext uri="{BB962C8B-B14F-4D97-AF65-F5344CB8AC3E}">
        <p14:creationId xmlns:p14="http://schemas.microsoft.com/office/powerpoint/2010/main" val="191019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Titelstijl van model bewerken</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p>
        </p:txBody>
      </p:sp>
      <p:sp>
        <p:nvSpPr>
          <p:cNvPr id="4" name="Date Placeholder 3"/>
          <p:cNvSpPr>
            <a:spLocks noGrp="1"/>
          </p:cNvSpPr>
          <p:nvPr>
            <p:ph type="dt" sz="half" idx="10"/>
          </p:nvPr>
        </p:nvSpPr>
        <p:spPr/>
        <p:txBody>
          <a:bodyPr/>
          <a:lstStyle/>
          <a:p>
            <a:fld id="{A2D02B9F-723A-DA45-AFB4-C5756AFE8534}" type="datetimeFigureOut">
              <a:rPr lang="nl-NL" smtClean="0"/>
              <a:t>7-10-2018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Vertical Text Placeholder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A2D02B9F-723A-DA45-AFB4-C5756AFE8534}" type="datetimeFigureOut">
              <a:rPr lang="nl-NL" smtClean="0"/>
              <a:t>7-10-2018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Titelstijl van model bewerken</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A2D02B9F-723A-DA45-AFB4-C5756AFE8534}" type="datetimeFigureOut">
              <a:rPr lang="nl-NL" smtClean="0"/>
              <a:t>7-10-2018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A2D02B9F-723A-DA45-AFB4-C5756AFE8534}" type="datetimeFigureOut">
              <a:rPr lang="nl-NL" smtClean="0"/>
              <a:t>7-10-2018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Date Placeholder 3"/>
          <p:cNvSpPr>
            <a:spLocks noGrp="1"/>
          </p:cNvSpPr>
          <p:nvPr>
            <p:ph type="dt" sz="half" idx="10"/>
          </p:nvPr>
        </p:nvSpPr>
        <p:spPr/>
        <p:txBody>
          <a:bodyPr/>
          <a:lstStyle/>
          <a:p>
            <a:fld id="{A2D02B9F-723A-DA45-AFB4-C5756AFE8534}" type="datetimeFigureOut">
              <a:rPr lang="nl-NL" smtClean="0"/>
              <a:t>7-10-2018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5" name="Date Placeholder 4"/>
          <p:cNvSpPr>
            <a:spLocks noGrp="1"/>
          </p:cNvSpPr>
          <p:nvPr>
            <p:ph type="dt" sz="half" idx="10"/>
          </p:nvPr>
        </p:nvSpPr>
        <p:spPr/>
        <p:txBody>
          <a:bodyPr/>
          <a:lstStyle/>
          <a:p>
            <a:fld id="{A2D02B9F-723A-DA45-AFB4-C5756AFE8534}" type="datetimeFigureOut">
              <a:rPr lang="nl-NL" smtClean="0"/>
              <a:t>7-10-2018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Titelstijl van model bewerken</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7" name="Date Placeholder 6"/>
          <p:cNvSpPr>
            <a:spLocks noGrp="1"/>
          </p:cNvSpPr>
          <p:nvPr>
            <p:ph type="dt" sz="half" idx="10"/>
          </p:nvPr>
        </p:nvSpPr>
        <p:spPr/>
        <p:txBody>
          <a:bodyPr/>
          <a:lstStyle/>
          <a:p>
            <a:fld id="{A2D02B9F-723A-DA45-AFB4-C5756AFE8534}" type="datetimeFigureOut">
              <a:rPr lang="nl-NL" smtClean="0"/>
              <a:t>7-10-2018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Date Placeholder 2"/>
          <p:cNvSpPr>
            <a:spLocks noGrp="1"/>
          </p:cNvSpPr>
          <p:nvPr>
            <p:ph type="dt" sz="half" idx="10"/>
          </p:nvPr>
        </p:nvSpPr>
        <p:spPr/>
        <p:txBody>
          <a:bodyPr/>
          <a:lstStyle/>
          <a:p>
            <a:fld id="{A2D02B9F-723A-DA45-AFB4-C5756AFE8534}" type="datetimeFigureOut">
              <a:rPr lang="nl-NL" smtClean="0"/>
              <a:t>7-10-2018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02B9F-723A-DA45-AFB4-C5756AFE8534}" type="datetimeFigureOut">
              <a:rPr lang="nl-NL" smtClean="0"/>
              <a:t>7-10-2018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Date Placeholder 4"/>
          <p:cNvSpPr>
            <a:spLocks noGrp="1"/>
          </p:cNvSpPr>
          <p:nvPr>
            <p:ph type="dt" sz="half" idx="10"/>
          </p:nvPr>
        </p:nvSpPr>
        <p:spPr/>
        <p:txBody>
          <a:bodyPr/>
          <a:lstStyle/>
          <a:p>
            <a:fld id="{A2D02B9F-723A-DA45-AFB4-C5756AFE8534}" type="datetimeFigureOut">
              <a:rPr lang="nl-NL" smtClean="0"/>
              <a:t>7-10-2018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Date Placeholder 4"/>
          <p:cNvSpPr>
            <a:spLocks noGrp="1"/>
          </p:cNvSpPr>
          <p:nvPr>
            <p:ph type="dt" sz="half" idx="10"/>
          </p:nvPr>
        </p:nvSpPr>
        <p:spPr/>
        <p:txBody>
          <a:bodyPr/>
          <a:lstStyle/>
          <a:p>
            <a:fld id="{A2D02B9F-723A-DA45-AFB4-C5756AFE8534}" type="datetimeFigureOut">
              <a:rPr lang="nl-NL" smtClean="0"/>
              <a:t>7-10-2018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1493FF0-ACC6-C347-AFE7-4318C03708D5}" type="slidenum">
              <a:rPr lang="nl-NL" smtClean="0"/>
              <a:t>‹nr.›</a:t>
            </a:fld>
            <a:endParaRPr lang="nl-NL"/>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02B9F-723A-DA45-AFB4-C5756AFE8534}" type="datetimeFigureOut">
              <a:rPr lang="nl-NL" smtClean="0"/>
              <a:t>7-10-2018</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3FF0-ACC6-C347-AFE7-4318C03708D5}" type="slidenum">
              <a:rPr lang="nl-NL" smtClean="0"/>
              <a:t>‹nr.›</a:t>
            </a:fld>
            <a:endParaRPr lang="nl-NL"/>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60400"/>
            <a:ext cx="7772400" cy="1470025"/>
          </a:xfrm>
        </p:spPr>
        <p:txBody>
          <a:bodyPr/>
          <a:lstStyle/>
          <a:p>
            <a:r>
              <a:rPr lang="nl-NL" dirty="0"/>
              <a:t>Is Donald Duck een vogel?</a:t>
            </a:r>
          </a:p>
        </p:txBody>
      </p:sp>
      <p:sp>
        <p:nvSpPr>
          <p:cNvPr id="3" name="Subtitel 2"/>
          <p:cNvSpPr>
            <a:spLocks noGrp="1"/>
          </p:cNvSpPr>
          <p:nvPr>
            <p:ph type="subTitle" idx="1"/>
          </p:nvPr>
        </p:nvSpPr>
        <p:spPr/>
        <p:txBody>
          <a:bodyPr/>
          <a:lstStyle/>
          <a:p>
            <a:r>
              <a:rPr lang="nl-NL" dirty="0"/>
              <a:t>Hoe ordenen we de wereld om ons heen en welke rol speelt taal daarbij?</a:t>
            </a:r>
          </a:p>
        </p:txBody>
      </p:sp>
    </p:spTree>
    <p:extLst>
      <p:ext uri="{BB962C8B-B14F-4D97-AF65-F5344CB8AC3E}">
        <p14:creationId xmlns:p14="http://schemas.microsoft.com/office/powerpoint/2010/main" val="62058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3365500" y="-5462"/>
            <a:ext cx="3492500" cy="2324100"/>
          </a:xfrm>
          <a:prstGeom prst="rect">
            <a:avLst/>
          </a:prstGeom>
        </p:spPr>
      </p:pic>
      <p:pic>
        <p:nvPicPr>
          <p:cNvPr id="4" name="Afbeelding 3"/>
          <p:cNvPicPr>
            <a:picLocks noChangeAspect="1"/>
          </p:cNvPicPr>
          <p:nvPr/>
        </p:nvPicPr>
        <p:blipFill>
          <a:blip r:embed="rId4"/>
          <a:stretch>
            <a:fillRect/>
          </a:stretch>
        </p:blipFill>
        <p:spPr>
          <a:xfrm>
            <a:off x="0" y="2413000"/>
            <a:ext cx="3606800" cy="2247900"/>
          </a:xfrm>
          <a:prstGeom prst="rect">
            <a:avLst/>
          </a:prstGeom>
        </p:spPr>
      </p:pic>
      <p:pic>
        <p:nvPicPr>
          <p:cNvPr id="5" name="Afbeelding 4"/>
          <p:cNvPicPr>
            <a:picLocks noChangeAspect="1"/>
          </p:cNvPicPr>
          <p:nvPr/>
        </p:nvPicPr>
        <p:blipFill>
          <a:blip r:embed="rId5"/>
          <a:stretch>
            <a:fillRect/>
          </a:stretch>
        </p:blipFill>
        <p:spPr>
          <a:xfrm>
            <a:off x="6858000" y="-5462"/>
            <a:ext cx="2701466" cy="2009215"/>
          </a:xfrm>
          <a:prstGeom prst="rect">
            <a:avLst/>
          </a:prstGeom>
        </p:spPr>
      </p:pic>
      <p:pic>
        <p:nvPicPr>
          <p:cNvPr id="9" name="Afbeelding 8"/>
          <p:cNvPicPr>
            <a:picLocks noChangeAspect="1"/>
          </p:cNvPicPr>
          <p:nvPr/>
        </p:nvPicPr>
        <p:blipFill>
          <a:blip r:embed="rId6"/>
          <a:stretch>
            <a:fillRect/>
          </a:stretch>
        </p:blipFill>
        <p:spPr>
          <a:xfrm>
            <a:off x="4879030" y="4108808"/>
            <a:ext cx="4264970" cy="2749192"/>
          </a:xfrm>
          <a:prstGeom prst="rect">
            <a:avLst/>
          </a:prstGeom>
        </p:spPr>
      </p:pic>
      <p:pic>
        <p:nvPicPr>
          <p:cNvPr id="11" name="Afbeelding 10"/>
          <p:cNvPicPr>
            <a:picLocks noChangeAspect="1"/>
          </p:cNvPicPr>
          <p:nvPr/>
        </p:nvPicPr>
        <p:blipFill>
          <a:blip r:embed="rId7"/>
          <a:stretch>
            <a:fillRect/>
          </a:stretch>
        </p:blipFill>
        <p:spPr>
          <a:xfrm>
            <a:off x="0" y="4660900"/>
            <a:ext cx="4879029" cy="2418430"/>
          </a:xfrm>
          <a:prstGeom prst="rect">
            <a:avLst/>
          </a:prstGeom>
        </p:spPr>
      </p:pic>
      <p:pic>
        <p:nvPicPr>
          <p:cNvPr id="13" name="Afbeelding 12"/>
          <p:cNvPicPr>
            <a:picLocks noChangeAspect="1"/>
          </p:cNvPicPr>
          <p:nvPr/>
        </p:nvPicPr>
        <p:blipFill>
          <a:blip r:embed="rId8"/>
          <a:stretch>
            <a:fillRect/>
          </a:stretch>
        </p:blipFill>
        <p:spPr>
          <a:xfrm>
            <a:off x="0" y="-5462"/>
            <a:ext cx="4225223" cy="2977776"/>
          </a:xfrm>
          <a:prstGeom prst="rect">
            <a:avLst/>
          </a:prstGeom>
        </p:spPr>
      </p:pic>
      <p:pic>
        <p:nvPicPr>
          <p:cNvPr id="14" name="Afbeelding 13"/>
          <p:cNvPicPr>
            <a:picLocks noChangeAspect="1"/>
          </p:cNvPicPr>
          <p:nvPr/>
        </p:nvPicPr>
        <p:blipFill>
          <a:blip r:embed="rId9"/>
          <a:stretch>
            <a:fillRect/>
          </a:stretch>
        </p:blipFill>
        <p:spPr>
          <a:xfrm>
            <a:off x="6502400" y="1574800"/>
            <a:ext cx="2641600" cy="3086100"/>
          </a:xfrm>
          <a:prstGeom prst="rect">
            <a:avLst/>
          </a:prstGeom>
        </p:spPr>
      </p:pic>
      <p:pic>
        <p:nvPicPr>
          <p:cNvPr id="15" name="Afbeelding 14"/>
          <p:cNvPicPr>
            <a:picLocks noChangeAspect="1"/>
          </p:cNvPicPr>
          <p:nvPr/>
        </p:nvPicPr>
        <p:blipFill>
          <a:blip r:embed="rId3"/>
          <a:stretch>
            <a:fillRect/>
          </a:stretch>
        </p:blipFill>
        <p:spPr>
          <a:xfrm>
            <a:off x="3491862" y="-5462"/>
            <a:ext cx="3492500" cy="2324100"/>
          </a:xfrm>
          <a:prstGeom prst="rect">
            <a:avLst/>
          </a:prstGeom>
        </p:spPr>
      </p:pic>
      <p:pic>
        <p:nvPicPr>
          <p:cNvPr id="16" name="Afbeelding 15"/>
          <p:cNvPicPr>
            <a:picLocks noChangeAspect="1"/>
          </p:cNvPicPr>
          <p:nvPr/>
        </p:nvPicPr>
        <p:blipFill>
          <a:blip r:embed="rId4"/>
          <a:stretch>
            <a:fillRect/>
          </a:stretch>
        </p:blipFill>
        <p:spPr>
          <a:xfrm>
            <a:off x="0" y="2565400"/>
            <a:ext cx="3606800" cy="2247900"/>
          </a:xfrm>
          <a:prstGeom prst="rect">
            <a:avLst/>
          </a:prstGeom>
        </p:spPr>
      </p:pic>
      <p:pic>
        <p:nvPicPr>
          <p:cNvPr id="17" name="Afbeelding 16" descr="Schermafbeelding 2016-11-13 om 12.30.4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5482" y="2010291"/>
            <a:ext cx="4548880" cy="3058071"/>
          </a:xfrm>
          <a:prstGeom prst="rect">
            <a:avLst/>
          </a:prstGeom>
        </p:spPr>
      </p:pic>
    </p:spTree>
    <p:extLst>
      <p:ext uri="{BB962C8B-B14F-4D97-AF65-F5344CB8AC3E}">
        <p14:creationId xmlns:p14="http://schemas.microsoft.com/office/powerpoint/2010/main" val="35134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427" y="852585"/>
            <a:ext cx="7497147" cy="5152831"/>
          </a:xfrm>
        </p:spPr>
        <p:txBody>
          <a:bodyPr>
            <a:normAutofit fontScale="90000"/>
          </a:bodyPr>
          <a:lstStyle/>
          <a:p>
            <a:pPr algn="l"/>
            <a:r>
              <a:rPr lang="nl-NL" dirty="0"/>
              <a:t>Tweetallen, pen en papier</a:t>
            </a:r>
            <a:br>
              <a:rPr lang="nl-NL" dirty="0"/>
            </a:br>
            <a:br>
              <a:rPr lang="nl-NL" dirty="0"/>
            </a:br>
            <a:r>
              <a:rPr lang="nl-NL" dirty="0"/>
              <a:t>Zorg ervoor dat je buurman/-vrouw niet kan zien wat </a:t>
            </a:r>
            <a:r>
              <a:rPr lang="nl-NL"/>
              <a:t>je schrijft of tekent.</a:t>
            </a:r>
            <a:br>
              <a:rPr lang="nl-NL"/>
            </a:br>
            <a:br>
              <a:rPr lang="nl-NL" dirty="0"/>
            </a:br>
            <a:r>
              <a:rPr lang="nl-NL" dirty="0"/>
              <a:t>Dus: ruggen tegen elkaar of boek rechtop tussen de </a:t>
            </a:r>
            <a:r>
              <a:rPr lang="nl-NL"/>
              <a:t>tafeltjes.</a:t>
            </a:r>
            <a:endParaRPr lang="nl-NL" dirty="0"/>
          </a:p>
        </p:txBody>
      </p:sp>
    </p:spTree>
    <p:extLst>
      <p:ext uri="{BB962C8B-B14F-4D97-AF65-F5344CB8AC3E}">
        <p14:creationId xmlns:p14="http://schemas.microsoft.com/office/powerpoint/2010/main" val="153078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8943" y="274637"/>
            <a:ext cx="6466114" cy="6147933"/>
          </a:xfrm>
        </p:spPr>
        <p:txBody>
          <a:bodyPr>
            <a:normAutofit/>
          </a:bodyPr>
          <a:lstStyle/>
          <a:p>
            <a:r>
              <a:rPr lang="nl-NL" b="1"/>
              <a:t>Opdracht 1</a:t>
            </a:r>
            <a:br>
              <a:rPr lang="nl-NL"/>
            </a:br>
            <a:r>
              <a:rPr lang="nl-NL"/>
              <a:t>Schrijf </a:t>
            </a:r>
            <a:r>
              <a:rPr lang="nl-NL" dirty="0"/>
              <a:t>vier fruitsoorten op.</a:t>
            </a:r>
            <a:br>
              <a:rPr lang="nl-NL"/>
            </a:br>
            <a:br>
              <a:rPr lang="nl-NL" dirty="0"/>
            </a:br>
            <a:br>
              <a:rPr lang="nl-NL" dirty="0"/>
            </a:br>
            <a:r>
              <a:rPr lang="nl-NL" dirty="0"/>
              <a:t>Tijd</a:t>
            </a:r>
            <a:r>
              <a:rPr lang="nl-NL"/>
              <a:t>: 10 seconden</a:t>
            </a:r>
            <a:endParaRPr lang="nl-NL" dirty="0"/>
          </a:p>
        </p:txBody>
      </p:sp>
    </p:spTree>
    <p:extLst>
      <p:ext uri="{BB962C8B-B14F-4D97-AF65-F5344CB8AC3E}">
        <p14:creationId xmlns:p14="http://schemas.microsoft.com/office/powerpoint/2010/main" val="190952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6147933"/>
          </a:xfrm>
        </p:spPr>
        <p:txBody>
          <a:bodyPr>
            <a:normAutofit/>
          </a:bodyPr>
          <a:lstStyle/>
          <a:p>
            <a:r>
              <a:rPr lang="nl-NL" b="1"/>
              <a:t>Opdracht 2</a:t>
            </a:r>
            <a:br>
              <a:rPr lang="nl-NL"/>
            </a:br>
            <a:r>
              <a:rPr lang="nl-NL"/>
              <a:t>Teken </a:t>
            </a:r>
            <a:r>
              <a:rPr lang="nl-NL" dirty="0"/>
              <a:t>een </a:t>
            </a:r>
            <a:r>
              <a:rPr lang="nl-NL"/>
              <a:t>kopje </a:t>
            </a:r>
            <a:br>
              <a:rPr lang="nl-NL"/>
            </a:br>
            <a:r>
              <a:rPr lang="nl-NL"/>
              <a:t>(om uit te </a:t>
            </a:r>
            <a:r>
              <a:rPr lang="nl-NL" dirty="0"/>
              <a:t>drinken). </a:t>
            </a:r>
            <a:br>
              <a:rPr lang="nl-NL"/>
            </a:br>
            <a:br>
              <a:rPr lang="nl-NL" dirty="0"/>
            </a:br>
            <a:br>
              <a:rPr lang="nl-NL" dirty="0"/>
            </a:br>
            <a:r>
              <a:rPr lang="nl-NL" dirty="0"/>
              <a:t>Tijd</a:t>
            </a:r>
            <a:r>
              <a:rPr lang="nl-NL"/>
              <a:t>: 10 seconden</a:t>
            </a:r>
            <a:endParaRPr lang="nl-NL" dirty="0"/>
          </a:p>
        </p:txBody>
      </p:sp>
    </p:spTree>
    <p:extLst>
      <p:ext uri="{BB962C8B-B14F-4D97-AF65-F5344CB8AC3E}">
        <p14:creationId xmlns:p14="http://schemas.microsoft.com/office/powerpoint/2010/main" val="49371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6401934"/>
          </a:xfrm>
        </p:spPr>
        <p:txBody>
          <a:bodyPr>
            <a:normAutofit fontScale="90000"/>
          </a:bodyPr>
          <a:lstStyle/>
          <a:p>
            <a:pPr algn="l"/>
            <a:r>
              <a:rPr lang="nl-NL"/>
              <a:t>Tijd om uit te wisselen met een ander tweetal.</a:t>
            </a:r>
            <a:br>
              <a:rPr lang="nl-NL"/>
            </a:br>
            <a:br>
              <a:rPr lang="nl-NL"/>
            </a:br>
            <a:r>
              <a:rPr lang="nl-NL"/>
              <a:t>Heeft het andere tweetal dezelfde fruitsoorten opgeschreven?</a:t>
            </a:r>
            <a:br>
              <a:rPr lang="nl-NL"/>
            </a:br>
            <a:br>
              <a:rPr lang="nl-NL"/>
            </a:br>
            <a:r>
              <a:rPr lang="nl-NL"/>
              <a:t>Is een kokosnoot fruit? En een tomaat?</a:t>
            </a:r>
            <a:br>
              <a:rPr lang="nl-NL"/>
            </a:br>
            <a:br>
              <a:rPr lang="nl-NL"/>
            </a:br>
            <a:r>
              <a:rPr lang="nl-NL"/>
              <a:t>Lijken de getekende kopjes op elkaar?</a:t>
            </a:r>
            <a:br>
              <a:rPr lang="nl-NL"/>
            </a:br>
            <a:endParaRPr lang="nl-NL" dirty="0"/>
          </a:p>
        </p:txBody>
      </p:sp>
    </p:spTree>
    <p:extLst>
      <p:ext uri="{BB962C8B-B14F-4D97-AF65-F5344CB8AC3E}">
        <p14:creationId xmlns:p14="http://schemas.microsoft.com/office/powerpoint/2010/main" val="131263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6147933"/>
          </a:xfrm>
        </p:spPr>
        <p:txBody>
          <a:bodyPr>
            <a:normAutofit/>
          </a:bodyPr>
          <a:lstStyle/>
          <a:p>
            <a:r>
              <a:rPr lang="nl-NL" b="1"/>
              <a:t>Opdracht 3</a:t>
            </a:r>
            <a:br>
              <a:rPr lang="nl-NL"/>
            </a:br>
            <a:r>
              <a:rPr lang="nl-NL"/>
              <a:t>Schrijf </a:t>
            </a:r>
            <a:r>
              <a:rPr lang="nl-NL" dirty="0"/>
              <a:t>tien soorten meubels op (alles wat in je hoofd opkomt als meubel, noemen we vandaag meubel).</a:t>
            </a:r>
            <a:br>
              <a:rPr lang="nl-NL" dirty="0"/>
            </a:br>
            <a:br>
              <a:rPr lang="nl-NL" dirty="0"/>
            </a:br>
            <a:r>
              <a:rPr lang="nl-NL" dirty="0"/>
              <a:t>Tijd</a:t>
            </a:r>
            <a:r>
              <a:rPr lang="nl-NL"/>
              <a:t>: 1 minuut</a:t>
            </a:r>
            <a:endParaRPr lang="nl-NL" dirty="0"/>
          </a:p>
        </p:txBody>
      </p:sp>
    </p:spTree>
    <p:extLst>
      <p:ext uri="{BB962C8B-B14F-4D97-AF65-F5344CB8AC3E}">
        <p14:creationId xmlns:p14="http://schemas.microsoft.com/office/powerpoint/2010/main" val="32362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1713"/>
            <a:ext cx="8229600" cy="6186715"/>
          </a:xfrm>
        </p:spPr>
        <p:txBody>
          <a:bodyPr>
            <a:normAutofit/>
          </a:bodyPr>
          <a:lstStyle/>
          <a:p>
            <a:pPr algn="l"/>
            <a:r>
              <a:rPr lang="nl-NL" dirty="0"/>
              <a:t>Lees de </a:t>
            </a:r>
            <a:r>
              <a:rPr lang="nl-NL"/>
              <a:t>tien meubels </a:t>
            </a:r>
            <a:r>
              <a:rPr lang="nl-NL" dirty="0"/>
              <a:t>van het andere tweetal en geef ze de nummers 1 t/m </a:t>
            </a:r>
            <a:r>
              <a:rPr lang="nl-NL"/>
              <a:t>5.</a:t>
            </a:r>
            <a:br>
              <a:rPr lang="nl-NL"/>
            </a:br>
            <a:r>
              <a:rPr lang="nl-NL"/>
              <a:t>1 = prototypisch meubel</a:t>
            </a:r>
            <a:br>
              <a:rPr lang="nl-NL"/>
            </a:br>
            <a:r>
              <a:rPr lang="nl-NL"/>
              <a:t>2 = iets minder prototypisch</a:t>
            </a:r>
            <a:br>
              <a:rPr lang="nl-NL"/>
            </a:br>
            <a:r>
              <a:rPr lang="nl-NL"/>
              <a:t>3 = nog minder</a:t>
            </a:r>
            <a:br>
              <a:rPr lang="nl-NL"/>
            </a:br>
            <a:r>
              <a:rPr lang="nl-NL"/>
              <a:t>4 = nóg minder</a:t>
            </a:r>
            <a:br>
              <a:rPr lang="nl-NL"/>
            </a:br>
            <a:r>
              <a:rPr lang="nl-NL"/>
              <a:t>5 = bijna geen meubel te noemen</a:t>
            </a:r>
            <a:br>
              <a:rPr lang="nl-NL"/>
            </a:br>
            <a:endParaRPr lang="nl-NL" dirty="0"/>
          </a:p>
        </p:txBody>
      </p:sp>
    </p:spTree>
    <p:extLst>
      <p:ext uri="{BB962C8B-B14F-4D97-AF65-F5344CB8AC3E}">
        <p14:creationId xmlns:p14="http://schemas.microsoft.com/office/powerpoint/2010/main" val="402962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79400" y="342900"/>
            <a:ext cx="2413000" cy="2006600"/>
          </a:xfrm>
          <a:prstGeom prst="rect">
            <a:avLst/>
          </a:prstGeom>
        </p:spPr>
      </p:pic>
      <p:pic>
        <p:nvPicPr>
          <p:cNvPr id="6" name="Afbeelding 5"/>
          <p:cNvPicPr>
            <a:picLocks noChangeAspect="1"/>
          </p:cNvPicPr>
          <p:nvPr/>
        </p:nvPicPr>
        <p:blipFill>
          <a:blip r:embed="rId4"/>
          <a:stretch>
            <a:fillRect/>
          </a:stretch>
        </p:blipFill>
        <p:spPr>
          <a:xfrm>
            <a:off x="5651500" y="4717142"/>
            <a:ext cx="3293474" cy="2191657"/>
          </a:xfrm>
          <a:prstGeom prst="rect">
            <a:avLst/>
          </a:prstGeom>
        </p:spPr>
      </p:pic>
      <p:pic>
        <p:nvPicPr>
          <p:cNvPr id="8" name="Afbeelding 7"/>
          <p:cNvPicPr>
            <a:picLocks noChangeAspect="1"/>
          </p:cNvPicPr>
          <p:nvPr/>
        </p:nvPicPr>
        <p:blipFill>
          <a:blip r:embed="rId5"/>
          <a:stretch>
            <a:fillRect/>
          </a:stretch>
        </p:blipFill>
        <p:spPr>
          <a:xfrm>
            <a:off x="279400" y="2374900"/>
            <a:ext cx="3683000" cy="2209800"/>
          </a:xfrm>
          <a:prstGeom prst="rect">
            <a:avLst/>
          </a:prstGeom>
        </p:spPr>
      </p:pic>
      <p:pic>
        <p:nvPicPr>
          <p:cNvPr id="9" name="Afbeelding 8"/>
          <p:cNvPicPr>
            <a:picLocks noChangeAspect="1"/>
          </p:cNvPicPr>
          <p:nvPr/>
        </p:nvPicPr>
        <p:blipFill>
          <a:blip r:embed="rId6"/>
          <a:stretch>
            <a:fillRect/>
          </a:stretch>
        </p:blipFill>
        <p:spPr>
          <a:xfrm>
            <a:off x="6658428" y="0"/>
            <a:ext cx="2193471" cy="2193471"/>
          </a:xfrm>
          <a:prstGeom prst="rect">
            <a:avLst/>
          </a:prstGeom>
        </p:spPr>
      </p:pic>
      <p:pic>
        <p:nvPicPr>
          <p:cNvPr id="10" name="Afbeelding 9"/>
          <p:cNvPicPr>
            <a:picLocks noChangeAspect="1"/>
          </p:cNvPicPr>
          <p:nvPr/>
        </p:nvPicPr>
        <p:blipFill>
          <a:blip r:embed="rId7"/>
          <a:stretch>
            <a:fillRect/>
          </a:stretch>
        </p:blipFill>
        <p:spPr>
          <a:xfrm>
            <a:off x="3228950" y="9071"/>
            <a:ext cx="1895500" cy="2848429"/>
          </a:xfrm>
          <a:prstGeom prst="rect">
            <a:avLst/>
          </a:prstGeom>
        </p:spPr>
      </p:pic>
      <p:pic>
        <p:nvPicPr>
          <p:cNvPr id="11" name="Afbeelding 10"/>
          <p:cNvPicPr>
            <a:picLocks noChangeAspect="1"/>
          </p:cNvPicPr>
          <p:nvPr/>
        </p:nvPicPr>
        <p:blipFill>
          <a:blip r:embed="rId8"/>
          <a:stretch>
            <a:fillRect/>
          </a:stretch>
        </p:blipFill>
        <p:spPr>
          <a:xfrm>
            <a:off x="190500" y="4390571"/>
            <a:ext cx="2921000" cy="2781300"/>
          </a:xfrm>
          <a:prstGeom prst="rect">
            <a:avLst/>
          </a:prstGeom>
        </p:spPr>
      </p:pic>
      <p:pic>
        <p:nvPicPr>
          <p:cNvPr id="12" name="Afbeelding 11"/>
          <p:cNvPicPr>
            <a:picLocks noChangeAspect="1"/>
          </p:cNvPicPr>
          <p:nvPr/>
        </p:nvPicPr>
        <p:blipFill>
          <a:blip r:embed="rId9"/>
          <a:stretch>
            <a:fillRect/>
          </a:stretch>
        </p:blipFill>
        <p:spPr>
          <a:xfrm>
            <a:off x="3619500" y="4348843"/>
            <a:ext cx="1828541" cy="2559957"/>
          </a:xfrm>
          <a:prstGeom prst="rect">
            <a:avLst/>
          </a:prstGeom>
        </p:spPr>
      </p:pic>
      <p:pic>
        <p:nvPicPr>
          <p:cNvPr id="13" name="Afbeelding 12"/>
          <p:cNvPicPr>
            <a:picLocks noChangeAspect="1"/>
          </p:cNvPicPr>
          <p:nvPr/>
        </p:nvPicPr>
        <p:blipFill>
          <a:blip r:embed="rId10"/>
          <a:stretch>
            <a:fillRect/>
          </a:stretch>
        </p:blipFill>
        <p:spPr>
          <a:xfrm>
            <a:off x="5605236" y="1993900"/>
            <a:ext cx="2857500" cy="2857500"/>
          </a:xfrm>
          <a:prstGeom prst="rect">
            <a:avLst/>
          </a:prstGeom>
        </p:spPr>
      </p:pic>
    </p:spTree>
    <p:extLst>
      <p:ext uri="{BB962C8B-B14F-4D97-AF65-F5344CB8AC3E}">
        <p14:creationId xmlns:p14="http://schemas.microsoft.com/office/powerpoint/2010/main" val="318099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42803"/>
            <a:ext cx="8229600" cy="1772395"/>
          </a:xfrm>
        </p:spPr>
        <p:txBody>
          <a:bodyPr>
            <a:normAutofit fontScale="90000"/>
          </a:bodyPr>
          <a:lstStyle/>
          <a:p>
            <a:r>
              <a:rPr lang="nl-NL" dirty="0"/>
              <a:t>Tot slot: waarom zou een mens zijn brein volgens deze prototypes organiseren?</a:t>
            </a:r>
          </a:p>
        </p:txBody>
      </p:sp>
    </p:spTree>
    <p:extLst>
      <p:ext uri="{BB962C8B-B14F-4D97-AF65-F5344CB8AC3E}">
        <p14:creationId xmlns:p14="http://schemas.microsoft.com/office/powerpoint/2010/main" val="253521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9494"/>
            <a:ext cx="8229600" cy="1143000"/>
          </a:xfrm>
        </p:spPr>
        <p:txBody>
          <a:bodyPr/>
          <a:lstStyle/>
          <a:p>
            <a:r>
              <a:rPr lang="nl-NL" dirty="0"/>
              <a:t>Wat zien we?</a:t>
            </a:r>
          </a:p>
        </p:txBody>
      </p:sp>
      <p:pic>
        <p:nvPicPr>
          <p:cNvPr id="4" name="Afbeelding 3"/>
          <p:cNvPicPr>
            <a:picLocks noChangeAspect="1"/>
          </p:cNvPicPr>
          <p:nvPr/>
        </p:nvPicPr>
        <p:blipFill>
          <a:blip r:embed="rId3"/>
          <a:stretch>
            <a:fillRect/>
          </a:stretch>
        </p:blipFill>
        <p:spPr>
          <a:xfrm>
            <a:off x="5664200" y="4597400"/>
            <a:ext cx="3479800" cy="2336800"/>
          </a:xfrm>
          <a:prstGeom prst="rect">
            <a:avLst/>
          </a:prstGeom>
        </p:spPr>
      </p:pic>
      <p:pic>
        <p:nvPicPr>
          <p:cNvPr id="5" name="Afbeelding 4"/>
          <p:cNvPicPr>
            <a:picLocks noChangeAspect="1"/>
          </p:cNvPicPr>
          <p:nvPr/>
        </p:nvPicPr>
        <p:blipFill>
          <a:blip r:embed="rId4"/>
          <a:stretch>
            <a:fillRect/>
          </a:stretch>
        </p:blipFill>
        <p:spPr>
          <a:xfrm>
            <a:off x="6838044" y="923472"/>
            <a:ext cx="2305956" cy="2305956"/>
          </a:xfrm>
          <a:prstGeom prst="rect">
            <a:avLst/>
          </a:prstGeom>
        </p:spPr>
      </p:pic>
      <p:pic>
        <p:nvPicPr>
          <p:cNvPr id="6" name="Afbeelding 5"/>
          <p:cNvPicPr>
            <a:picLocks noChangeAspect="1"/>
          </p:cNvPicPr>
          <p:nvPr/>
        </p:nvPicPr>
        <p:blipFill>
          <a:blip r:embed="rId5"/>
          <a:stretch>
            <a:fillRect/>
          </a:stretch>
        </p:blipFill>
        <p:spPr>
          <a:xfrm>
            <a:off x="3980793" y="3966009"/>
            <a:ext cx="2140857" cy="1800068"/>
          </a:xfrm>
          <a:prstGeom prst="rect">
            <a:avLst/>
          </a:prstGeom>
        </p:spPr>
      </p:pic>
      <p:pic>
        <p:nvPicPr>
          <p:cNvPr id="7" name="Afbeelding 6"/>
          <p:cNvPicPr>
            <a:picLocks noChangeAspect="1"/>
          </p:cNvPicPr>
          <p:nvPr/>
        </p:nvPicPr>
        <p:blipFill>
          <a:blip r:embed="rId6"/>
          <a:stretch>
            <a:fillRect/>
          </a:stretch>
        </p:blipFill>
        <p:spPr>
          <a:xfrm>
            <a:off x="0" y="3619500"/>
            <a:ext cx="2451100" cy="3314700"/>
          </a:xfrm>
          <a:prstGeom prst="rect">
            <a:avLst/>
          </a:prstGeom>
        </p:spPr>
      </p:pic>
      <p:pic>
        <p:nvPicPr>
          <p:cNvPr id="8" name="Afbeelding 7"/>
          <p:cNvPicPr>
            <a:picLocks noChangeAspect="1"/>
          </p:cNvPicPr>
          <p:nvPr/>
        </p:nvPicPr>
        <p:blipFill>
          <a:blip r:embed="rId7"/>
          <a:stretch>
            <a:fillRect/>
          </a:stretch>
        </p:blipFill>
        <p:spPr>
          <a:xfrm>
            <a:off x="2451100" y="5049156"/>
            <a:ext cx="1885043" cy="1885043"/>
          </a:xfrm>
          <a:prstGeom prst="rect">
            <a:avLst/>
          </a:prstGeom>
        </p:spPr>
      </p:pic>
      <p:pic>
        <p:nvPicPr>
          <p:cNvPr id="9" name="Afbeelding 8"/>
          <p:cNvPicPr>
            <a:picLocks noChangeAspect="1"/>
          </p:cNvPicPr>
          <p:nvPr/>
        </p:nvPicPr>
        <p:blipFill>
          <a:blip r:embed="rId8"/>
          <a:stretch>
            <a:fillRect/>
          </a:stretch>
        </p:blipFill>
        <p:spPr>
          <a:xfrm>
            <a:off x="4613728" y="1161142"/>
            <a:ext cx="2100943" cy="2804867"/>
          </a:xfrm>
          <a:prstGeom prst="rect">
            <a:avLst/>
          </a:prstGeom>
        </p:spPr>
      </p:pic>
      <p:pic>
        <p:nvPicPr>
          <p:cNvPr id="10" name="Afbeelding 9"/>
          <p:cNvPicPr>
            <a:picLocks noChangeAspect="1"/>
          </p:cNvPicPr>
          <p:nvPr/>
        </p:nvPicPr>
        <p:blipFill>
          <a:blip r:embed="rId9"/>
          <a:stretch>
            <a:fillRect/>
          </a:stretch>
        </p:blipFill>
        <p:spPr>
          <a:xfrm>
            <a:off x="0" y="1054100"/>
            <a:ext cx="3980793" cy="2565400"/>
          </a:xfrm>
          <a:prstGeom prst="rect">
            <a:avLst/>
          </a:prstGeom>
        </p:spPr>
      </p:pic>
    </p:spTree>
    <p:extLst>
      <p:ext uri="{BB962C8B-B14F-4D97-AF65-F5344CB8AC3E}">
        <p14:creationId xmlns:p14="http://schemas.microsoft.com/office/powerpoint/2010/main" val="350144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669471" y="235857"/>
            <a:ext cx="1748972" cy="1748972"/>
          </a:xfrm>
          <a:prstGeom prst="rect">
            <a:avLst/>
          </a:prstGeom>
        </p:spPr>
      </p:pic>
      <p:pic>
        <p:nvPicPr>
          <p:cNvPr id="4" name="Afbeelding 3"/>
          <p:cNvPicPr>
            <a:picLocks noChangeAspect="1"/>
          </p:cNvPicPr>
          <p:nvPr/>
        </p:nvPicPr>
        <p:blipFill>
          <a:blip r:embed="rId4"/>
          <a:stretch>
            <a:fillRect/>
          </a:stretch>
        </p:blipFill>
        <p:spPr>
          <a:xfrm>
            <a:off x="7159428" y="235857"/>
            <a:ext cx="1723572" cy="1723572"/>
          </a:xfrm>
          <a:prstGeom prst="rect">
            <a:avLst/>
          </a:prstGeom>
        </p:spPr>
      </p:pic>
      <p:pic>
        <p:nvPicPr>
          <p:cNvPr id="8" name="Afbeelding 7"/>
          <p:cNvPicPr>
            <a:picLocks noChangeAspect="1"/>
          </p:cNvPicPr>
          <p:nvPr/>
        </p:nvPicPr>
        <p:blipFill>
          <a:blip r:embed="rId5"/>
          <a:stretch>
            <a:fillRect/>
          </a:stretch>
        </p:blipFill>
        <p:spPr>
          <a:xfrm>
            <a:off x="669472" y="4753428"/>
            <a:ext cx="1983700" cy="1382486"/>
          </a:xfrm>
          <a:prstGeom prst="rect">
            <a:avLst/>
          </a:prstGeom>
        </p:spPr>
      </p:pic>
      <p:pic>
        <p:nvPicPr>
          <p:cNvPr id="9" name="Afbeelding 8"/>
          <p:cNvPicPr>
            <a:picLocks noChangeAspect="1"/>
          </p:cNvPicPr>
          <p:nvPr/>
        </p:nvPicPr>
        <p:blipFill>
          <a:blip r:embed="rId6"/>
          <a:stretch>
            <a:fillRect/>
          </a:stretch>
        </p:blipFill>
        <p:spPr>
          <a:xfrm>
            <a:off x="2937328" y="4753428"/>
            <a:ext cx="1794328" cy="1794328"/>
          </a:xfrm>
          <a:prstGeom prst="rect">
            <a:avLst/>
          </a:prstGeom>
        </p:spPr>
      </p:pic>
      <p:pic>
        <p:nvPicPr>
          <p:cNvPr id="10" name="Afbeelding 9"/>
          <p:cNvPicPr>
            <a:picLocks noChangeAspect="1"/>
          </p:cNvPicPr>
          <p:nvPr/>
        </p:nvPicPr>
        <p:blipFill>
          <a:blip r:embed="rId7"/>
          <a:stretch>
            <a:fillRect/>
          </a:stretch>
        </p:blipFill>
        <p:spPr>
          <a:xfrm>
            <a:off x="3000826" y="254000"/>
            <a:ext cx="1730829" cy="1730829"/>
          </a:xfrm>
          <a:prstGeom prst="rect">
            <a:avLst/>
          </a:prstGeom>
        </p:spPr>
      </p:pic>
      <p:pic>
        <p:nvPicPr>
          <p:cNvPr id="11" name="Afbeelding 10"/>
          <p:cNvPicPr>
            <a:picLocks noChangeAspect="1"/>
          </p:cNvPicPr>
          <p:nvPr/>
        </p:nvPicPr>
        <p:blipFill>
          <a:blip r:embed="rId8"/>
          <a:stretch>
            <a:fillRect/>
          </a:stretch>
        </p:blipFill>
        <p:spPr>
          <a:xfrm>
            <a:off x="5171182" y="4753428"/>
            <a:ext cx="1676573" cy="1676573"/>
          </a:xfrm>
          <a:prstGeom prst="rect">
            <a:avLst/>
          </a:prstGeom>
        </p:spPr>
      </p:pic>
      <p:pic>
        <p:nvPicPr>
          <p:cNvPr id="12" name="Afbeelding 11"/>
          <p:cNvPicPr>
            <a:picLocks noChangeAspect="1"/>
          </p:cNvPicPr>
          <p:nvPr/>
        </p:nvPicPr>
        <p:blipFill>
          <a:blip r:embed="rId9"/>
          <a:stretch>
            <a:fillRect/>
          </a:stretch>
        </p:blipFill>
        <p:spPr>
          <a:xfrm>
            <a:off x="7159428" y="4753428"/>
            <a:ext cx="1794328" cy="1794328"/>
          </a:xfrm>
          <a:prstGeom prst="rect">
            <a:avLst/>
          </a:prstGeom>
        </p:spPr>
      </p:pic>
      <p:pic>
        <p:nvPicPr>
          <p:cNvPr id="14" name="Afbeelding 13"/>
          <p:cNvPicPr>
            <a:picLocks noChangeAspect="1"/>
          </p:cNvPicPr>
          <p:nvPr/>
        </p:nvPicPr>
        <p:blipFill>
          <a:blip r:embed="rId10"/>
          <a:stretch>
            <a:fillRect/>
          </a:stretch>
        </p:blipFill>
        <p:spPr>
          <a:xfrm>
            <a:off x="6293019" y="2306191"/>
            <a:ext cx="2131025" cy="2131025"/>
          </a:xfrm>
          <a:prstGeom prst="rect">
            <a:avLst/>
          </a:prstGeom>
        </p:spPr>
      </p:pic>
      <p:pic>
        <p:nvPicPr>
          <p:cNvPr id="20" name="Afbeelding 19"/>
          <p:cNvPicPr>
            <a:picLocks noChangeAspect="1"/>
          </p:cNvPicPr>
          <p:nvPr/>
        </p:nvPicPr>
        <p:blipFill>
          <a:blip r:embed="rId11"/>
          <a:stretch>
            <a:fillRect/>
          </a:stretch>
        </p:blipFill>
        <p:spPr>
          <a:xfrm>
            <a:off x="986942" y="2306193"/>
            <a:ext cx="2139043" cy="2139043"/>
          </a:xfrm>
          <a:prstGeom prst="rect">
            <a:avLst/>
          </a:prstGeom>
        </p:spPr>
      </p:pic>
      <p:pic>
        <p:nvPicPr>
          <p:cNvPr id="21" name="Afbeelding 20"/>
          <p:cNvPicPr>
            <a:picLocks noChangeAspect="1"/>
          </p:cNvPicPr>
          <p:nvPr/>
        </p:nvPicPr>
        <p:blipFill>
          <a:blip r:embed="rId12"/>
          <a:stretch>
            <a:fillRect/>
          </a:stretch>
        </p:blipFill>
        <p:spPr>
          <a:xfrm>
            <a:off x="3866241" y="2306192"/>
            <a:ext cx="2037735" cy="2131024"/>
          </a:xfrm>
          <a:prstGeom prst="rect">
            <a:avLst/>
          </a:prstGeom>
        </p:spPr>
      </p:pic>
      <p:pic>
        <p:nvPicPr>
          <p:cNvPr id="23" name="Afbeelding 22"/>
          <p:cNvPicPr>
            <a:picLocks noChangeAspect="1"/>
          </p:cNvPicPr>
          <p:nvPr/>
        </p:nvPicPr>
        <p:blipFill>
          <a:blip r:embed="rId13"/>
          <a:stretch>
            <a:fillRect/>
          </a:stretch>
        </p:blipFill>
        <p:spPr>
          <a:xfrm>
            <a:off x="5171182" y="403894"/>
            <a:ext cx="1465588" cy="1580935"/>
          </a:xfrm>
          <a:prstGeom prst="rect">
            <a:avLst/>
          </a:prstGeom>
        </p:spPr>
      </p:pic>
    </p:spTree>
    <p:extLst>
      <p:ext uri="{BB962C8B-B14F-4D97-AF65-F5344CB8AC3E}">
        <p14:creationId xmlns:p14="http://schemas.microsoft.com/office/powerpoint/2010/main" val="240642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2742948" y="384190"/>
            <a:ext cx="1687286" cy="1687286"/>
          </a:xfrm>
          <a:prstGeom prst="rect">
            <a:avLst/>
          </a:prstGeom>
        </p:spPr>
      </p:pic>
      <p:pic>
        <p:nvPicPr>
          <p:cNvPr id="3" name="Afbeelding 2"/>
          <p:cNvPicPr>
            <a:picLocks noChangeAspect="1"/>
          </p:cNvPicPr>
          <p:nvPr/>
        </p:nvPicPr>
        <p:blipFill>
          <a:blip r:embed="rId4"/>
          <a:stretch>
            <a:fillRect/>
          </a:stretch>
        </p:blipFill>
        <p:spPr>
          <a:xfrm>
            <a:off x="3662979" y="4666342"/>
            <a:ext cx="1875971" cy="1875971"/>
          </a:xfrm>
          <a:prstGeom prst="rect">
            <a:avLst/>
          </a:prstGeom>
        </p:spPr>
      </p:pic>
      <p:pic>
        <p:nvPicPr>
          <p:cNvPr id="4" name="Afbeelding 3"/>
          <p:cNvPicPr>
            <a:picLocks noChangeAspect="1"/>
          </p:cNvPicPr>
          <p:nvPr/>
        </p:nvPicPr>
        <p:blipFill>
          <a:blip r:embed="rId5"/>
          <a:stretch>
            <a:fillRect/>
          </a:stretch>
        </p:blipFill>
        <p:spPr>
          <a:xfrm>
            <a:off x="4462371" y="2144338"/>
            <a:ext cx="2032000" cy="2032000"/>
          </a:xfrm>
          <a:prstGeom prst="rect">
            <a:avLst/>
          </a:prstGeom>
        </p:spPr>
      </p:pic>
      <p:pic>
        <p:nvPicPr>
          <p:cNvPr id="7" name="Afbeelding 6"/>
          <p:cNvPicPr>
            <a:picLocks noChangeAspect="1"/>
          </p:cNvPicPr>
          <p:nvPr/>
        </p:nvPicPr>
        <p:blipFill>
          <a:blip r:embed="rId6"/>
          <a:stretch>
            <a:fillRect/>
          </a:stretch>
        </p:blipFill>
        <p:spPr>
          <a:xfrm>
            <a:off x="6821714" y="2761342"/>
            <a:ext cx="1905000" cy="1905000"/>
          </a:xfrm>
          <a:prstGeom prst="rect">
            <a:avLst/>
          </a:prstGeom>
        </p:spPr>
      </p:pic>
      <p:pic>
        <p:nvPicPr>
          <p:cNvPr id="8" name="Afbeelding 7"/>
          <p:cNvPicPr>
            <a:picLocks noChangeAspect="1"/>
          </p:cNvPicPr>
          <p:nvPr/>
        </p:nvPicPr>
        <p:blipFill>
          <a:blip r:embed="rId7"/>
          <a:stretch>
            <a:fillRect/>
          </a:stretch>
        </p:blipFill>
        <p:spPr>
          <a:xfrm>
            <a:off x="6765471" y="233962"/>
            <a:ext cx="1961243" cy="1961243"/>
          </a:xfrm>
          <a:prstGeom prst="rect">
            <a:avLst/>
          </a:prstGeom>
        </p:spPr>
      </p:pic>
      <p:pic>
        <p:nvPicPr>
          <p:cNvPr id="11" name="Afbeelding 10"/>
          <p:cNvPicPr>
            <a:picLocks noChangeAspect="1"/>
          </p:cNvPicPr>
          <p:nvPr/>
        </p:nvPicPr>
        <p:blipFill>
          <a:blip r:embed="rId8"/>
          <a:stretch>
            <a:fillRect/>
          </a:stretch>
        </p:blipFill>
        <p:spPr>
          <a:xfrm>
            <a:off x="826546" y="4666342"/>
            <a:ext cx="1916402" cy="1916402"/>
          </a:xfrm>
          <a:prstGeom prst="rect">
            <a:avLst/>
          </a:prstGeom>
        </p:spPr>
      </p:pic>
      <p:pic>
        <p:nvPicPr>
          <p:cNvPr id="12" name="Afbeelding 11"/>
          <p:cNvPicPr>
            <a:picLocks noChangeAspect="1"/>
          </p:cNvPicPr>
          <p:nvPr/>
        </p:nvPicPr>
        <p:blipFill>
          <a:blip r:embed="rId9"/>
          <a:stretch>
            <a:fillRect/>
          </a:stretch>
        </p:blipFill>
        <p:spPr>
          <a:xfrm>
            <a:off x="6765471" y="5029200"/>
            <a:ext cx="1670957" cy="1670957"/>
          </a:xfrm>
          <a:prstGeom prst="rect">
            <a:avLst/>
          </a:prstGeom>
        </p:spPr>
      </p:pic>
      <p:pic>
        <p:nvPicPr>
          <p:cNvPr id="13" name="Afbeelding 12"/>
          <p:cNvPicPr>
            <a:picLocks noChangeAspect="1"/>
          </p:cNvPicPr>
          <p:nvPr/>
        </p:nvPicPr>
        <p:blipFill>
          <a:blip r:embed="rId10"/>
          <a:stretch>
            <a:fillRect/>
          </a:stretch>
        </p:blipFill>
        <p:spPr>
          <a:xfrm>
            <a:off x="850946" y="233962"/>
            <a:ext cx="1460684" cy="2044957"/>
          </a:xfrm>
          <a:prstGeom prst="rect">
            <a:avLst/>
          </a:prstGeom>
        </p:spPr>
      </p:pic>
      <p:pic>
        <p:nvPicPr>
          <p:cNvPr id="14" name="Afbeelding 13"/>
          <p:cNvPicPr>
            <a:picLocks noChangeAspect="1"/>
          </p:cNvPicPr>
          <p:nvPr/>
        </p:nvPicPr>
        <p:blipFill>
          <a:blip r:embed="rId11"/>
          <a:stretch>
            <a:fillRect/>
          </a:stretch>
        </p:blipFill>
        <p:spPr>
          <a:xfrm>
            <a:off x="222334" y="2540537"/>
            <a:ext cx="1839875" cy="1839875"/>
          </a:xfrm>
          <a:prstGeom prst="rect">
            <a:avLst/>
          </a:prstGeom>
        </p:spPr>
      </p:pic>
      <p:pic>
        <p:nvPicPr>
          <p:cNvPr id="15" name="Afbeelding 14"/>
          <p:cNvPicPr>
            <a:picLocks noChangeAspect="1"/>
          </p:cNvPicPr>
          <p:nvPr/>
        </p:nvPicPr>
        <p:blipFill>
          <a:blip r:embed="rId12"/>
          <a:stretch>
            <a:fillRect/>
          </a:stretch>
        </p:blipFill>
        <p:spPr>
          <a:xfrm>
            <a:off x="5152362" y="384190"/>
            <a:ext cx="1386653" cy="1386653"/>
          </a:xfrm>
          <a:prstGeom prst="rect">
            <a:avLst/>
          </a:prstGeom>
        </p:spPr>
      </p:pic>
      <p:pic>
        <p:nvPicPr>
          <p:cNvPr id="16" name="Afbeelding 15"/>
          <p:cNvPicPr>
            <a:picLocks noChangeAspect="1"/>
          </p:cNvPicPr>
          <p:nvPr/>
        </p:nvPicPr>
        <p:blipFill>
          <a:blip r:embed="rId13"/>
          <a:stretch>
            <a:fillRect/>
          </a:stretch>
        </p:blipFill>
        <p:spPr>
          <a:xfrm>
            <a:off x="2595306" y="2761342"/>
            <a:ext cx="1619070" cy="1619070"/>
          </a:xfrm>
          <a:prstGeom prst="rect">
            <a:avLst/>
          </a:prstGeom>
        </p:spPr>
      </p:pic>
    </p:spTree>
    <p:extLst>
      <p:ext uri="{BB962C8B-B14F-4D97-AF65-F5344CB8AC3E}">
        <p14:creationId xmlns:p14="http://schemas.microsoft.com/office/powerpoint/2010/main" val="183350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202362"/>
          </a:xfrm>
        </p:spPr>
        <p:txBody>
          <a:bodyPr>
            <a:normAutofit/>
          </a:bodyPr>
          <a:lstStyle/>
          <a:p>
            <a:r>
              <a:rPr lang="nl-NL" dirty="0"/>
              <a:t>In tweetallen</a:t>
            </a:r>
            <a:r>
              <a:rPr lang="nl-NL"/>
              <a:t>, twee </a:t>
            </a:r>
            <a:r>
              <a:rPr lang="nl-NL" dirty="0"/>
              <a:t>minuten:</a:t>
            </a:r>
            <a:br>
              <a:rPr lang="nl-NL" dirty="0"/>
            </a:br>
            <a:br>
              <a:rPr lang="nl-NL" dirty="0"/>
            </a:br>
            <a:r>
              <a:rPr lang="nl-NL" dirty="0"/>
              <a:t>Stel je bent een woordenboekmaker, hoe zou je dan het begrip ‘ vogel’  omschrijven? Wat zet je in je woordenboek?</a:t>
            </a:r>
          </a:p>
        </p:txBody>
      </p:sp>
    </p:spTree>
    <p:extLst>
      <p:ext uri="{BB962C8B-B14F-4D97-AF65-F5344CB8AC3E}">
        <p14:creationId xmlns:p14="http://schemas.microsoft.com/office/powerpoint/2010/main" val="294665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4134077"/>
          </a:xfrm>
        </p:spPr>
        <p:txBody>
          <a:bodyPr>
            <a:normAutofit/>
          </a:bodyPr>
          <a:lstStyle/>
          <a:p>
            <a:pPr algn="l"/>
            <a:r>
              <a:rPr lang="nl-NL" dirty="0"/>
              <a:t>Vallen de volgende dieren onder jullie omschrijving?</a:t>
            </a:r>
            <a:br>
              <a:rPr lang="nl-NL" dirty="0"/>
            </a:br>
            <a:r>
              <a:rPr lang="nl-NL" dirty="0"/>
              <a:t>struisvogel</a:t>
            </a:r>
            <a:br>
              <a:rPr lang="nl-NL" dirty="0"/>
            </a:br>
            <a:r>
              <a:rPr lang="nl-NL" dirty="0"/>
              <a:t>pinguïn</a:t>
            </a:r>
            <a:br>
              <a:rPr lang="nl-NL" dirty="0"/>
            </a:br>
            <a:r>
              <a:rPr lang="nl-NL" dirty="0"/>
              <a:t>vleermuis</a:t>
            </a:r>
            <a:br>
              <a:rPr lang="nl-NL"/>
            </a:br>
            <a:r>
              <a:rPr lang="nl-NL"/>
              <a:t>vogelbekdier</a:t>
            </a:r>
            <a:endParaRPr lang="nl-NL" dirty="0"/>
          </a:p>
        </p:txBody>
      </p:sp>
      <p:pic>
        <p:nvPicPr>
          <p:cNvPr id="3" name="Afbeelding 2"/>
          <p:cNvPicPr>
            <a:picLocks noChangeAspect="1"/>
          </p:cNvPicPr>
          <p:nvPr/>
        </p:nvPicPr>
        <p:blipFill>
          <a:blip r:embed="rId3"/>
          <a:stretch>
            <a:fillRect/>
          </a:stretch>
        </p:blipFill>
        <p:spPr>
          <a:xfrm>
            <a:off x="308429" y="4787900"/>
            <a:ext cx="3048000" cy="1587500"/>
          </a:xfrm>
          <a:prstGeom prst="rect">
            <a:avLst/>
          </a:prstGeom>
        </p:spPr>
      </p:pic>
      <p:pic>
        <p:nvPicPr>
          <p:cNvPr id="4" name="Afbeelding 3"/>
          <p:cNvPicPr>
            <a:picLocks noChangeAspect="1"/>
          </p:cNvPicPr>
          <p:nvPr/>
        </p:nvPicPr>
        <p:blipFill>
          <a:blip r:embed="rId4"/>
          <a:stretch>
            <a:fillRect/>
          </a:stretch>
        </p:blipFill>
        <p:spPr>
          <a:xfrm>
            <a:off x="6669314" y="3041650"/>
            <a:ext cx="2324100" cy="3492500"/>
          </a:xfrm>
          <a:prstGeom prst="rect">
            <a:avLst/>
          </a:prstGeom>
        </p:spPr>
      </p:pic>
      <p:pic>
        <p:nvPicPr>
          <p:cNvPr id="5" name="Afbeelding 4"/>
          <p:cNvPicPr>
            <a:picLocks noChangeAspect="1"/>
          </p:cNvPicPr>
          <p:nvPr/>
        </p:nvPicPr>
        <p:blipFill>
          <a:blip r:embed="rId5"/>
          <a:stretch>
            <a:fillRect/>
          </a:stretch>
        </p:blipFill>
        <p:spPr>
          <a:xfrm>
            <a:off x="3574142" y="4533900"/>
            <a:ext cx="3095171" cy="2059696"/>
          </a:xfrm>
          <a:prstGeom prst="rect">
            <a:avLst/>
          </a:prstGeom>
        </p:spPr>
      </p:pic>
      <p:pic>
        <p:nvPicPr>
          <p:cNvPr id="6" name="Afbeelding 5"/>
          <p:cNvPicPr>
            <a:picLocks noChangeAspect="1"/>
          </p:cNvPicPr>
          <p:nvPr/>
        </p:nvPicPr>
        <p:blipFill>
          <a:blip r:embed="rId6"/>
          <a:stretch>
            <a:fillRect/>
          </a:stretch>
        </p:blipFill>
        <p:spPr>
          <a:xfrm>
            <a:off x="5138769" y="1182914"/>
            <a:ext cx="3061089" cy="1719943"/>
          </a:xfrm>
          <a:prstGeom prst="rect">
            <a:avLst/>
          </a:prstGeom>
        </p:spPr>
      </p:pic>
    </p:spTree>
    <p:extLst>
      <p:ext uri="{BB962C8B-B14F-4D97-AF65-F5344CB8AC3E}">
        <p14:creationId xmlns:p14="http://schemas.microsoft.com/office/powerpoint/2010/main" val="14305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NRC 6 januari 2007 door </a:t>
            </a:r>
            <a:r>
              <a:rPr lang="nl-NL" dirty="0" err="1"/>
              <a:t>B.Maris</a:t>
            </a:r>
            <a:endParaRPr lang="nl-NL" dirty="0"/>
          </a:p>
        </p:txBody>
      </p:sp>
      <p:sp>
        <p:nvSpPr>
          <p:cNvPr id="3" name="Tijdelijke aanduiding voor inhoud 2"/>
          <p:cNvSpPr>
            <a:spLocks noGrp="1"/>
          </p:cNvSpPr>
          <p:nvPr>
            <p:ph idx="1"/>
          </p:nvPr>
        </p:nvSpPr>
        <p:spPr>
          <a:xfrm>
            <a:off x="615820" y="1600200"/>
            <a:ext cx="8070980" cy="4525963"/>
          </a:xfrm>
        </p:spPr>
        <p:txBody>
          <a:bodyPr/>
          <a:lstStyle/>
          <a:p>
            <a:pPr marL="0" indent="0">
              <a:buNone/>
            </a:pPr>
            <a:r>
              <a:rPr lang="nl-NL"/>
              <a:t>“Vraag </a:t>
            </a:r>
            <a:r>
              <a:rPr lang="nl-NL" dirty="0"/>
              <a:t>iemand om een definitie te geven van een vogel en het zal gaan over vliegen, vleugels, veren, een snavel en eieren. Toch is het onmogelijk om uit deze vijf kenmerken een sluitende definitie op te bouwen. Want struisvogels en pinguïns vliegen niet. Ook zijn er andere beesten met vleugels (vleermuizen) of veren (dinosauriërs) of een snavel (het </a:t>
            </a:r>
            <a:r>
              <a:rPr lang="nl-NL"/>
              <a:t>vogelbekdier).”</a:t>
            </a:r>
            <a:endParaRPr lang="nl-NL" dirty="0"/>
          </a:p>
          <a:p>
            <a:endParaRPr lang="nl-NL" dirty="0"/>
          </a:p>
        </p:txBody>
      </p:sp>
    </p:spTree>
    <p:extLst>
      <p:ext uri="{BB962C8B-B14F-4D97-AF65-F5344CB8AC3E}">
        <p14:creationId xmlns:p14="http://schemas.microsoft.com/office/powerpoint/2010/main" val="3444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9998"/>
            <a:ext cx="7772400" cy="1470025"/>
          </a:xfrm>
        </p:spPr>
        <p:txBody>
          <a:bodyPr>
            <a:normAutofit fontScale="90000"/>
          </a:bodyPr>
          <a:lstStyle/>
          <a:p>
            <a:r>
              <a:rPr lang="nl-NL" b="1" dirty="0"/>
              <a:t>Prototypetheorie</a:t>
            </a:r>
            <a:r>
              <a:rPr lang="nl-NL" dirty="0"/>
              <a:t>: theorie die wil verklaren op welke manier betekenis in het brein van de mens georganiseerd is.</a:t>
            </a:r>
          </a:p>
        </p:txBody>
      </p:sp>
      <p:sp>
        <p:nvSpPr>
          <p:cNvPr id="3" name="Subtitel 2"/>
          <p:cNvSpPr>
            <a:spLocks noGrp="1"/>
          </p:cNvSpPr>
          <p:nvPr>
            <p:ph type="subTitle" idx="1"/>
          </p:nvPr>
        </p:nvSpPr>
        <p:spPr>
          <a:xfrm>
            <a:off x="1371600" y="3610429"/>
            <a:ext cx="6400800" cy="2354943"/>
          </a:xfrm>
        </p:spPr>
        <p:txBody>
          <a:bodyPr>
            <a:normAutofit lnSpcReduction="10000"/>
          </a:bodyPr>
          <a:lstStyle/>
          <a:p>
            <a:r>
              <a:rPr lang="nl-NL" dirty="0">
                <a:solidFill>
                  <a:schemeClr val="tx1"/>
                </a:solidFill>
              </a:rPr>
              <a:t>In de categorie ‘vogel’ hoort de mus thuis in de kern, de duif ook. Maar de pinguïn en de struisvogel bevinden zich aan de rand, zij zijn ‘ iets minder vogel’  dan de mus of de duif.</a:t>
            </a:r>
          </a:p>
        </p:txBody>
      </p:sp>
    </p:spTree>
    <p:extLst>
      <p:ext uri="{BB962C8B-B14F-4D97-AF65-F5344CB8AC3E}">
        <p14:creationId xmlns:p14="http://schemas.microsoft.com/office/powerpoint/2010/main" val="196435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39722" y="3075057"/>
            <a:ext cx="6230552" cy="707886"/>
          </a:xfrm>
          <a:prstGeom prst="rect">
            <a:avLst/>
          </a:prstGeom>
        </p:spPr>
        <p:txBody>
          <a:bodyPr wrap="none">
            <a:spAutoFit/>
          </a:bodyPr>
          <a:lstStyle/>
          <a:p>
            <a:r>
              <a:rPr lang="nl-NL" sz="4000" dirty="0"/>
              <a:t>1</a:t>
            </a:r>
            <a:r>
              <a:rPr lang="nl-NL" sz="4000"/>
              <a:t>0 </a:t>
            </a:r>
            <a:r>
              <a:rPr lang="nl-NL" sz="4000" dirty="0"/>
              <a:t>seconden: teken een huis.</a:t>
            </a:r>
          </a:p>
        </p:txBody>
      </p:sp>
    </p:spTree>
    <p:extLst>
      <p:ext uri="{BB962C8B-B14F-4D97-AF65-F5344CB8AC3E}">
        <p14:creationId xmlns:p14="http://schemas.microsoft.com/office/powerpoint/2010/main" val="2683828222"/>
      </p:ext>
    </p:extLst>
  </p:cSld>
  <p:clrMapOvr>
    <a:masterClrMapping/>
  </p:clrMapOvr>
</p:sld>
</file>

<file path=ppt/theme/theme1.xml><?xml version="1.0" encoding="utf-8"?>
<a:theme xmlns:a="http://schemas.openxmlformats.org/drawingml/2006/main" name="Zw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Zwart .thmx</Template>
  <TotalTime>0</TotalTime>
  <Words>1155</Words>
  <Application>Microsoft Office PowerPoint</Application>
  <PresentationFormat>Diavoorstelling (4:3)</PresentationFormat>
  <Paragraphs>53</Paragraphs>
  <Slides>18</Slides>
  <Notes>18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Zwart</vt:lpstr>
      <vt:lpstr>Is Donald Duck een vogel?</vt:lpstr>
      <vt:lpstr>Wat zien we?</vt:lpstr>
      <vt:lpstr>PowerPoint-presentatie</vt:lpstr>
      <vt:lpstr>PowerPoint-presentatie</vt:lpstr>
      <vt:lpstr>In tweetallen, twee minuten:  Stel je bent een woordenboekmaker, hoe zou je dan het begrip ‘ vogel’  omschrijven? Wat zet je in je woordenboek?</vt:lpstr>
      <vt:lpstr>Vallen de volgende dieren onder jullie omschrijving? struisvogel pinguïn vleermuis vogelbekdier</vt:lpstr>
      <vt:lpstr>NRC 6 januari 2007 door B.Maris</vt:lpstr>
      <vt:lpstr>Prototypetheorie: theorie die wil verklaren op welke manier betekenis in het brein van de mens georganiseerd is.</vt:lpstr>
      <vt:lpstr>PowerPoint-presentatie</vt:lpstr>
      <vt:lpstr>PowerPoint-presentatie</vt:lpstr>
      <vt:lpstr>Tweetallen, pen en papier  Zorg ervoor dat je buurman/-vrouw niet kan zien wat je schrijft of tekent.  Dus: ruggen tegen elkaar of boek rechtop tussen de tafeltjes.</vt:lpstr>
      <vt:lpstr>Opdracht 1 Schrijf vier fruitsoorten op.   Tijd: 10 seconden</vt:lpstr>
      <vt:lpstr>Opdracht 2 Teken een kopje  (om uit te drinken).    Tijd: 10 seconden</vt:lpstr>
      <vt:lpstr>Tijd om uit te wisselen met een ander tweetal.  Heeft het andere tweetal dezelfde fruitsoorten opgeschreven?  Is een kokosnoot fruit? En een tomaat?  Lijken de getekende kopjes op elkaar? </vt:lpstr>
      <vt:lpstr>Opdracht 3 Schrijf tien soorten meubels op (alles wat in je hoofd opkomt als meubel, noemen we vandaag meubel).  Tijd: 1 minuut</vt:lpstr>
      <vt:lpstr>Lees de tien meubels van het andere tweetal en geef ze de nummers 1 t/m 5. 1 = prototypisch meubel 2 = iets minder prototypisch 3 = nog minder 4 = nóg minder 5 = bijna geen meubel te noemen </vt:lpstr>
      <vt:lpstr>PowerPoint-presentatie</vt:lpstr>
      <vt:lpstr>Tot slot: waarom zou een mens zijn brein volgens deze prototypes organiseren?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mijn rood hetzelfde als jouw rood?</dc:title>
  <dc:creator>vrs2</dc:creator>
  <cp:lastModifiedBy>Peter-Arno Coppen</cp:lastModifiedBy>
  <cp:revision>34</cp:revision>
  <dcterms:created xsi:type="dcterms:W3CDTF">2016-01-06T15:06:34Z</dcterms:created>
  <dcterms:modified xsi:type="dcterms:W3CDTF">2018-10-07T12:22:30Z</dcterms:modified>
</cp:coreProperties>
</file>