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16"/>
  </p:notesMasterIdLst>
  <p:sldIdLst>
    <p:sldId id="256" r:id="rId2"/>
    <p:sldId id="266" r:id="rId3"/>
    <p:sldId id="257" r:id="rId4"/>
    <p:sldId id="284" r:id="rId5"/>
    <p:sldId id="262" r:id="rId6"/>
    <p:sldId id="285" r:id="rId7"/>
    <p:sldId id="258" r:id="rId8"/>
    <p:sldId id="286" r:id="rId9"/>
    <p:sldId id="287" r:id="rId10"/>
    <p:sldId id="288" r:id="rId11"/>
    <p:sldId id="293" r:id="rId12"/>
    <p:sldId id="292" r:id="rId13"/>
    <p:sldId id="290" r:id="rId14"/>
    <p:sldId id="291" r:id="rId1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6851DA9-5355-4C45-9C6A-B12DD55E4F10}">
  <a:tblStyle styleId="{86851DA9-5355-4C45-9C6A-B12DD55E4F10}"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26" autoAdjust="0"/>
    <p:restoredTop sz="67518" autoAdjust="0"/>
  </p:normalViewPr>
  <p:slideViewPr>
    <p:cSldViewPr snapToGrid="0">
      <p:cViewPr varScale="1">
        <p:scale>
          <a:sx n="61" d="100"/>
          <a:sy n="61" d="100"/>
        </p:scale>
        <p:origin x="1071"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20101187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 name="Shape 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4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nl-NL" dirty="0"/>
              <a:t>Doordat</a:t>
            </a:r>
            <a:r>
              <a:rPr lang="nl-NL" baseline="0" dirty="0"/>
              <a:t> de stimulus een bepaalde syntactische structuur bevatte (‘De winkelier verkocht een boek aan de klant’ versus ‘De docent wenst de leerling veel succes’) bevat de zin die de leerling genoteerd heeft waarschijnlijk dezelfde syntactische structuur. Deze structuur is in het brein al gefaciliteerd. </a:t>
            </a:r>
          </a:p>
          <a:p>
            <a:pPr lvl="0">
              <a:spcBef>
                <a:spcPts val="0"/>
              </a:spcBef>
              <a:buNone/>
            </a:pPr>
            <a:endParaRPr lang="nl-NL" baseline="0" dirty="0"/>
          </a:p>
          <a:p>
            <a:pPr lvl="0">
              <a:spcBef>
                <a:spcPts val="0"/>
              </a:spcBef>
              <a:buNone/>
            </a:pPr>
            <a:r>
              <a:rPr lang="nl-NL" baseline="0" dirty="0"/>
              <a:t>In onderzoek van </a:t>
            </a:r>
            <a:r>
              <a:rPr lang="nl-NL" baseline="0" dirty="0" err="1"/>
              <a:t>Levelt</a:t>
            </a:r>
            <a:r>
              <a:rPr lang="nl-NL" baseline="0" dirty="0"/>
              <a:t> en </a:t>
            </a:r>
            <a:r>
              <a:rPr lang="nl-NL" baseline="0" dirty="0" err="1"/>
              <a:t>Kelters</a:t>
            </a:r>
            <a:r>
              <a:rPr lang="nl-NL" baseline="0" dirty="0"/>
              <a:t> (1982) werden winkeliers opgebeld met de vraag:</a:t>
            </a:r>
          </a:p>
          <a:p>
            <a:pPr marL="228600" lvl="0" indent="-228600">
              <a:spcBef>
                <a:spcPts val="0"/>
              </a:spcBef>
              <a:buAutoNum type="arabicPeriod"/>
            </a:pPr>
            <a:r>
              <a:rPr lang="nl-NL" baseline="0" dirty="0"/>
              <a:t>Om hoe laat gaat uw winkel dicht?</a:t>
            </a:r>
          </a:p>
          <a:p>
            <a:pPr marL="228600" lvl="0" indent="-228600">
              <a:spcBef>
                <a:spcPts val="0"/>
              </a:spcBef>
              <a:buAutoNum type="arabicPeriod"/>
            </a:pPr>
            <a:r>
              <a:rPr lang="nl-NL" baseline="0" dirty="0"/>
              <a:t>Hoe laat gaat uw winkel dicht?</a:t>
            </a:r>
          </a:p>
          <a:p>
            <a:pPr marL="228600" lvl="0" indent="-228600">
              <a:spcBef>
                <a:spcPts val="0"/>
              </a:spcBef>
              <a:buAutoNum type="arabicPeriod"/>
            </a:pPr>
            <a:endParaRPr lang="nl-NL" baseline="0" dirty="0"/>
          </a:p>
          <a:p>
            <a:pPr marL="0" lvl="0" indent="0">
              <a:spcBef>
                <a:spcPts val="0"/>
              </a:spcBef>
              <a:buNone/>
            </a:pPr>
            <a:r>
              <a:rPr lang="nl-NL" baseline="0" dirty="0"/>
              <a:t>Na zin 1 antwoordde de winkelier vaker: om X uur, na zin 2 antwoordde de winkelier vaker: X uur. </a:t>
            </a:r>
          </a:p>
          <a:p>
            <a:pPr marL="0" lvl="0" indent="0">
              <a:spcBef>
                <a:spcPts val="0"/>
              </a:spcBef>
              <a:buNone/>
            </a:pPr>
            <a:endParaRPr lang="nl-NL" baseline="0" dirty="0"/>
          </a:p>
          <a:p>
            <a:pPr marL="0" lvl="0" indent="0">
              <a:spcBef>
                <a:spcPts val="0"/>
              </a:spcBef>
              <a:buNone/>
            </a:pPr>
            <a:r>
              <a:rPr lang="nl-NL" dirty="0"/>
              <a:t>Vanwege</a:t>
            </a:r>
            <a:r>
              <a:rPr lang="nl-NL" baseline="0" dirty="0"/>
              <a:t> deze structurele relaties, vinden de meeste mensen de zinnen a, d en e in dia 9 ook beter klinken dan de zinnen b, c en f. Op basis van de zinsstructuur is een werkwoord (a) namelijk logischer dan een zelfstandig naamwoord (b), een bijwoord (d) logischer dan een werkwoord (c), en een werkwoord (e) logischer dan een zelfstandig naamwoord (f). </a:t>
            </a:r>
            <a:endParaRPr dirty="0"/>
          </a:p>
        </p:txBody>
      </p:sp>
    </p:spTree>
    <p:extLst>
      <p:ext uri="{BB962C8B-B14F-4D97-AF65-F5344CB8AC3E}">
        <p14:creationId xmlns:p14="http://schemas.microsoft.com/office/powerpoint/2010/main" val="3397235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nl-NL" sz="1100" kern="1200" dirty="0">
                <a:solidFill>
                  <a:schemeClr val="tx1"/>
                </a:solidFill>
                <a:effectLst/>
                <a:latin typeface="+mn-lt"/>
                <a:ea typeface="+mn-ea"/>
                <a:cs typeface="+mn-cs"/>
              </a:rPr>
              <a:t>Een welbekend raadsel dat illustreert hoe fonologische </a:t>
            </a:r>
            <a:r>
              <a:rPr lang="nl-NL" sz="1100" kern="1200" dirty="0" err="1">
                <a:solidFill>
                  <a:schemeClr val="tx1"/>
                </a:solidFill>
                <a:effectLst/>
                <a:latin typeface="+mn-lt"/>
                <a:ea typeface="+mn-ea"/>
                <a:cs typeface="+mn-cs"/>
              </a:rPr>
              <a:t>priming</a:t>
            </a:r>
            <a:r>
              <a:rPr lang="nl-NL" sz="1100" kern="1200" dirty="0">
                <a:solidFill>
                  <a:schemeClr val="tx1"/>
                </a:solidFill>
                <a:effectLst/>
                <a:latin typeface="+mn-lt"/>
                <a:ea typeface="+mn-ea"/>
                <a:cs typeface="+mn-cs"/>
              </a:rPr>
              <a:t> werkt. Waarschijnlijk eten alle leerlingen soep met een </a:t>
            </a:r>
            <a:r>
              <a:rPr lang="nl-NL" sz="1100" kern="1200" dirty="0" err="1">
                <a:solidFill>
                  <a:schemeClr val="tx1"/>
                </a:solidFill>
                <a:effectLst/>
                <a:latin typeface="+mn-lt"/>
                <a:ea typeface="+mn-ea"/>
                <a:cs typeface="+mn-cs"/>
              </a:rPr>
              <a:t>lepen</a:t>
            </a:r>
            <a:r>
              <a:rPr lang="nl-NL" sz="1100" kern="1200" dirty="0">
                <a:solidFill>
                  <a:schemeClr val="tx1"/>
                </a:solidFill>
                <a:effectLst/>
                <a:latin typeface="+mn-lt"/>
                <a:ea typeface="+mn-ea"/>
                <a:cs typeface="+mn-cs"/>
              </a:rPr>
              <a:t>, maar qua klank zijn al op het spoor van 'vork' gezet.</a:t>
            </a:r>
          </a:p>
        </p:txBody>
      </p:sp>
    </p:spTree>
    <p:extLst>
      <p:ext uri="{BB962C8B-B14F-4D97-AF65-F5344CB8AC3E}">
        <p14:creationId xmlns:p14="http://schemas.microsoft.com/office/powerpoint/2010/main" val="3974670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nl-NL" dirty="0"/>
              <a:t>Laat de leerlingen</a:t>
            </a:r>
            <a:r>
              <a:rPr lang="nl-NL" baseline="0" dirty="0"/>
              <a:t> klassikaal ‘ja’ of ‘nee’ roepen.</a:t>
            </a:r>
          </a:p>
          <a:p>
            <a:pPr lvl="0">
              <a:spcBef>
                <a:spcPts val="0"/>
              </a:spcBef>
              <a:buNone/>
            </a:pPr>
            <a:endParaRPr lang="nl-NL" baseline="0" dirty="0"/>
          </a:p>
          <a:p>
            <a:pPr lvl="0">
              <a:spcBef>
                <a:spcPts val="0"/>
              </a:spcBef>
              <a:buNone/>
            </a:pPr>
            <a:r>
              <a:rPr lang="nl-NL" dirty="0"/>
              <a:t>Bij ‘eis’ zijn</a:t>
            </a:r>
            <a:r>
              <a:rPr lang="nl-NL" baseline="0" dirty="0"/>
              <a:t> er waarschijnlijk leerlingen die ‘ja’ roepen. Op zijn minst zullen ze langer twijfelen dan bij de andere woorden. </a:t>
            </a:r>
          </a:p>
          <a:p>
            <a:pPr lvl="0">
              <a:spcBef>
                <a:spcPts val="0"/>
              </a:spcBef>
              <a:buNone/>
            </a:pPr>
            <a:r>
              <a:rPr lang="nl-NL" baseline="0" dirty="0"/>
              <a:t>Waardoor komt </a:t>
            </a:r>
            <a:r>
              <a:rPr lang="nl-NL" baseline="0"/>
              <a:t>dit? Zie dia 13 voor het antwoord.</a:t>
            </a:r>
            <a:endParaRPr dirty="0"/>
          </a:p>
        </p:txBody>
      </p:sp>
    </p:spTree>
    <p:extLst>
      <p:ext uri="{BB962C8B-B14F-4D97-AF65-F5344CB8AC3E}">
        <p14:creationId xmlns:p14="http://schemas.microsoft.com/office/powerpoint/2010/main" val="1843287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nl-NL" baseline="0" dirty="0"/>
              <a:t>Doordat de woorden ‘ijs’ en ‘eis’ homofonen zijn, vertraagt de semantische beoordeling (is het eetbaar?).</a:t>
            </a:r>
          </a:p>
          <a:p>
            <a:pPr lvl="0">
              <a:spcBef>
                <a:spcPts val="0"/>
              </a:spcBef>
              <a:buNone/>
            </a:pPr>
            <a:r>
              <a:rPr lang="nl-NL" dirty="0"/>
              <a:t>Fonologie</a:t>
            </a:r>
            <a:r>
              <a:rPr lang="nl-NL" baseline="0" dirty="0"/>
              <a:t> activeert namelijk betekenis, onafhankelijk van het woordbeeld. Als je ‘eis’ ziet, wordt dus ook het woord ‘ijs’ geactiveerd in je hoofd. </a:t>
            </a:r>
            <a:endParaRPr dirty="0"/>
          </a:p>
        </p:txBody>
      </p:sp>
    </p:spTree>
    <p:extLst>
      <p:ext uri="{BB962C8B-B14F-4D97-AF65-F5344CB8AC3E}">
        <p14:creationId xmlns:p14="http://schemas.microsoft.com/office/powerpoint/2010/main" val="3071570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nl-NL"/>
              <a:t>U</a:t>
            </a:r>
            <a:r>
              <a:rPr lang="nl-NL" baseline="0"/>
              <a:t> kunt leerlingen op weg helpen door ze even te herinneren aan de gegeven voorbeelden (bijvoorbeeld: “ork, ork, ork...”). </a:t>
            </a:r>
          </a:p>
          <a:p>
            <a:pPr lvl="0">
              <a:spcBef>
                <a:spcPts val="0"/>
              </a:spcBef>
              <a:buNone/>
            </a:pPr>
            <a:endParaRPr lang="nl-NL" baseline="0"/>
          </a:p>
          <a:p>
            <a:pPr lvl="0">
              <a:spcBef>
                <a:spcPts val="0"/>
              </a:spcBef>
              <a:buNone/>
            </a:pPr>
            <a:r>
              <a:rPr lang="nl-NL" baseline="0"/>
              <a:t>Vooral voorbeelden van syntactische priming zijn voor veel leerlingen moeilijk te verzinnen; dit is echt een opdracht voor een goede bovenbouwleerling. Er zijn ook maar weinig constructies in het Nederlands waarbij dit mogelijk is. Een aantal voorbeelden: lijdende vs bedrijvende vorm, bezitsconstructies (Jans boek vs het boek van Jan), woordvolgorde in de bijzin (rode en groene volgorde).</a:t>
            </a:r>
            <a:endParaRPr dirty="0"/>
          </a:p>
        </p:txBody>
      </p:sp>
    </p:spTree>
    <p:extLst>
      <p:ext uri="{BB962C8B-B14F-4D97-AF65-F5344CB8AC3E}">
        <p14:creationId xmlns:p14="http://schemas.microsoft.com/office/powerpoint/2010/main" val="3479451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nl-NL" dirty="0"/>
              <a:t>Start de les met dit fragment</a:t>
            </a:r>
            <a:r>
              <a:rPr lang="nl-NL" baseline="0" dirty="0"/>
              <a:t> uit ‘Ik hou van Holland’. Hierin moeten de deelnemers van het team van Guus Meeuwis een roddelverhaal over Patricia </a:t>
            </a:r>
            <a:r>
              <a:rPr lang="nl-NL" baseline="0" dirty="0" err="1"/>
              <a:t>Paay</a:t>
            </a:r>
            <a:r>
              <a:rPr lang="nl-NL" baseline="0" dirty="0"/>
              <a:t> doorvertellen. Als Guus Meeuwis aan het einde bepaalde woorden kan benoemen, verdient het team daarmee punten.</a:t>
            </a:r>
          </a:p>
          <a:p>
            <a:pPr lvl="0">
              <a:spcBef>
                <a:spcPts val="0"/>
              </a:spcBef>
              <a:buNone/>
            </a:pPr>
            <a:endParaRPr lang="nl-NL" baseline="0" dirty="0"/>
          </a:p>
          <a:p>
            <a:pPr lvl="0">
              <a:spcBef>
                <a:spcPts val="0"/>
              </a:spcBef>
              <a:buNone/>
            </a:pPr>
            <a:r>
              <a:rPr lang="nl-NL" baseline="0" dirty="0"/>
              <a:t>Eén van de woorden waarmee een punt kan worden verdiend, is het woord ‘pookje’. Dat woord wordt echter niet genoemd, wel wordt het woord ‘pook’ genoemd. Als duidelijk wordt dat dat niet goed is, worden nog de woorden ‘knipperlichtsysteem’ en ‘versnellingspook’ genoemd. </a:t>
            </a:r>
          </a:p>
          <a:p>
            <a:pPr lvl="0">
              <a:spcBef>
                <a:spcPts val="0"/>
              </a:spcBef>
              <a:buNone/>
            </a:pPr>
            <a:endParaRPr lang="nl-NL" baseline="0" dirty="0"/>
          </a:p>
          <a:p>
            <a:pPr lvl="0">
              <a:spcBef>
                <a:spcPts val="0"/>
              </a:spcBef>
              <a:buNone/>
            </a:pPr>
            <a:r>
              <a:rPr lang="nl-NL" baseline="0" dirty="0"/>
              <a:t>Vraag aan de leerlingen waarom Guus Meeuwis nou net deze woorden noemt en bijvoorbeeld geen ‘appel’ of ‘boek’? </a:t>
            </a:r>
          </a:p>
          <a:p>
            <a:pPr lvl="0">
              <a:spcBef>
                <a:spcPts val="0"/>
              </a:spcBef>
              <a:buNone/>
            </a:pPr>
            <a:endParaRPr lang="nl-NL" baseline="0" dirty="0"/>
          </a:p>
          <a:p>
            <a:pPr lvl="0">
              <a:spcBef>
                <a:spcPts val="0"/>
              </a:spcBef>
              <a:buNone/>
            </a:pPr>
            <a:r>
              <a:rPr lang="nl-NL" baseline="0" dirty="0"/>
              <a:t>Deel voor naar de volgende dia te gaan eerst opdracht 1 over semantische </a:t>
            </a:r>
            <a:r>
              <a:rPr lang="nl-NL" baseline="0" dirty="0" err="1"/>
              <a:t>priming</a:t>
            </a:r>
            <a:r>
              <a:rPr lang="nl-NL" baseline="0" dirty="0"/>
              <a:t> uit. Geef de helft van de klas de afbeelding van de maan en van het raam. De andere helft van de klas krijgt de afbeelding van de zeep en van de tas. </a:t>
            </a:r>
            <a:endParaRPr dirty="0"/>
          </a:p>
        </p:txBody>
      </p:sp>
    </p:spTree>
    <p:extLst>
      <p:ext uri="{BB962C8B-B14F-4D97-AF65-F5344CB8AC3E}">
        <p14:creationId xmlns:p14="http://schemas.microsoft.com/office/powerpoint/2010/main" val="2698220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nl-NL" dirty="0"/>
              <a:t>Leerlingen</a:t>
            </a:r>
            <a:r>
              <a:rPr lang="nl-NL" baseline="0" dirty="0"/>
              <a:t> die de afbeelding van de maan voor zich hadden, hebben waarschijnlijk een ‘e’ ingevuld, waardoor het woord ‘bed’ ontstaat. </a:t>
            </a:r>
          </a:p>
          <a:p>
            <a:pPr lvl="0">
              <a:spcBef>
                <a:spcPts val="0"/>
              </a:spcBef>
              <a:buNone/>
            </a:pPr>
            <a:r>
              <a:rPr lang="nl-NL" baseline="0" dirty="0"/>
              <a:t>Leerlingen die de afbeelding van de zeep voor zich hadden, hebben waarschijnlijk een ‘a’ ingevuld, waardoor het woord ‘bad’ ontstaat. </a:t>
            </a:r>
            <a:endParaRPr dirty="0"/>
          </a:p>
        </p:txBody>
      </p:sp>
    </p:spTree>
    <p:extLst>
      <p:ext uri="{BB962C8B-B14F-4D97-AF65-F5344CB8AC3E}">
        <p14:creationId xmlns:p14="http://schemas.microsoft.com/office/powerpoint/2010/main" val="3269593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nl-NL" dirty="0"/>
              <a:t>Leerlingen</a:t>
            </a:r>
            <a:r>
              <a:rPr lang="nl-NL" baseline="0" dirty="0"/>
              <a:t> die de afbeelding van het raam voor zich hadden, hebben waarschijnlijk een ‘e’ ingevuld, waardoor het woord ‘deur’ ontstaat.</a:t>
            </a:r>
          </a:p>
          <a:p>
            <a:pPr lvl="0">
              <a:spcBef>
                <a:spcPts val="0"/>
              </a:spcBef>
              <a:buNone/>
            </a:pPr>
            <a:r>
              <a:rPr lang="nl-NL" baseline="0" dirty="0"/>
              <a:t>Leerlingen die de afbeelding van de tas voor zich hadden, hebben waarschijnlijk een ‘u’ ingevuld, waardoor het woord ‘duur’ ontstaat.</a:t>
            </a:r>
          </a:p>
          <a:p>
            <a:pPr lvl="0">
              <a:spcBef>
                <a:spcPts val="0"/>
              </a:spcBef>
              <a:buNone/>
            </a:pPr>
            <a:endParaRPr lang="nl-NL" baseline="0" dirty="0"/>
          </a:p>
          <a:p>
            <a:pPr lvl="0">
              <a:spcBef>
                <a:spcPts val="0"/>
              </a:spcBef>
              <a:buNone/>
            </a:pPr>
            <a:r>
              <a:rPr lang="nl-NL" baseline="0" dirty="0"/>
              <a:t>Vraag aan de leerlingen of zij kunnen verklaren hoe dat kan. </a:t>
            </a:r>
            <a:endParaRPr dirty="0"/>
          </a:p>
        </p:txBody>
      </p:sp>
    </p:spTree>
    <p:extLst>
      <p:ext uri="{BB962C8B-B14F-4D97-AF65-F5344CB8AC3E}">
        <p14:creationId xmlns:p14="http://schemas.microsoft.com/office/powerpoint/2010/main" val="2984533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nl-NL" dirty="0"/>
              <a:t>Kies één leerling uit voor dit raadsel.</a:t>
            </a:r>
            <a:r>
              <a:rPr lang="nl-NL" baseline="0" dirty="0"/>
              <a:t> </a:t>
            </a:r>
          </a:p>
          <a:p>
            <a:pPr lvl="0">
              <a:spcBef>
                <a:spcPts val="0"/>
              </a:spcBef>
              <a:buNone/>
            </a:pPr>
            <a:endParaRPr lang="nl-NL" baseline="0" dirty="0"/>
          </a:p>
          <a:p>
            <a:pPr lvl="0">
              <a:spcBef>
                <a:spcPts val="0"/>
              </a:spcBef>
              <a:buNone/>
            </a:pPr>
            <a:r>
              <a:rPr lang="nl-NL" dirty="0"/>
              <a:t>Er staan drie witte koelkasten</a:t>
            </a:r>
            <a:r>
              <a:rPr lang="nl-NL" baseline="0" dirty="0"/>
              <a:t> op een rij. Wat is de kleur van de eerste koelkast? En van de tweede? En van de derde? </a:t>
            </a:r>
          </a:p>
          <a:p>
            <a:pPr lvl="0">
              <a:spcBef>
                <a:spcPts val="0"/>
              </a:spcBef>
              <a:buNone/>
            </a:pPr>
            <a:r>
              <a:rPr lang="nl-NL" baseline="0" dirty="0"/>
              <a:t>Blijf een tijdje naar de kleur van de koelkasten vragen. Vraag dan: “Wat drinkt een koe?”</a:t>
            </a:r>
          </a:p>
          <a:p>
            <a:pPr lvl="0">
              <a:spcBef>
                <a:spcPts val="0"/>
              </a:spcBef>
              <a:buNone/>
            </a:pPr>
            <a:endParaRPr lang="nl-NL" baseline="0" dirty="0"/>
          </a:p>
          <a:p>
            <a:pPr lvl="0">
              <a:spcBef>
                <a:spcPts val="0"/>
              </a:spcBef>
              <a:buNone/>
            </a:pPr>
            <a:r>
              <a:rPr lang="nl-NL" dirty="0"/>
              <a:t>De kans</a:t>
            </a:r>
            <a:r>
              <a:rPr lang="nl-NL" baseline="0" dirty="0"/>
              <a:t> is groot dat een leerling ‘melk’ antwoordt, ook al drinkt een koe water. Hoe kan dit</a:t>
            </a:r>
            <a:r>
              <a:rPr lang="nl-NL" baseline="0"/>
              <a:t>? Zie dia 7 voor het antwoord.</a:t>
            </a:r>
            <a:endParaRPr dirty="0"/>
          </a:p>
        </p:txBody>
      </p:sp>
    </p:spTree>
    <p:extLst>
      <p:ext uri="{BB962C8B-B14F-4D97-AF65-F5344CB8AC3E}">
        <p14:creationId xmlns:p14="http://schemas.microsoft.com/office/powerpoint/2010/main" val="1281768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nl-NL" baseline="0" dirty="0"/>
              <a:t>Laat de leerlingen klassikaal een woord roepen om de zin af te maken. </a:t>
            </a:r>
          </a:p>
          <a:p>
            <a:pPr lvl="0">
              <a:spcBef>
                <a:spcPts val="0"/>
              </a:spcBef>
              <a:buNone/>
            </a:pPr>
            <a:endParaRPr lang="nl-NL" baseline="0" dirty="0"/>
          </a:p>
          <a:p>
            <a:pPr lvl="0">
              <a:spcBef>
                <a:spcPts val="0"/>
              </a:spcBef>
              <a:buNone/>
            </a:pPr>
            <a:r>
              <a:rPr lang="nl-NL" baseline="0" dirty="0"/>
              <a:t>De meeste leerlingen zullen ongeveer hetzelfde roepen. In de eerste zin is bijvoorbeeld ‘dag’ mogelijk’, maar ook ‘ochtend’, ‘morgen’ of ‘avond’ kunnen prima. ‘Maand’ is echter vreemd. Waar komt dat </a:t>
            </a:r>
            <a:r>
              <a:rPr lang="nl-NL" baseline="0"/>
              <a:t>door? Zie dia 7 voor het antwoord.</a:t>
            </a:r>
            <a:endParaRPr lang="nl-NL" baseline="0" dirty="0"/>
          </a:p>
        </p:txBody>
      </p:sp>
    </p:spTree>
    <p:extLst>
      <p:ext uri="{BB962C8B-B14F-4D97-AF65-F5344CB8AC3E}">
        <p14:creationId xmlns:p14="http://schemas.microsoft.com/office/powerpoint/2010/main" val="2402014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nl-NL" dirty="0"/>
              <a:t>In je hoofd is d</a:t>
            </a:r>
            <a:r>
              <a:rPr lang="nl-NL" baseline="0" dirty="0"/>
              <a:t>e ordening van woorden niet alfabetisch, zoals in een woordenboek. Woorden in je hoofd zijn onder andere geordend op basis van betekenis. Woorden die zich in hetzelfde betekenisveld in ons hoofd bevinden, worden sneller geactiveerd. </a:t>
            </a:r>
            <a:endParaRPr lang="nl-NL" dirty="0"/>
          </a:p>
          <a:p>
            <a:pPr lvl="0">
              <a:spcBef>
                <a:spcPts val="0"/>
              </a:spcBef>
              <a:buNone/>
            </a:pPr>
            <a:endParaRPr lang="nl-NL" dirty="0"/>
          </a:p>
          <a:p>
            <a:pPr lvl="0">
              <a:spcBef>
                <a:spcPts val="0"/>
              </a:spcBef>
              <a:buNone/>
            </a:pPr>
            <a:r>
              <a:rPr lang="nl-NL" dirty="0"/>
              <a:t>Bijvoorbeeld:</a:t>
            </a:r>
            <a:r>
              <a:rPr lang="nl-NL" baseline="0" dirty="0"/>
              <a:t> </a:t>
            </a:r>
          </a:p>
          <a:p>
            <a:pPr lvl="0">
              <a:spcBef>
                <a:spcPts val="0"/>
              </a:spcBef>
              <a:buNone/>
            </a:pPr>
            <a:r>
              <a:rPr lang="nl-NL" baseline="0" dirty="0"/>
              <a:t>kennis van de kleur van melk </a:t>
            </a:r>
            <a:r>
              <a:rPr lang="nl-NL" baseline="0" dirty="0">
                <a:sym typeface="Wingdings" panose="05000000000000000000" pitchFamily="2" charset="2"/>
              </a:rPr>
              <a:t> melk + wit</a:t>
            </a:r>
          </a:p>
          <a:p>
            <a:pPr lvl="0">
              <a:spcBef>
                <a:spcPts val="0"/>
              </a:spcBef>
              <a:buNone/>
            </a:pPr>
            <a:r>
              <a:rPr lang="nl-NL" baseline="0" dirty="0">
                <a:sym typeface="Wingdings" panose="05000000000000000000" pitchFamily="2" charset="2"/>
              </a:rPr>
              <a:t>wit + drank + koeien  melk</a:t>
            </a:r>
          </a:p>
          <a:p>
            <a:pPr lvl="0">
              <a:spcBef>
                <a:spcPts val="0"/>
              </a:spcBef>
              <a:buNone/>
            </a:pPr>
            <a:endParaRPr lang="nl-NL" baseline="0" dirty="0">
              <a:sym typeface="Wingdings" panose="05000000000000000000" pitchFamily="2" charset="2"/>
            </a:endParaRPr>
          </a:p>
          <a:p>
            <a:pPr lvl="0">
              <a:spcBef>
                <a:spcPts val="0"/>
              </a:spcBef>
              <a:buNone/>
            </a:pPr>
            <a:r>
              <a:rPr lang="nl-NL" baseline="0" dirty="0">
                <a:sym typeface="Wingdings" panose="05000000000000000000" pitchFamily="2" charset="2"/>
              </a:rPr>
              <a:t>Dit werkt niet alleen zo op woordniveau, maar ook op zinsniveau. Op basis van de context kunnen bepaalde (onmogelijke) woorden door het brein worden uitgesloten. Daardoor weten we vaak al voordat een zin is afgelopen, hoe deze gaat eindigen. </a:t>
            </a:r>
          </a:p>
          <a:p>
            <a:pPr lvl="0">
              <a:spcBef>
                <a:spcPts val="0"/>
              </a:spcBef>
              <a:buNone/>
            </a:pPr>
            <a:r>
              <a:rPr lang="nl-NL" baseline="0" dirty="0">
                <a:sym typeface="Wingdings" panose="05000000000000000000" pitchFamily="2" charset="2"/>
              </a:rPr>
              <a:t>In de context van een zin als ‘Steek jij de stekker in het …?’ heeft jouw brein dus eigenlijk al voordat de zin is afgelopen, beslist dat daarop ‘stopcontact’ volgt. Een woord als ‘tijdschrift’ wordt door de context uitgesloten.</a:t>
            </a:r>
            <a:endParaRPr dirty="0"/>
          </a:p>
        </p:txBody>
      </p:sp>
    </p:spTree>
    <p:extLst>
      <p:ext uri="{BB962C8B-B14F-4D97-AF65-F5344CB8AC3E}">
        <p14:creationId xmlns:p14="http://schemas.microsoft.com/office/powerpoint/2010/main" val="355384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nl-NL" dirty="0"/>
              <a:t>De ene helft van de klas ontvangt een blaadje met de zinnen:</a:t>
            </a:r>
          </a:p>
          <a:p>
            <a:pPr marL="228600" lvl="0" indent="-228600">
              <a:spcBef>
                <a:spcPts val="0"/>
              </a:spcBef>
              <a:buAutoNum type="arabicPeriod"/>
            </a:pPr>
            <a:r>
              <a:rPr lang="nl-NL" dirty="0"/>
              <a:t>De winkelier verkocht het boek aan de klant.</a:t>
            </a:r>
          </a:p>
          <a:p>
            <a:pPr marL="228600" lvl="0" indent="-228600">
              <a:spcBef>
                <a:spcPts val="0"/>
              </a:spcBef>
              <a:buAutoNum type="arabicPeriod"/>
            </a:pPr>
            <a:r>
              <a:rPr lang="nl-NL" dirty="0"/>
              <a:t>De fan schreef</a:t>
            </a:r>
            <a:r>
              <a:rPr lang="nl-NL" baseline="0" dirty="0"/>
              <a:t> een brief aan haar idool.</a:t>
            </a:r>
          </a:p>
          <a:p>
            <a:pPr marL="228600" lvl="0" indent="-228600">
              <a:spcBef>
                <a:spcPts val="0"/>
              </a:spcBef>
              <a:buAutoNum type="arabicPeriod"/>
            </a:pPr>
            <a:r>
              <a:rPr lang="nl-NL" baseline="0" dirty="0"/>
              <a:t>De man gaf het bot aan de hond.</a:t>
            </a:r>
          </a:p>
          <a:p>
            <a:pPr marL="228600" lvl="0" indent="-228600">
              <a:spcBef>
                <a:spcPts val="0"/>
              </a:spcBef>
              <a:buAutoNum type="arabicPeriod"/>
            </a:pPr>
            <a:endParaRPr lang="nl-NL" baseline="0" dirty="0"/>
          </a:p>
          <a:p>
            <a:pPr marL="0" lvl="0" indent="0">
              <a:spcBef>
                <a:spcPts val="0"/>
              </a:spcBef>
              <a:buNone/>
            </a:pPr>
            <a:r>
              <a:rPr lang="nl-NL" baseline="0" dirty="0"/>
              <a:t>De andere helft van de klas ontvangt een blaadje met de volgende zinnen:</a:t>
            </a:r>
          </a:p>
          <a:p>
            <a:pPr marL="228600" lvl="0" indent="-228600">
              <a:spcBef>
                <a:spcPts val="0"/>
              </a:spcBef>
              <a:buAutoNum type="arabicPeriod"/>
            </a:pPr>
            <a:r>
              <a:rPr lang="nl-NL" baseline="0" dirty="0"/>
              <a:t>De docent wenst de leerling veel succes.</a:t>
            </a:r>
          </a:p>
          <a:p>
            <a:pPr marL="228600" lvl="0" indent="-228600">
              <a:spcBef>
                <a:spcPts val="0"/>
              </a:spcBef>
              <a:buAutoNum type="arabicPeriod"/>
            </a:pPr>
            <a:r>
              <a:rPr lang="nl-NL" baseline="0" dirty="0"/>
              <a:t>De trainer leerde de voetballer een trucje.</a:t>
            </a:r>
          </a:p>
          <a:p>
            <a:pPr marL="228600" lvl="0" indent="-228600">
              <a:spcBef>
                <a:spcPts val="0"/>
              </a:spcBef>
              <a:buAutoNum type="arabicPeriod"/>
            </a:pPr>
            <a:r>
              <a:rPr lang="nl-NL" baseline="0" dirty="0"/>
              <a:t>De man gaf de hond het bot.</a:t>
            </a:r>
          </a:p>
          <a:p>
            <a:pPr marL="228600" lvl="0" indent="-228600">
              <a:spcBef>
                <a:spcPts val="0"/>
              </a:spcBef>
              <a:buAutoNum type="arabicPeriod"/>
            </a:pPr>
            <a:endParaRPr lang="nl-NL" baseline="0" dirty="0"/>
          </a:p>
          <a:p>
            <a:pPr marL="0" lvl="0" indent="0">
              <a:spcBef>
                <a:spcPts val="0"/>
              </a:spcBef>
              <a:buNone/>
            </a:pPr>
            <a:r>
              <a:rPr lang="nl-NL" baseline="0" dirty="0"/>
              <a:t>Waarschijnlijk beschrijft de eerste groep het plaatje met de zin: “Donald Duck geeft bloemen aan Katrien.”</a:t>
            </a:r>
          </a:p>
          <a:p>
            <a:pPr marL="0" lvl="0" indent="0">
              <a:spcBef>
                <a:spcPts val="0"/>
              </a:spcBef>
              <a:buNone/>
            </a:pPr>
            <a:r>
              <a:rPr lang="nl-NL" baseline="0" dirty="0"/>
              <a:t>De tweede groep beschrijft het plaatje waarschijnlijk met de zin: “Donald Duck geeft Katrien bloemen.”</a:t>
            </a:r>
          </a:p>
          <a:p>
            <a:pPr marL="0" lvl="0" indent="0">
              <a:spcBef>
                <a:spcPts val="0"/>
              </a:spcBef>
              <a:buNone/>
            </a:pPr>
            <a:r>
              <a:rPr lang="nl-NL" baseline="0" dirty="0"/>
              <a:t>Hoe kan dat?</a:t>
            </a:r>
            <a:endParaRPr dirty="0"/>
          </a:p>
        </p:txBody>
      </p:sp>
    </p:spTree>
    <p:extLst>
      <p:ext uri="{BB962C8B-B14F-4D97-AF65-F5344CB8AC3E}">
        <p14:creationId xmlns:p14="http://schemas.microsoft.com/office/powerpoint/2010/main" val="3285235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nl-NL" dirty="0"/>
              <a:t>Beide paren van de zinnen zijn semantisch gezien onzin. Toch zal waarschijnlijk de meerderheid van de leerlingen</a:t>
            </a:r>
            <a:r>
              <a:rPr lang="nl-NL" baseline="0" dirty="0"/>
              <a:t> vinden dat zin a, d en e beter klinken dan zin b, c en f. </a:t>
            </a:r>
          </a:p>
          <a:p>
            <a:pPr lvl="0">
              <a:spcBef>
                <a:spcPts val="0"/>
              </a:spcBef>
              <a:buNone/>
            </a:pPr>
            <a:r>
              <a:rPr lang="nl-NL" baseline="0" dirty="0"/>
              <a:t>Waar komt dat door?</a:t>
            </a:r>
            <a:endParaRPr dirty="0"/>
          </a:p>
        </p:txBody>
      </p:sp>
    </p:spTree>
    <p:extLst>
      <p:ext uri="{BB962C8B-B14F-4D97-AF65-F5344CB8AC3E}">
        <p14:creationId xmlns:p14="http://schemas.microsoft.com/office/powerpoint/2010/main" val="2059504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FFFFFF"/>
        </a:solidFill>
        <a:effectLst/>
      </p:bgPr>
    </p:bg>
    <p:spTree>
      <p:nvGrpSpPr>
        <p:cNvPr id="1" name="Shape 8"/>
        <p:cNvGrpSpPr/>
        <p:nvPr/>
      </p:nvGrpSpPr>
      <p:grpSpPr>
        <a:xfrm>
          <a:off x="0" y="0"/>
          <a:ext cx="0" cy="0"/>
          <a:chOff x="0" y="0"/>
          <a:chExt cx="0" cy="0"/>
        </a:xfrm>
      </p:grpSpPr>
      <p:sp>
        <p:nvSpPr>
          <p:cNvPr id="9" name="Shape 9"/>
          <p:cNvSpPr/>
          <p:nvPr/>
        </p:nvSpPr>
        <p:spPr>
          <a:xfrm>
            <a:off x="1169100" y="533390"/>
            <a:ext cx="7441499" cy="5362800"/>
          </a:xfrm>
          <a:prstGeom prst="rect">
            <a:avLst/>
          </a:prstGeom>
          <a:solidFill>
            <a:srgbClr val="EFEFEF"/>
          </a:solidFill>
          <a:ln>
            <a:noFill/>
          </a:ln>
        </p:spPr>
        <p:txBody>
          <a:bodyPr lIns="91425" tIns="91425" rIns="91425" bIns="91425" anchor="ctr" anchorCtr="0">
            <a:noAutofit/>
          </a:bodyPr>
          <a:lstStyle/>
          <a:p>
            <a:pPr lvl="0">
              <a:spcBef>
                <a:spcPts val="0"/>
              </a:spcBef>
              <a:buNone/>
            </a:pPr>
            <a:endParaRPr/>
          </a:p>
        </p:txBody>
      </p:sp>
      <p:sp>
        <p:nvSpPr>
          <p:cNvPr id="10" name="Shape 10"/>
          <p:cNvSpPr txBox="1">
            <a:spLocks noGrp="1"/>
          </p:cNvSpPr>
          <p:nvPr>
            <p:ph type="ctrTitle"/>
          </p:nvPr>
        </p:nvSpPr>
        <p:spPr>
          <a:xfrm>
            <a:off x="533400" y="3337825"/>
            <a:ext cx="5325600" cy="2986799"/>
          </a:xfrm>
          <a:prstGeom prst="rect">
            <a:avLst/>
          </a:prstGeom>
          <a:ln w="114300" cap="flat" cmpd="sng">
            <a:solidFill>
              <a:srgbClr val="FF0000"/>
            </a:solidFill>
            <a:prstDash val="solid"/>
            <a:round/>
            <a:headEnd type="none" w="med" len="med"/>
            <a:tailEnd type="none" w="med" len="med"/>
          </a:ln>
        </p:spPr>
        <p:txBody>
          <a:bodyPr lIns="91425" tIns="91425" rIns="91425" bIns="91425" anchor="b" anchorCtr="0"/>
          <a:lstStyle>
            <a:lvl1pPr lvl="0">
              <a:spcBef>
                <a:spcPts val="0"/>
              </a:spcBef>
              <a:buClr>
                <a:srgbClr val="111111"/>
              </a:buClr>
              <a:buSzPct val="100000"/>
              <a:defRPr sz="6000">
                <a:solidFill>
                  <a:srgbClr val="111111"/>
                </a:solidFill>
              </a:defRPr>
            </a:lvl1pPr>
            <a:lvl2pPr lvl="1" algn="ctr">
              <a:spcBef>
                <a:spcPts val="0"/>
              </a:spcBef>
              <a:buClr>
                <a:srgbClr val="111111"/>
              </a:buClr>
              <a:buSzPct val="100000"/>
              <a:defRPr sz="6000">
                <a:solidFill>
                  <a:srgbClr val="111111"/>
                </a:solidFill>
              </a:defRPr>
            </a:lvl2pPr>
            <a:lvl3pPr lvl="2" algn="ctr">
              <a:spcBef>
                <a:spcPts val="0"/>
              </a:spcBef>
              <a:buClr>
                <a:srgbClr val="111111"/>
              </a:buClr>
              <a:buSzPct val="100000"/>
              <a:defRPr sz="6000">
                <a:solidFill>
                  <a:srgbClr val="111111"/>
                </a:solidFill>
              </a:defRPr>
            </a:lvl3pPr>
            <a:lvl4pPr lvl="3" algn="ctr">
              <a:spcBef>
                <a:spcPts val="0"/>
              </a:spcBef>
              <a:buClr>
                <a:srgbClr val="111111"/>
              </a:buClr>
              <a:buSzPct val="100000"/>
              <a:defRPr sz="6000">
                <a:solidFill>
                  <a:srgbClr val="111111"/>
                </a:solidFill>
              </a:defRPr>
            </a:lvl4pPr>
            <a:lvl5pPr lvl="4" algn="ctr">
              <a:spcBef>
                <a:spcPts val="0"/>
              </a:spcBef>
              <a:buClr>
                <a:srgbClr val="111111"/>
              </a:buClr>
              <a:buSzPct val="100000"/>
              <a:defRPr sz="6000">
                <a:solidFill>
                  <a:srgbClr val="111111"/>
                </a:solidFill>
              </a:defRPr>
            </a:lvl5pPr>
            <a:lvl6pPr lvl="5" algn="ctr">
              <a:spcBef>
                <a:spcPts val="0"/>
              </a:spcBef>
              <a:buClr>
                <a:srgbClr val="111111"/>
              </a:buClr>
              <a:buSzPct val="100000"/>
              <a:defRPr sz="6000">
                <a:solidFill>
                  <a:srgbClr val="111111"/>
                </a:solidFill>
              </a:defRPr>
            </a:lvl6pPr>
            <a:lvl7pPr lvl="6" algn="ctr">
              <a:spcBef>
                <a:spcPts val="0"/>
              </a:spcBef>
              <a:buClr>
                <a:srgbClr val="111111"/>
              </a:buClr>
              <a:buSzPct val="100000"/>
              <a:defRPr sz="6000">
                <a:solidFill>
                  <a:srgbClr val="111111"/>
                </a:solidFill>
              </a:defRPr>
            </a:lvl7pPr>
            <a:lvl8pPr lvl="7" algn="ctr">
              <a:spcBef>
                <a:spcPts val="0"/>
              </a:spcBef>
              <a:buClr>
                <a:srgbClr val="111111"/>
              </a:buClr>
              <a:buSzPct val="100000"/>
              <a:defRPr sz="6000">
                <a:solidFill>
                  <a:srgbClr val="111111"/>
                </a:solidFill>
              </a:defRPr>
            </a:lvl8pPr>
            <a:lvl9pPr lvl="8" algn="ctr">
              <a:spcBef>
                <a:spcPts val="0"/>
              </a:spcBef>
              <a:buClr>
                <a:srgbClr val="111111"/>
              </a:buClr>
              <a:buSzPct val="100000"/>
              <a:defRPr sz="6000">
                <a:solidFill>
                  <a:srgbClr val="11111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0"/>
        <p:cNvGrpSpPr/>
        <p:nvPr/>
      </p:nvGrpSpPr>
      <p:grpSpPr>
        <a:xfrm>
          <a:off x="0" y="0"/>
          <a:ext cx="0" cy="0"/>
          <a:chOff x="0" y="0"/>
          <a:chExt cx="0" cy="0"/>
        </a:xfrm>
      </p:grpSpPr>
      <p:sp>
        <p:nvSpPr>
          <p:cNvPr id="21" name="Shape 21"/>
          <p:cNvSpPr/>
          <p:nvPr/>
        </p:nvSpPr>
        <p:spPr>
          <a:xfrm>
            <a:off x="1169100" y="961800"/>
            <a:ext cx="7441499" cy="5362800"/>
          </a:xfrm>
          <a:prstGeom prst="rect">
            <a:avLst/>
          </a:prstGeom>
          <a:solidFill>
            <a:srgbClr val="EFEFEF"/>
          </a:solidFill>
          <a:ln>
            <a:noFill/>
          </a:ln>
        </p:spPr>
        <p:txBody>
          <a:bodyPr lIns="91425" tIns="91425" rIns="91425" bIns="91425" anchor="ctr" anchorCtr="0">
            <a:noAutofit/>
          </a:bodyPr>
          <a:lstStyle/>
          <a:p>
            <a:pPr lvl="0">
              <a:spcBef>
                <a:spcPts val="0"/>
              </a:spcBef>
              <a:buNone/>
            </a:pPr>
            <a:endParaRPr/>
          </a:p>
        </p:txBody>
      </p:sp>
      <p:sp>
        <p:nvSpPr>
          <p:cNvPr id="22" name="Shape 22"/>
          <p:cNvSpPr txBox="1">
            <a:spLocks noGrp="1"/>
          </p:cNvSpPr>
          <p:nvPr>
            <p:ph type="title"/>
          </p:nvPr>
        </p:nvSpPr>
        <p:spPr>
          <a:xfrm>
            <a:off x="533400" y="533400"/>
            <a:ext cx="2106599" cy="13091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203050" y="1205250"/>
            <a:ext cx="5185199" cy="4899600"/>
          </a:xfrm>
          <a:prstGeom prst="rect">
            <a:avLst/>
          </a:prstGeom>
        </p:spPr>
        <p:txBody>
          <a:bodyPr lIns="91425" tIns="91425" rIns="91425" bIns="91425" anchor="t" anchorCtr="0"/>
          <a:lstStyle>
            <a:lvl1pPr lvl="0">
              <a:spcBef>
                <a:spcPts val="0"/>
              </a:spcBef>
              <a:buSzPct val="100000"/>
              <a:defRPr sz="2800"/>
            </a:lvl1pPr>
            <a:lvl2pPr lvl="1">
              <a:spcBef>
                <a:spcPts val="0"/>
              </a:spcBef>
              <a:buSzPct val="100000"/>
              <a:defRPr sz="2200"/>
            </a:lvl2pPr>
            <a:lvl3pPr lvl="2">
              <a:spcBef>
                <a:spcPts val="0"/>
              </a:spcBef>
              <a:buSzPct val="100000"/>
              <a:defRPr sz="2200"/>
            </a:lvl3pPr>
            <a:lvl4pPr lvl="3">
              <a:spcBef>
                <a:spcPts val="0"/>
              </a:spcBef>
              <a:buSzPct val="100000"/>
              <a:defRPr sz="2200"/>
            </a:lvl4pPr>
            <a:lvl5pPr lvl="4">
              <a:spcBef>
                <a:spcPts val="0"/>
              </a:spcBef>
              <a:buSzPct val="100000"/>
              <a:defRPr sz="2200"/>
            </a:lvl5pPr>
            <a:lvl6pPr lvl="5">
              <a:spcBef>
                <a:spcPts val="0"/>
              </a:spcBef>
              <a:buSzPct val="100000"/>
              <a:defRPr sz="2200"/>
            </a:lvl6pPr>
            <a:lvl7pPr lvl="6">
              <a:spcBef>
                <a:spcPts val="0"/>
              </a:spcBef>
              <a:buSzPct val="100000"/>
              <a:defRPr sz="2200"/>
            </a:lvl7pPr>
            <a:lvl8pPr lvl="7">
              <a:spcBef>
                <a:spcPts val="0"/>
              </a:spcBef>
              <a:buSzPct val="100000"/>
              <a:defRPr sz="2200"/>
            </a:lvl8pPr>
            <a:lvl9pPr lvl="8">
              <a:spcBef>
                <a:spcPts val="0"/>
              </a:spcBef>
              <a:buSzPct val="100000"/>
              <a:defRPr sz="2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4"/>
        <p:cNvGrpSpPr/>
        <p:nvPr/>
      </p:nvGrpSpPr>
      <p:grpSpPr>
        <a:xfrm>
          <a:off x="0" y="0"/>
          <a:ext cx="0" cy="0"/>
          <a:chOff x="0" y="0"/>
          <a:chExt cx="0" cy="0"/>
        </a:xfrm>
      </p:grpSpPr>
      <p:sp>
        <p:nvSpPr>
          <p:cNvPr id="25" name="Shape 25"/>
          <p:cNvSpPr/>
          <p:nvPr/>
        </p:nvSpPr>
        <p:spPr>
          <a:xfrm>
            <a:off x="1169100" y="961800"/>
            <a:ext cx="7441499" cy="5362800"/>
          </a:xfrm>
          <a:prstGeom prst="rect">
            <a:avLst/>
          </a:prstGeom>
          <a:solidFill>
            <a:srgbClr val="EFEFEF"/>
          </a:solidFill>
          <a:ln>
            <a:noFill/>
          </a:ln>
        </p:spPr>
        <p:txBody>
          <a:bodyPr lIns="91425" tIns="91425" rIns="91425" bIns="91425" anchor="ctr" anchorCtr="0">
            <a:noAutofit/>
          </a:bodyPr>
          <a:lstStyle/>
          <a:p>
            <a:pPr lvl="0">
              <a:spcBef>
                <a:spcPts val="0"/>
              </a:spcBef>
              <a:buNone/>
            </a:pPr>
            <a:endParaRPr/>
          </a:p>
        </p:txBody>
      </p:sp>
      <p:sp>
        <p:nvSpPr>
          <p:cNvPr id="26" name="Shape 26"/>
          <p:cNvSpPr txBox="1">
            <a:spLocks noGrp="1"/>
          </p:cNvSpPr>
          <p:nvPr>
            <p:ph type="title"/>
          </p:nvPr>
        </p:nvSpPr>
        <p:spPr>
          <a:xfrm>
            <a:off x="533400" y="533400"/>
            <a:ext cx="2106599" cy="13091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body" idx="1"/>
          </p:nvPr>
        </p:nvSpPr>
        <p:spPr>
          <a:xfrm>
            <a:off x="3012775" y="1403325"/>
            <a:ext cx="2597400" cy="4709400"/>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28" name="Shape 28"/>
          <p:cNvSpPr txBox="1">
            <a:spLocks noGrp="1"/>
          </p:cNvSpPr>
          <p:nvPr>
            <p:ph type="body" idx="2"/>
          </p:nvPr>
        </p:nvSpPr>
        <p:spPr>
          <a:xfrm>
            <a:off x="5766772" y="1403325"/>
            <a:ext cx="2597400" cy="4709400"/>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1"/>
        <p:cNvGrpSpPr/>
        <p:nvPr/>
      </p:nvGrpSpPr>
      <p:grpSpPr>
        <a:xfrm>
          <a:off x="0" y="0"/>
          <a:ext cx="0" cy="0"/>
          <a:chOff x="0" y="0"/>
          <a:chExt cx="0" cy="0"/>
        </a:xfrm>
      </p:grpSpPr>
      <p:sp>
        <p:nvSpPr>
          <p:cNvPr id="42" name="Shape 42"/>
          <p:cNvSpPr/>
          <p:nvPr/>
        </p:nvSpPr>
        <p:spPr>
          <a:xfrm>
            <a:off x="759900" y="747600"/>
            <a:ext cx="7624199" cy="5362800"/>
          </a:xfrm>
          <a:prstGeom prst="rect">
            <a:avLst/>
          </a:prstGeom>
          <a:solidFill>
            <a:srgbClr val="EFEFEF"/>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533400" y="533400"/>
            <a:ext cx="2106599" cy="1309199"/>
          </a:xfrm>
          <a:prstGeom prst="rect">
            <a:avLst/>
          </a:prstGeom>
          <a:noFill/>
          <a:ln w="76200" cap="flat" cmpd="sng">
            <a:solidFill>
              <a:srgbClr val="FF0000"/>
            </a:solidFill>
            <a:prstDash val="solid"/>
            <a:miter/>
            <a:headEnd type="none" w="med" len="med"/>
            <a:tailEnd type="none" w="med" len="med"/>
          </a:ln>
        </p:spPr>
        <p:txBody>
          <a:bodyPr lIns="91425" tIns="91425" rIns="91425" bIns="91425" anchor="t" anchorCtr="0"/>
          <a:lstStyle>
            <a:lvl1pPr lvl="0">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1pPr>
            <a:lvl2pPr lvl="1">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2pPr>
            <a:lvl3pPr lvl="2">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3pPr>
            <a:lvl4pPr lvl="3">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4pPr>
            <a:lvl5pPr lvl="4">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5pPr>
            <a:lvl6pPr lvl="5">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6pPr>
            <a:lvl7pPr lvl="6">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7pPr>
            <a:lvl8pPr lvl="7">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8pPr>
            <a:lvl9pPr lvl="8">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3203050" y="1205250"/>
            <a:ext cx="5185199" cy="4899600"/>
          </a:xfrm>
          <a:prstGeom prst="rect">
            <a:avLst/>
          </a:prstGeom>
          <a:noFill/>
          <a:ln>
            <a:noFill/>
          </a:ln>
        </p:spPr>
        <p:txBody>
          <a:bodyPr lIns="91425" tIns="91425" rIns="91425" bIns="91425" anchor="t" anchorCtr="0"/>
          <a:lstStyle>
            <a:lvl1pPr lvl="0">
              <a:spcBef>
                <a:spcPts val="600"/>
              </a:spcBef>
              <a:buClr>
                <a:srgbClr val="999999"/>
              </a:buClr>
              <a:buSzPct val="100000"/>
              <a:buFont typeface="Georgia"/>
              <a:buChar char="□"/>
              <a:defRPr sz="3000">
                <a:solidFill>
                  <a:srgbClr val="111111"/>
                </a:solidFill>
                <a:latin typeface="Georgia"/>
                <a:ea typeface="Georgia"/>
                <a:cs typeface="Georgia"/>
                <a:sym typeface="Georgia"/>
              </a:defRPr>
            </a:lvl1pPr>
            <a:lvl2pPr lvl="1">
              <a:spcBef>
                <a:spcPts val="480"/>
              </a:spcBef>
              <a:buClr>
                <a:srgbClr val="999999"/>
              </a:buClr>
              <a:buSzPct val="100000"/>
              <a:buFont typeface="Georgia"/>
              <a:buChar char="■"/>
              <a:defRPr sz="2400">
                <a:solidFill>
                  <a:srgbClr val="111111"/>
                </a:solidFill>
                <a:latin typeface="Georgia"/>
                <a:ea typeface="Georgia"/>
                <a:cs typeface="Georgia"/>
                <a:sym typeface="Georgia"/>
              </a:defRPr>
            </a:lvl2pPr>
            <a:lvl3pPr lvl="2">
              <a:spcBef>
                <a:spcPts val="480"/>
              </a:spcBef>
              <a:buClr>
                <a:srgbClr val="999999"/>
              </a:buClr>
              <a:buSzPct val="100000"/>
              <a:buFont typeface="Georgia"/>
              <a:buChar char="▣"/>
              <a:defRPr sz="2400">
                <a:solidFill>
                  <a:srgbClr val="111111"/>
                </a:solidFill>
                <a:latin typeface="Georgia"/>
                <a:ea typeface="Georgia"/>
                <a:cs typeface="Georgia"/>
                <a:sym typeface="Georgia"/>
              </a:defRPr>
            </a:lvl3pPr>
            <a:lvl4pPr lvl="3">
              <a:spcBef>
                <a:spcPts val="360"/>
              </a:spcBef>
              <a:buClr>
                <a:srgbClr val="999999"/>
              </a:buClr>
              <a:buSzPct val="100000"/>
              <a:buFont typeface="Georgia"/>
              <a:defRPr sz="1800">
                <a:solidFill>
                  <a:srgbClr val="111111"/>
                </a:solidFill>
                <a:latin typeface="Georgia"/>
                <a:ea typeface="Georgia"/>
                <a:cs typeface="Georgia"/>
                <a:sym typeface="Georgia"/>
              </a:defRPr>
            </a:lvl4pPr>
            <a:lvl5pPr lvl="4">
              <a:spcBef>
                <a:spcPts val="360"/>
              </a:spcBef>
              <a:buClr>
                <a:srgbClr val="999999"/>
              </a:buClr>
              <a:buSzPct val="100000"/>
              <a:buFont typeface="Georgia"/>
              <a:defRPr sz="1800">
                <a:solidFill>
                  <a:srgbClr val="111111"/>
                </a:solidFill>
                <a:latin typeface="Georgia"/>
                <a:ea typeface="Georgia"/>
                <a:cs typeface="Georgia"/>
                <a:sym typeface="Georgia"/>
              </a:defRPr>
            </a:lvl5pPr>
            <a:lvl6pPr lvl="5">
              <a:spcBef>
                <a:spcPts val="360"/>
              </a:spcBef>
              <a:buClr>
                <a:srgbClr val="999999"/>
              </a:buClr>
              <a:buSzPct val="100000"/>
              <a:buFont typeface="Georgia"/>
              <a:defRPr sz="1800">
                <a:solidFill>
                  <a:srgbClr val="111111"/>
                </a:solidFill>
                <a:latin typeface="Georgia"/>
                <a:ea typeface="Georgia"/>
                <a:cs typeface="Georgia"/>
                <a:sym typeface="Georgia"/>
              </a:defRPr>
            </a:lvl6pPr>
            <a:lvl7pPr lvl="6">
              <a:spcBef>
                <a:spcPts val="360"/>
              </a:spcBef>
              <a:buClr>
                <a:srgbClr val="999999"/>
              </a:buClr>
              <a:buSzPct val="100000"/>
              <a:buFont typeface="Georgia"/>
              <a:defRPr sz="1800">
                <a:solidFill>
                  <a:srgbClr val="111111"/>
                </a:solidFill>
                <a:latin typeface="Georgia"/>
                <a:ea typeface="Georgia"/>
                <a:cs typeface="Georgia"/>
                <a:sym typeface="Georgia"/>
              </a:defRPr>
            </a:lvl7pPr>
            <a:lvl8pPr lvl="7">
              <a:spcBef>
                <a:spcPts val="360"/>
              </a:spcBef>
              <a:buClr>
                <a:srgbClr val="999999"/>
              </a:buClr>
              <a:buSzPct val="100000"/>
              <a:buFont typeface="Georgia"/>
              <a:defRPr sz="1800">
                <a:solidFill>
                  <a:srgbClr val="111111"/>
                </a:solidFill>
                <a:latin typeface="Georgia"/>
                <a:ea typeface="Georgia"/>
                <a:cs typeface="Georgia"/>
                <a:sym typeface="Georgia"/>
              </a:defRPr>
            </a:lvl8pPr>
            <a:lvl9pPr lvl="8">
              <a:spcBef>
                <a:spcPts val="360"/>
              </a:spcBef>
              <a:buClr>
                <a:srgbClr val="999999"/>
              </a:buClr>
              <a:buSzPct val="100000"/>
              <a:buFont typeface="Georgia"/>
              <a:defRPr sz="1800">
                <a:solidFill>
                  <a:srgbClr val="11111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Shape 47"/>
          <p:cNvSpPr txBox="1">
            <a:spLocks noGrp="1"/>
          </p:cNvSpPr>
          <p:nvPr>
            <p:ph type="ctrTitle"/>
          </p:nvPr>
        </p:nvSpPr>
        <p:spPr>
          <a:xfrm>
            <a:off x="533400" y="3337825"/>
            <a:ext cx="5325600" cy="2986799"/>
          </a:xfrm>
          <a:prstGeom prst="rect">
            <a:avLst/>
          </a:prstGeom>
          <a:ln>
            <a:solidFill>
              <a:srgbClr val="FFFF00"/>
            </a:solidFill>
          </a:ln>
        </p:spPr>
        <p:txBody>
          <a:bodyPr lIns="91425" tIns="91425" rIns="91425" bIns="91425" anchor="b" anchorCtr="0">
            <a:noAutofit/>
          </a:bodyPr>
          <a:lstStyle/>
          <a:p>
            <a:pPr lvl="0" algn="ctr">
              <a:spcBef>
                <a:spcPts val="0"/>
              </a:spcBef>
              <a:buNone/>
            </a:pPr>
            <a:br>
              <a:rPr lang="en" sz="900" b="1" dirty="0"/>
            </a:br>
            <a:br>
              <a:rPr lang="en" sz="900" b="1" dirty="0"/>
            </a:br>
            <a:br>
              <a:rPr lang="en" sz="900" b="1" dirty="0"/>
            </a:br>
            <a:br>
              <a:rPr lang="en" sz="900" b="1" dirty="0"/>
            </a:br>
            <a:br>
              <a:rPr lang="en" sz="900" b="1" dirty="0"/>
            </a:br>
            <a:br>
              <a:rPr lang="en" sz="900" b="1" dirty="0"/>
            </a:br>
            <a:br>
              <a:rPr lang="en" sz="900" b="1" dirty="0"/>
            </a:br>
            <a:br>
              <a:rPr lang="en" sz="900" b="1" dirty="0"/>
            </a:br>
            <a:r>
              <a:rPr lang="en" sz="4200" b="1" dirty="0"/>
              <a:t>“Een woordenboek</a:t>
            </a:r>
            <a:br>
              <a:rPr lang="en" sz="4200" b="1" dirty="0"/>
            </a:br>
            <a:r>
              <a:rPr lang="en" sz="4200" b="1" dirty="0"/>
              <a:t>  in je hoofd”</a:t>
            </a:r>
            <a:br>
              <a:rPr lang="en" sz="4200" b="1" dirty="0"/>
            </a:br>
            <a:br>
              <a:rPr lang="en" sz="700" b="1" dirty="0"/>
            </a:br>
            <a:r>
              <a:rPr lang="en" sz="2400" i="1" dirty="0"/>
              <a:t>Over het mentaal lexicon</a:t>
            </a:r>
            <a:br>
              <a:rPr lang="en" sz="2800" i="1" dirty="0"/>
            </a:br>
            <a:endParaRPr lang="en" sz="5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3" name="Shape 63"/>
          <p:cNvSpPr txBox="1">
            <a:spLocks noGrp="1"/>
          </p:cNvSpPr>
          <p:nvPr>
            <p:ph type="body" idx="4294967295"/>
          </p:nvPr>
        </p:nvSpPr>
        <p:spPr>
          <a:xfrm>
            <a:off x="2431925" y="2515768"/>
            <a:ext cx="5617799" cy="2096699"/>
          </a:xfrm>
          <a:prstGeom prst="rect">
            <a:avLst/>
          </a:prstGeom>
        </p:spPr>
        <p:txBody>
          <a:bodyPr lIns="91425" tIns="91425" rIns="91425" bIns="91425" anchor="t" anchorCtr="0">
            <a:noAutofit/>
          </a:bodyPr>
          <a:lstStyle/>
          <a:p>
            <a:pPr lvl="0" algn="r" rtl="0">
              <a:spcBef>
                <a:spcPts val="0"/>
              </a:spcBef>
              <a:buNone/>
            </a:pPr>
            <a:r>
              <a:rPr lang="en" sz="2000" dirty="0"/>
              <a:t>Woorden in ons mentale lexicon onderhouden ook syntactische relaties met elkaar.</a:t>
            </a:r>
          </a:p>
          <a:p>
            <a:pPr lvl="0" algn="r" rtl="0">
              <a:spcBef>
                <a:spcPts val="0"/>
              </a:spcBef>
              <a:buNone/>
            </a:pPr>
            <a:endParaRPr lang="en" sz="2000" dirty="0"/>
          </a:p>
          <a:p>
            <a:pPr lvl="0" algn="r" rtl="0">
              <a:spcBef>
                <a:spcPts val="0"/>
              </a:spcBef>
              <a:buNone/>
            </a:pPr>
            <a:endParaRPr lang="en" sz="2000" dirty="0"/>
          </a:p>
          <a:p>
            <a:pPr lvl="0" algn="r" rtl="0">
              <a:spcBef>
                <a:spcPts val="0"/>
              </a:spcBef>
              <a:buNone/>
            </a:pPr>
            <a:endParaRPr lang="en" sz="2000" dirty="0"/>
          </a:p>
        </p:txBody>
      </p:sp>
      <p:sp>
        <p:nvSpPr>
          <p:cNvPr id="6" name="Rechthoek 5"/>
          <p:cNvSpPr/>
          <p:nvPr/>
        </p:nvSpPr>
        <p:spPr>
          <a:xfrm>
            <a:off x="3602736" y="1350964"/>
            <a:ext cx="4446988" cy="40757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a:solidFill>
                  <a:schemeClr val="bg1">
                    <a:lumMod val="85000"/>
                  </a:schemeClr>
                </a:solidFill>
                <a:latin typeface="Roboto Slab"/>
              </a:rPr>
              <a:t>structurele relaties</a:t>
            </a:r>
            <a:endParaRPr lang="nl-NL" sz="4000" dirty="0">
              <a:solidFill>
                <a:schemeClr val="bg1">
                  <a:lumMod val="85000"/>
                </a:schemeClr>
              </a:solidFill>
              <a:latin typeface="Roboto Slab"/>
            </a:endParaRPr>
          </a:p>
        </p:txBody>
      </p:sp>
      <p:pic>
        <p:nvPicPr>
          <p:cNvPr id="5122" name="Picture 2" descr="Afbeeldingsresultaat voor pri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487" y="3993117"/>
            <a:ext cx="2282776" cy="2282776"/>
          </a:xfrm>
          <a:prstGeom prst="rect">
            <a:avLst/>
          </a:prstGeom>
          <a:noFill/>
          <a:ln w="1143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647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19" y="925426"/>
            <a:ext cx="1710410" cy="1107958"/>
          </a:xfrm>
          <a:prstGeom prst="rect">
            <a:avLst/>
          </a:prstGeom>
        </p:spPr>
      </p:pic>
      <p:sp>
        <p:nvSpPr>
          <p:cNvPr id="86" name="Shape 86"/>
          <p:cNvSpPr/>
          <p:nvPr/>
        </p:nvSpPr>
        <p:spPr>
          <a:xfrm>
            <a:off x="535025" y="502606"/>
            <a:ext cx="1953599" cy="1953599"/>
          </a:xfrm>
          <a:prstGeom prst="rect">
            <a:avLst/>
          </a:prstGeom>
          <a:noFill/>
          <a:ln w="76200" cap="flat" cmpd="sng">
            <a:solidFill>
              <a:srgbClr val="FFFF00"/>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8" name="Shape 88"/>
          <p:cNvSpPr txBox="1">
            <a:spLocks noGrp="1"/>
          </p:cNvSpPr>
          <p:nvPr>
            <p:ph type="subTitle" idx="4294967295"/>
          </p:nvPr>
        </p:nvSpPr>
        <p:spPr>
          <a:xfrm>
            <a:off x="3080425" y="2723191"/>
            <a:ext cx="4701599" cy="1046400"/>
          </a:xfrm>
          <a:prstGeom prst="rect">
            <a:avLst/>
          </a:prstGeom>
        </p:spPr>
        <p:txBody>
          <a:bodyPr lIns="91425" tIns="91425" rIns="91425" bIns="91425" anchor="t" anchorCtr="0">
            <a:noAutofit/>
          </a:bodyPr>
          <a:lstStyle/>
          <a:p>
            <a:pPr lvl="0" rtl="0">
              <a:spcBef>
                <a:spcPts val="0"/>
              </a:spcBef>
              <a:buNone/>
            </a:pPr>
            <a:r>
              <a:rPr lang="en" sz="2400"/>
              <a:t>Ork, ork, ork, soep eet je met een...</a:t>
            </a:r>
            <a:endParaRPr lang="en" sz="2400" dirty="0"/>
          </a:p>
        </p:txBody>
      </p:sp>
      <p:sp>
        <p:nvSpPr>
          <p:cNvPr id="13" name="Rechthoek 12"/>
          <p:cNvSpPr/>
          <p:nvPr/>
        </p:nvSpPr>
        <p:spPr>
          <a:xfrm>
            <a:off x="3154680" y="1640678"/>
            <a:ext cx="3081528" cy="7183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0" dirty="0">
                <a:solidFill>
                  <a:schemeClr val="bg1">
                    <a:lumMod val="85000"/>
                  </a:schemeClr>
                </a:solidFill>
                <a:latin typeface="Roboto Slab"/>
              </a:rPr>
              <a:t>Raadsel</a:t>
            </a:r>
          </a:p>
        </p:txBody>
      </p:sp>
    </p:spTree>
    <p:extLst>
      <p:ext uri="{BB962C8B-B14F-4D97-AF65-F5344CB8AC3E}">
        <p14:creationId xmlns:p14="http://schemas.microsoft.com/office/powerpoint/2010/main" val="327087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533400" y="533400"/>
            <a:ext cx="2106599" cy="990599"/>
          </a:xfrm>
          <a:prstGeom prst="rect">
            <a:avLst/>
          </a:prstGeom>
          <a:ln>
            <a:solidFill>
              <a:srgbClr val="FFFF00"/>
            </a:solidFill>
          </a:ln>
        </p:spPr>
        <p:txBody>
          <a:bodyPr lIns="91425" tIns="91425" rIns="91425" bIns="91425" anchor="t" anchorCtr="0">
            <a:noAutofit/>
          </a:bodyPr>
          <a:lstStyle/>
          <a:p>
            <a:pPr lvl="0" algn="ctr" rtl="0">
              <a:spcBef>
                <a:spcPts val="0"/>
              </a:spcBef>
              <a:buNone/>
            </a:pPr>
            <a:r>
              <a:rPr lang="en" dirty="0">
                <a:solidFill>
                  <a:schemeClr val="tx1"/>
                </a:solidFill>
              </a:rPr>
              <a:t>Is het woord eetbaar?</a:t>
            </a:r>
          </a:p>
        </p:txBody>
      </p:sp>
      <p:sp>
        <p:nvSpPr>
          <p:cNvPr id="53" name="Shape 53"/>
          <p:cNvSpPr txBox="1"/>
          <p:nvPr/>
        </p:nvSpPr>
        <p:spPr>
          <a:xfrm>
            <a:off x="1582625" y="1885950"/>
            <a:ext cx="6598199" cy="826499"/>
          </a:xfrm>
          <a:prstGeom prst="rect">
            <a:avLst/>
          </a:prstGeom>
          <a:noFill/>
          <a:ln>
            <a:noFill/>
          </a:ln>
        </p:spPr>
        <p:txBody>
          <a:bodyPr lIns="91425" tIns="91425" rIns="91425" bIns="91425" anchor="t" anchorCtr="0">
            <a:noAutofit/>
          </a:bodyPr>
          <a:lstStyle/>
          <a:p>
            <a:pPr lvl="0" algn="just" rtl="0">
              <a:spcBef>
                <a:spcPts val="600"/>
              </a:spcBef>
              <a:buNone/>
            </a:pPr>
            <a:r>
              <a:rPr lang="en" sz="2000" dirty="0">
                <a:solidFill>
                  <a:srgbClr val="1D1D1B"/>
                </a:solidFill>
                <a:latin typeface="Georgia"/>
                <a:ea typeface="Georgia"/>
                <a:cs typeface="Georgia"/>
                <a:sym typeface="Georgia"/>
              </a:rPr>
              <a:t>Er verschijnen zo een aantal woorden. Geef telkens aan of het woord eetbaar is. Roep ‘ja’ of ‘nee’. </a:t>
            </a:r>
          </a:p>
          <a:p>
            <a:pPr lvl="0" algn="just" rtl="0">
              <a:spcBef>
                <a:spcPts val="600"/>
              </a:spcBef>
              <a:buNone/>
            </a:pPr>
            <a:endParaRPr lang="en" sz="2000" dirty="0">
              <a:solidFill>
                <a:srgbClr val="1D1D1B"/>
              </a:solidFill>
              <a:latin typeface="Georgia"/>
              <a:ea typeface="Georgia"/>
              <a:cs typeface="Georgia"/>
              <a:sym typeface="Georgia"/>
            </a:endParaRPr>
          </a:p>
        </p:txBody>
      </p:sp>
      <p:pic>
        <p:nvPicPr>
          <p:cNvPr id="4" name="Picture 2" descr="http://jongesla.files.wordpress.com/2012/07/wij-eisen-ijs_66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457" y="4668615"/>
            <a:ext cx="7457335" cy="218938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kstvak 1"/>
          <p:cNvSpPr txBox="1"/>
          <p:nvPr/>
        </p:nvSpPr>
        <p:spPr>
          <a:xfrm>
            <a:off x="1582625" y="2712449"/>
            <a:ext cx="1874520" cy="461665"/>
          </a:xfrm>
          <a:prstGeom prst="rect">
            <a:avLst/>
          </a:prstGeom>
          <a:noFill/>
        </p:spPr>
        <p:txBody>
          <a:bodyPr wrap="square" rtlCol="0">
            <a:spAutoFit/>
          </a:bodyPr>
          <a:lstStyle/>
          <a:p>
            <a:r>
              <a:rPr lang="nl-NL" sz="2400" dirty="0">
                <a:latin typeface="Georgia" panose="02040502050405020303" pitchFamily="18" charset="0"/>
              </a:rPr>
              <a:t>VLA</a:t>
            </a:r>
          </a:p>
        </p:txBody>
      </p:sp>
      <p:sp>
        <p:nvSpPr>
          <p:cNvPr id="3" name="Tekstvak 2"/>
          <p:cNvSpPr txBox="1"/>
          <p:nvPr/>
        </p:nvSpPr>
        <p:spPr>
          <a:xfrm>
            <a:off x="1582625" y="3174114"/>
            <a:ext cx="2039112" cy="461665"/>
          </a:xfrm>
          <a:prstGeom prst="rect">
            <a:avLst/>
          </a:prstGeom>
          <a:noFill/>
        </p:spPr>
        <p:txBody>
          <a:bodyPr wrap="square" rtlCol="0">
            <a:spAutoFit/>
          </a:bodyPr>
          <a:lstStyle/>
          <a:p>
            <a:r>
              <a:rPr lang="nl-NL" sz="2400" dirty="0">
                <a:latin typeface="Georgia" panose="02040502050405020303" pitchFamily="18" charset="0"/>
              </a:rPr>
              <a:t>SCHAATS</a:t>
            </a:r>
          </a:p>
        </p:txBody>
      </p:sp>
      <p:sp>
        <p:nvSpPr>
          <p:cNvPr id="7" name="Tekstvak 6"/>
          <p:cNvSpPr txBox="1"/>
          <p:nvPr/>
        </p:nvSpPr>
        <p:spPr>
          <a:xfrm>
            <a:off x="1582625" y="3584668"/>
            <a:ext cx="2039112" cy="461665"/>
          </a:xfrm>
          <a:prstGeom prst="rect">
            <a:avLst/>
          </a:prstGeom>
          <a:noFill/>
        </p:spPr>
        <p:txBody>
          <a:bodyPr wrap="square" rtlCol="0">
            <a:spAutoFit/>
          </a:bodyPr>
          <a:lstStyle/>
          <a:p>
            <a:r>
              <a:rPr lang="nl-NL" sz="2400" dirty="0">
                <a:latin typeface="Georgia" panose="02040502050405020303" pitchFamily="18" charset="0"/>
              </a:rPr>
              <a:t>TAART</a:t>
            </a:r>
          </a:p>
        </p:txBody>
      </p:sp>
      <p:sp>
        <p:nvSpPr>
          <p:cNvPr id="8" name="Tekstvak 7"/>
          <p:cNvSpPr txBox="1"/>
          <p:nvPr/>
        </p:nvSpPr>
        <p:spPr>
          <a:xfrm>
            <a:off x="1582625" y="4003549"/>
            <a:ext cx="2039112" cy="461665"/>
          </a:xfrm>
          <a:prstGeom prst="rect">
            <a:avLst/>
          </a:prstGeom>
          <a:noFill/>
        </p:spPr>
        <p:txBody>
          <a:bodyPr wrap="square" rtlCol="0">
            <a:spAutoFit/>
          </a:bodyPr>
          <a:lstStyle/>
          <a:p>
            <a:r>
              <a:rPr lang="nl-NL" sz="2400" dirty="0">
                <a:latin typeface="Georgia" panose="02040502050405020303" pitchFamily="18" charset="0"/>
              </a:rPr>
              <a:t>EIS</a:t>
            </a:r>
          </a:p>
        </p:txBody>
      </p:sp>
    </p:spTree>
    <p:extLst>
      <p:ext uri="{BB962C8B-B14F-4D97-AF65-F5344CB8AC3E}">
        <p14:creationId xmlns:p14="http://schemas.microsoft.com/office/powerpoint/2010/main" val="200091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7" grpId="0"/>
      <p:bldP spid="7" grpId="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3" name="Shape 63"/>
          <p:cNvSpPr txBox="1">
            <a:spLocks noGrp="1"/>
          </p:cNvSpPr>
          <p:nvPr>
            <p:ph type="body" idx="4294967295"/>
          </p:nvPr>
        </p:nvSpPr>
        <p:spPr>
          <a:xfrm>
            <a:off x="2431925" y="2515768"/>
            <a:ext cx="5617799" cy="2096699"/>
          </a:xfrm>
          <a:prstGeom prst="rect">
            <a:avLst/>
          </a:prstGeom>
        </p:spPr>
        <p:txBody>
          <a:bodyPr lIns="91425" tIns="91425" rIns="91425" bIns="91425" anchor="t" anchorCtr="0">
            <a:noAutofit/>
          </a:bodyPr>
          <a:lstStyle/>
          <a:p>
            <a:pPr lvl="0" algn="r" rtl="0">
              <a:spcBef>
                <a:spcPts val="0"/>
              </a:spcBef>
              <a:buNone/>
            </a:pPr>
            <a:r>
              <a:rPr lang="en" sz="2000" dirty="0"/>
              <a:t>Woorden in ons mentale lexicon onderhouden ook fonologische relaties met elkaar.</a:t>
            </a:r>
          </a:p>
          <a:p>
            <a:pPr lvl="0" algn="r" rtl="0">
              <a:spcBef>
                <a:spcPts val="0"/>
              </a:spcBef>
              <a:buNone/>
            </a:pPr>
            <a:endParaRPr lang="en" sz="2000" dirty="0"/>
          </a:p>
          <a:p>
            <a:pPr lvl="0" algn="r" rtl="0">
              <a:spcBef>
                <a:spcPts val="0"/>
              </a:spcBef>
              <a:buNone/>
            </a:pPr>
            <a:endParaRPr lang="en" sz="2000" dirty="0"/>
          </a:p>
          <a:p>
            <a:pPr lvl="0" algn="r" rtl="0">
              <a:spcBef>
                <a:spcPts val="0"/>
              </a:spcBef>
              <a:buNone/>
            </a:pPr>
            <a:endParaRPr lang="en" sz="2000" dirty="0"/>
          </a:p>
        </p:txBody>
      </p:sp>
      <p:sp>
        <p:nvSpPr>
          <p:cNvPr id="6" name="Rechthoek 5"/>
          <p:cNvSpPr/>
          <p:nvPr/>
        </p:nvSpPr>
        <p:spPr>
          <a:xfrm>
            <a:off x="3191256" y="1350964"/>
            <a:ext cx="4858468" cy="40757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a:solidFill>
                  <a:schemeClr val="bg1">
                    <a:lumMod val="85000"/>
                  </a:schemeClr>
                </a:solidFill>
                <a:latin typeface="Roboto Slab"/>
              </a:rPr>
              <a:t>fonologische relaties</a:t>
            </a:r>
            <a:endParaRPr lang="nl-NL" sz="4000" dirty="0">
              <a:solidFill>
                <a:schemeClr val="bg1">
                  <a:lumMod val="85000"/>
                </a:schemeClr>
              </a:solidFill>
              <a:latin typeface="Roboto Slab"/>
            </a:endParaRPr>
          </a:p>
        </p:txBody>
      </p:sp>
      <p:pic>
        <p:nvPicPr>
          <p:cNvPr id="5122" name="Picture 2" descr="Afbeeldingsresultaat voor pri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487" y="3993117"/>
            <a:ext cx="2282776" cy="2282776"/>
          </a:xfrm>
          <a:prstGeom prst="rect">
            <a:avLst/>
          </a:prstGeom>
          <a:noFill/>
          <a:ln w="1143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033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p:nvPr/>
        </p:nvSpPr>
        <p:spPr>
          <a:xfrm>
            <a:off x="535025" y="502606"/>
            <a:ext cx="1953599" cy="1953599"/>
          </a:xfrm>
          <a:prstGeom prst="rect">
            <a:avLst/>
          </a:prstGeom>
          <a:noFill/>
          <a:ln w="76200" cap="flat" cmpd="sng">
            <a:solidFill>
              <a:srgbClr val="FFFF00"/>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8" name="Shape 88"/>
          <p:cNvSpPr txBox="1">
            <a:spLocks noGrp="1"/>
          </p:cNvSpPr>
          <p:nvPr>
            <p:ph type="subTitle" idx="4294967295"/>
          </p:nvPr>
        </p:nvSpPr>
        <p:spPr>
          <a:xfrm>
            <a:off x="3080425" y="2723191"/>
            <a:ext cx="5240615" cy="1046400"/>
          </a:xfrm>
          <a:prstGeom prst="rect">
            <a:avLst/>
          </a:prstGeom>
        </p:spPr>
        <p:txBody>
          <a:bodyPr lIns="91425" tIns="91425" rIns="91425" bIns="91425" anchor="t" anchorCtr="0">
            <a:noAutofit/>
          </a:bodyPr>
          <a:lstStyle/>
          <a:p>
            <a:pPr lvl="0" rtl="0">
              <a:spcBef>
                <a:spcPts val="0"/>
              </a:spcBef>
              <a:buNone/>
            </a:pPr>
            <a:r>
              <a:rPr lang="en" sz="2400"/>
              <a:t>Bedenk zelf </a:t>
            </a:r>
            <a:r>
              <a:rPr lang="en" sz="2400" dirty="0"/>
              <a:t>een voorbeeld van:</a:t>
            </a:r>
          </a:p>
          <a:p>
            <a:pPr lvl="0" rtl="0">
              <a:spcBef>
                <a:spcPts val="0"/>
              </a:spcBef>
              <a:buNone/>
            </a:pPr>
            <a:endParaRPr lang="en" sz="2400" dirty="0"/>
          </a:p>
          <a:p>
            <a:pPr marL="457200" lvl="0" indent="-457200" rtl="0">
              <a:spcBef>
                <a:spcPts val="0"/>
              </a:spcBef>
              <a:buFont typeface="Wingdings" panose="05000000000000000000" pitchFamily="2" charset="2"/>
              <a:buChar char="Ø"/>
            </a:pPr>
            <a:r>
              <a:rPr lang="nl-NL" sz="2400" dirty="0"/>
              <a:t>F</a:t>
            </a:r>
            <a:r>
              <a:rPr lang="en" sz="2400" dirty="0"/>
              <a:t>onologische priming</a:t>
            </a:r>
          </a:p>
          <a:p>
            <a:pPr marL="457200" lvl="0" indent="-457200" rtl="0">
              <a:spcBef>
                <a:spcPts val="0"/>
              </a:spcBef>
              <a:buFont typeface="Wingdings" panose="05000000000000000000" pitchFamily="2" charset="2"/>
              <a:buChar char="Ø"/>
            </a:pPr>
            <a:r>
              <a:rPr lang="en" sz="2400" dirty="0"/>
              <a:t>Semantische priming</a:t>
            </a:r>
          </a:p>
          <a:p>
            <a:pPr marL="457200" lvl="0" indent="-457200" rtl="0">
              <a:spcBef>
                <a:spcPts val="0"/>
              </a:spcBef>
              <a:buFont typeface="Wingdings" panose="05000000000000000000" pitchFamily="2" charset="2"/>
              <a:buChar char="Ø"/>
            </a:pPr>
            <a:r>
              <a:rPr lang="en" sz="2400" dirty="0"/>
              <a:t>Syntactische priming</a:t>
            </a:r>
          </a:p>
        </p:txBody>
      </p:sp>
      <p:sp>
        <p:nvSpPr>
          <p:cNvPr id="13" name="Rechthoek 12"/>
          <p:cNvSpPr/>
          <p:nvPr/>
        </p:nvSpPr>
        <p:spPr>
          <a:xfrm>
            <a:off x="3154680" y="1640678"/>
            <a:ext cx="3081528" cy="7183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0" dirty="0" err="1">
                <a:solidFill>
                  <a:schemeClr val="bg1">
                    <a:lumMod val="85000"/>
                  </a:schemeClr>
                </a:solidFill>
                <a:latin typeface="Roboto Slab"/>
              </a:rPr>
              <a:t>Priming</a:t>
            </a:r>
            <a:endParaRPr lang="nl-NL" sz="6000" dirty="0">
              <a:solidFill>
                <a:schemeClr val="bg1">
                  <a:lumMod val="85000"/>
                </a:schemeClr>
              </a:solidFill>
              <a:latin typeface="Roboto Slab"/>
            </a:endParaRPr>
          </a:p>
        </p:txBody>
      </p:sp>
      <p:pic>
        <p:nvPicPr>
          <p:cNvPr id="7170" name="Picture 2" descr="Afbeeldingsresultaat voor diy"/>
          <p:cNvPicPr>
            <a:picLocks noChangeAspect="1" noChangeArrowheads="1"/>
          </p:cNvPicPr>
          <p:nvPr/>
        </p:nvPicPr>
        <p:blipFill rotWithShape="1">
          <a:blip r:embed="rId3">
            <a:extLst>
              <a:ext uri="{28A0092B-C50C-407E-A947-70E740481C1C}">
                <a14:useLocalDpi xmlns:a14="http://schemas.microsoft.com/office/drawing/2010/main" val="0"/>
              </a:ext>
            </a:extLst>
          </a:blip>
          <a:srcRect l="10663" r="11949"/>
          <a:stretch/>
        </p:blipFill>
        <p:spPr bwMode="auto">
          <a:xfrm>
            <a:off x="630936" y="635310"/>
            <a:ext cx="1755648" cy="1688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271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2" name="Roddelen over Patricia Pa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1288" y="932688"/>
            <a:ext cx="7433056" cy="5376672"/>
          </a:xfrm>
          <a:prstGeom prst="rect">
            <a:avLst/>
          </a:prstGeom>
        </p:spPr>
      </p:pic>
      <p:sp>
        <p:nvSpPr>
          <p:cNvPr id="4" name="Rechthoek 3"/>
          <p:cNvSpPr/>
          <p:nvPr/>
        </p:nvSpPr>
        <p:spPr>
          <a:xfrm>
            <a:off x="777240" y="731520"/>
            <a:ext cx="4425696" cy="5303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solidFill>
                  <a:schemeClr val="bg1">
                    <a:lumMod val="85000"/>
                  </a:schemeClr>
                </a:solidFill>
                <a:latin typeface="Roboto Slab"/>
              </a:rPr>
              <a:t>Ik hou van Holland</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533400" y="533400"/>
            <a:ext cx="2106599" cy="990599"/>
          </a:xfrm>
          <a:prstGeom prst="rect">
            <a:avLst/>
          </a:prstGeom>
          <a:ln>
            <a:solidFill>
              <a:srgbClr val="FFFF00"/>
            </a:solidFill>
          </a:ln>
        </p:spPr>
        <p:txBody>
          <a:bodyPr lIns="91425" tIns="91425" rIns="91425" bIns="91425" anchor="t" anchorCtr="0">
            <a:noAutofit/>
          </a:bodyPr>
          <a:lstStyle/>
          <a:p>
            <a:pPr lvl="0" algn="ctr" rtl="0">
              <a:spcBef>
                <a:spcPts val="0"/>
              </a:spcBef>
              <a:buNone/>
            </a:pPr>
            <a:r>
              <a:rPr lang="en" dirty="0">
                <a:solidFill>
                  <a:schemeClr val="tx1"/>
                </a:solidFill>
              </a:rPr>
              <a:t>Maak een woord</a:t>
            </a:r>
          </a:p>
        </p:txBody>
      </p:sp>
      <p:sp>
        <p:nvSpPr>
          <p:cNvPr id="53" name="Shape 53"/>
          <p:cNvSpPr txBox="1"/>
          <p:nvPr/>
        </p:nvSpPr>
        <p:spPr>
          <a:xfrm>
            <a:off x="1582625" y="1885950"/>
            <a:ext cx="6598199" cy="826499"/>
          </a:xfrm>
          <a:prstGeom prst="rect">
            <a:avLst/>
          </a:prstGeom>
          <a:noFill/>
          <a:ln>
            <a:noFill/>
          </a:ln>
        </p:spPr>
        <p:txBody>
          <a:bodyPr lIns="91425" tIns="91425" rIns="91425" bIns="91425" anchor="t" anchorCtr="0">
            <a:noAutofit/>
          </a:bodyPr>
          <a:lstStyle/>
          <a:p>
            <a:pPr lvl="0" algn="just" rtl="0">
              <a:spcBef>
                <a:spcPts val="600"/>
              </a:spcBef>
              <a:buNone/>
            </a:pPr>
            <a:r>
              <a:rPr lang="en" sz="2000" dirty="0">
                <a:solidFill>
                  <a:srgbClr val="1D1D1B"/>
                </a:solidFill>
                <a:latin typeface="Georgia"/>
                <a:ea typeface="Georgia"/>
                <a:cs typeface="Georgia"/>
                <a:sym typeface="Georgia"/>
              </a:rPr>
              <a:t>Je hebt een afbeelding gekregen met daarbij een incompleet woord.  Maak het woord compleet door één letter in te vullen.</a:t>
            </a:r>
            <a:endParaRPr lang="en" sz="2000" b="1" dirty="0">
              <a:solidFill>
                <a:srgbClr val="1D1D1B"/>
              </a:solidFill>
              <a:latin typeface="Georgia"/>
              <a:ea typeface="Georgia"/>
              <a:cs typeface="Georgia"/>
              <a:sym typeface="Georgia"/>
            </a:endParaRPr>
          </a:p>
        </p:txBody>
      </p:sp>
      <p:pic>
        <p:nvPicPr>
          <p:cNvPr id="2050" name="Picture 2" descr="Afbeeldingsresultaat voor maan teke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654" y="3358578"/>
            <a:ext cx="1846961" cy="1846962"/>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p:cNvPicPr/>
          <p:nvPr/>
        </p:nvPicPr>
        <p:blipFill rotWithShape="1">
          <a:blip r:embed="rId4"/>
          <a:srcRect l="6025" t="3258" r="5587" b="4449"/>
          <a:stretch/>
        </p:blipFill>
        <p:spPr>
          <a:xfrm>
            <a:off x="5349240" y="3358578"/>
            <a:ext cx="1892808" cy="1846962"/>
          </a:xfrm>
          <a:prstGeom prst="rect">
            <a:avLst/>
          </a:prstGeom>
        </p:spPr>
      </p:pic>
      <p:sp>
        <p:nvSpPr>
          <p:cNvPr id="10" name="Rechthoek 9"/>
          <p:cNvSpPr/>
          <p:nvPr/>
        </p:nvSpPr>
        <p:spPr>
          <a:xfrm>
            <a:off x="2276856" y="5321317"/>
            <a:ext cx="1408176" cy="5303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solidFill>
                  <a:schemeClr val="bg1">
                    <a:lumMod val="85000"/>
                  </a:schemeClr>
                </a:solidFill>
                <a:latin typeface="Roboto Slab"/>
              </a:rPr>
              <a:t>BED</a:t>
            </a:r>
          </a:p>
        </p:txBody>
      </p:sp>
      <p:sp>
        <p:nvSpPr>
          <p:cNvPr id="11" name="Rechthoek 10"/>
          <p:cNvSpPr/>
          <p:nvPr/>
        </p:nvSpPr>
        <p:spPr>
          <a:xfrm>
            <a:off x="5591556" y="5321317"/>
            <a:ext cx="1408176" cy="5303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solidFill>
                  <a:schemeClr val="bg1">
                    <a:lumMod val="85000"/>
                  </a:schemeClr>
                </a:solidFill>
                <a:latin typeface="Roboto Slab"/>
              </a:rPr>
              <a:t>BAD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533400" y="533400"/>
            <a:ext cx="2106599" cy="990599"/>
          </a:xfrm>
          <a:prstGeom prst="rect">
            <a:avLst/>
          </a:prstGeom>
          <a:ln>
            <a:solidFill>
              <a:srgbClr val="FFFF00"/>
            </a:solidFill>
          </a:ln>
        </p:spPr>
        <p:txBody>
          <a:bodyPr lIns="91425" tIns="91425" rIns="91425" bIns="91425" anchor="t" anchorCtr="0">
            <a:noAutofit/>
          </a:bodyPr>
          <a:lstStyle/>
          <a:p>
            <a:pPr lvl="0" algn="ctr" rtl="0">
              <a:spcBef>
                <a:spcPts val="0"/>
              </a:spcBef>
              <a:buNone/>
            </a:pPr>
            <a:r>
              <a:rPr lang="en" dirty="0">
                <a:solidFill>
                  <a:schemeClr val="tx1"/>
                </a:solidFill>
              </a:rPr>
              <a:t>Maak een woord</a:t>
            </a:r>
          </a:p>
        </p:txBody>
      </p:sp>
      <p:sp>
        <p:nvSpPr>
          <p:cNvPr id="53" name="Shape 53"/>
          <p:cNvSpPr txBox="1"/>
          <p:nvPr/>
        </p:nvSpPr>
        <p:spPr>
          <a:xfrm>
            <a:off x="1582625" y="1885950"/>
            <a:ext cx="6598199" cy="826499"/>
          </a:xfrm>
          <a:prstGeom prst="rect">
            <a:avLst/>
          </a:prstGeom>
          <a:noFill/>
          <a:ln>
            <a:noFill/>
          </a:ln>
        </p:spPr>
        <p:txBody>
          <a:bodyPr lIns="91425" tIns="91425" rIns="91425" bIns="91425" anchor="t" anchorCtr="0">
            <a:noAutofit/>
          </a:bodyPr>
          <a:lstStyle/>
          <a:p>
            <a:pPr lvl="0" algn="just" rtl="0">
              <a:spcBef>
                <a:spcPts val="600"/>
              </a:spcBef>
              <a:buNone/>
            </a:pPr>
            <a:r>
              <a:rPr lang="en" sz="2000" dirty="0">
                <a:solidFill>
                  <a:srgbClr val="1D1D1B"/>
                </a:solidFill>
                <a:latin typeface="Georgia"/>
                <a:ea typeface="Georgia"/>
                <a:cs typeface="Georgia"/>
                <a:sym typeface="Georgia"/>
              </a:rPr>
              <a:t>Draai </a:t>
            </a:r>
            <a:r>
              <a:rPr lang="en" sz="2000">
                <a:solidFill>
                  <a:srgbClr val="1D1D1B"/>
                </a:solidFill>
                <a:latin typeface="Georgia"/>
                <a:ea typeface="Georgia"/>
                <a:cs typeface="Georgia"/>
                <a:sym typeface="Georgia"/>
              </a:rPr>
              <a:t>je blaadje </a:t>
            </a:r>
            <a:r>
              <a:rPr lang="en" sz="2000" dirty="0">
                <a:solidFill>
                  <a:srgbClr val="1D1D1B"/>
                </a:solidFill>
                <a:latin typeface="Georgia"/>
                <a:ea typeface="Georgia"/>
                <a:cs typeface="Georgia"/>
                <a:sym typeface="Georgia"/>
              </a:rPr>
              <a:t>om. Op de achterkant staat nog een afbeelding met daarbij een incompleet woord.  Maak het woord weer compleet door één letter in te vullen.</a:t>
            </a:r>
            <a:endParaRPr lang="en" sz="2000" b="1" dirty="0">
              <a:solidFill>
                <a:srgbClr val="1D1D1B"/>
              </a:solidFill>
              <a:latin typeface="Georgia"/>
              <a:ea typeface="Georgia"/>
              <a:cs typeface="Georgia"/>
              <a:sym typeface="Georgia"/>
            </a:endParaRPr>
          </a:p>
        </p:txBody>
      </p:sp>
      <p:sp>
        <p:nvSpPr>
          <p:cNvPr id="10" name="Rechthoek 9"/>
          <p:cNvSpPr/>
          <p:nvPr/>
        </p:nvSpPr>
        <p:spPr>
          <a:xfrm>
            <a:off x="2221698" y="5321317"/>
            <a:ext cx="1646214" cy="5303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solidFill>
                  <a:schemeClr val="bg1">
                    <a:lumMod val="85000"/>
                  </a:schemeClr>
                </a:solidFill>
                <a:latin typeface="Roboto Slab"/>
              </a:rPr>
              <a:t>DEUR</a:t>
            </a:r>
          </a:p>
        </p:txBody>
      </p:sp>
      <p:pic>
        <p:nvPicPr>
          <p:cNvPr id="3074" name="Picture 2" descr="Afbeeldingsresultaat voor Ra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856" y="3148636"/>
            <a:ext cx="1535605" cy="1968461"/>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p:cNvPicPr/>
          <p:nvPr/>
        </p:nvPicPr>
        <p:blipFill>
          <a:blip r:embed="rId4" cstate="print">
            <a:extLst>
              <a:ext uri="{28A0092B-C50C-407E-A947-70E740481C1C}">
                <a14:useLocalDpi xmlns:a14="http://schemas.microsoft.com/office/drawing/2010/main" val="0"/>
              </a:ext>
            </a:extLst>
          </a:blip>
          <a:stretch>
            <a:fillRect/>
          </a:stretch>
        </p:blipFill>
        <p:spPr>
          <a:xfrm>
            <a:off x="5386514" y="3148636"/>
            <a:ext cx="1754950" cy="1968461"/>
          </a:xfrm>
          <a:prstGeom prst="rect">
            <a:avLst/>
          </a:prstGeom>
        </p:spPr>
      </p:pic>
      <p:sp>
        <p:nvSpPr>
          <p:cNvPr id="13" name="Rechthoek 12"/>
          <p:cNvSpPr/>
          <p:nvPr/>
        </p:nvSpPr>
        <p:spPr>
          <a:xfrm>
            <a:off x="5440882" y="5321317"/>
            <a:ext cx="1700582" cy="5303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solidFill>
                  <a:schemeClr val="bg1">
                    <a:lumMod val="85000"/>
                  </a:schemeClr>
                </a:solidFill>
                <a:latin typeface="Roboto Slab"/>
              </a:rPr>
              <a:t>DUUR</a:t>
            </a:r>
          </a:p>
        </p:txBody>
      </p:sp>
    </p:spTree>
    <p:extLst>
      <p:ext uri="{BB962C8B-B14F-4D97-AF65-F5344CB8AC3E}">
        <p14:creationId xmlns:p14="http://schemas.microsoft.com/office/powerpoint/2010/main" val="4760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p:nvPr/>
        </p:nvSpPr>
        <p:spPr>
          <a:xfrm>
            <a:off x="535025" y="502606"/>
            <a:ext cx="1953599" cy="1953599"/>
          </a:xfrm>
          <a:prstGeom prst="rect">
            <a:avLst/>
          </a:prstGeom>
          <a:noFill/>
          <a:ln w="76200" cap="flat" cmpd="sng">
            <a:solidFill>
              <a:srgbClr val="FFFF00"/>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8" name="Shape 88"/>
          <p:cNvSpPr txBox="1">
            <a:spLocks noGrp="1"/>
          </p:cNvSpPr>
          <p:nvPr>
            <p:ph type="subTitle" idx="4294967295"/>
          </p:nvPr>
        </p:nvSpPr>
        <p:spPr>
          <a:xfrm>
            <a:off x="3080425" y="2723191"/>
            <a:ext cx="4701599" cy="1046400"/>
          </a:xfrm>
          <a:prstGeom prst="rect">
            <a:avLst/>
          </a:prstGeom>
        </p:spPr>
        <p:txBody>
          <a:bodyPr lIns="91425" tIns="91425" rIns="91425" bIns="91425" anchor="t" anchorCtr="0">
            <a:noAutofit/>
          </a:bodyPr>
          <a:lstStyle/>
          <a:p>
            <a:pPr lvl="0" rtl="0">
              <a:spcBef>
                <a:spcPts val="0"/>
              </a:spcBef>
              <a:buNone/>
            </a:pPr>
            <a:r>
              <a:rPr lang="en" sz="2400" dirty="0"/>
              <a:t>Er staan drie witte koelkasten op een rij…</a:t>
            </a:r>
          </a:p>
        </p:txBody>
      </p:sp>
      <p:sp>
        <p:nvSpPr>
          <p:cNvPr id="13" name="Rechthoek 12"/>
          <p:cNvSpPr/>
          <p:nvPr/>
        </p:nvSpPr>
        <p:spPr>
          <a:xfrm>
            <a:off x="3154680" y="1640678"/>
            <a:ext cx="3081528" cy="7183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0" dirty="0">
                <a:solidFill>
                  <a:schemeClr val="bg1">
                    <a:lumMod val="85000"/>
                  </a:schemeClr>
                </a:solidFill>
                <a:latin typeface="Roboto Slab"/>
              </a:rPr>
              <a:t>Raadsel</a:t>
            </a:r>
          </a:p>
        </p:txBody>
      </p:sp>
      <p:pic>
        <p:nvPicPr>
          <p:cNvPr id="4098" name="Picture 2" descr="Afbeeldingsresultaat voor koelkast"/>
          <p:cNvPicPr>
            <a:picLocks noChangeAspect="1" noChangeArrowheads="1"/>
          </p:cNvPicPr>
          <p:nvPr/>
        </p:nvPicPr>
        <p:blipFill rotWithShape="1">
          <a:blip r:embed="rId3">
            <a:extLst>
              <a:ext uri="{28A0092B-C50C-407E-A947-70E740481C1C}">
                <a14:useLocalDpi xmlns:a14="http://schemas.microsoft.com/office/drawing/2010/main" val="0"/>
              </a:ext>
            </a:extLst>
          </a:blip>
          <a:srcRect l="16317" t="10400" r="16963" b="13120"/>
          <a:stretch/>
        </p:blipFill>
        <p:spPr bwMode="auto">
          <a:xfrm>
            <a:off x="744073" y="561685"/>
            <a:ext cx="1560018" cy="1867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533400" y="533400"/>
            <a:ext cx="2106599" cy="990599"/>
          </a:xfrm>
          <a:prstGeom prst="rect">
            <a:avLst/>
          </a:prstGeom>
          <a:ln>
            <a:solidFill>
              <a:srgbClr val="FFFF00"/>
            </a:solidFill>
          </a:ln>
        </p:spPr>
        <p:txBody>
          <a:bodyPr lIns="91425" tIns="91425" rIns="91425" bIns="91425" anchor="t" anchorCtr="0">
            <a:noAutofit/>
          </a:bodyPr>
          <a:lstStyle/>
          <a:p>
            <a:pPr lvl="0" algn="ctr" rtl="0">
              <a:spcBef>
                <a:spcPts val="0"/>
              </a:spcBef>
              <a:buNone/>
            </a:pPr>
            <a:r>
              <a:rPr lang="en" dirty="0">
                <a:solidFill>
                  <a:schemeClr val="tx1"/>
                </a:solidFill>
              </a:rPr>
              <a:t>Maak de zin af</a:t>
            </a:r>
          </a:p>
        </p:txBody>
      </p:sp>
      <p:sp>
        <p:nvSpPr>
          <p:cNvPr id="53" name="Shape 53"/>
          <p:cNvSpPr txBox="1"/>
          <p:nvPr/>
        </p:nvSpPr>
        <p:spPr>
          <a:xfrm>
            <a:off x="1582625" y="1885950"/>
            <a:ext cx="7122463" cy="826499"/>
          </a:xfrm>
          <a:prstGeom prst="rect">
            <a:avLst/>
          </a:prstGeom>
          <a:noFill/>
          <a:ln>
            <a:noFill/>
          </a:ln>
        </p:spPr>
        <p:txBody>
          <a:bodyPr lIns="91425" tIns="91425" rIns="91425" bIns="91425" anchor="t" anchorCtr="0">
            <a:noAutofit/>
          </a:bodyPr>
          <a:lstStyle/>
          <a:p>
            <a:pPr lvl="0" algn="just" rtl="0">
              <a:spcBef>
                <a:spcPts val="600"/>
              </a:spcBef>
              <a:buNone/>
            </a:pPr>
            <a:r>
              <a:rPr lang="en" sz="2000" dirty="0">
                <a:solidFill>
                  <a:srgbClr val="1D1D1B"/>
                </a:solidFill>
                <a:latin typeface="Georgia"/>
                <a:ea typeface="Georgia"/>
                <a:cs typeface="Georgia"/>
                <a:sym typeface="Georgia"/>
              </a:rPr>
              <a:t>Maak de volgende zinnen af met één woord.</a:t>
            </a:r>
          </a:p>
          <a:p>
            <a:pPr lvl="0" algn="just" rtl="0">
              <a:spcBef>
                <a:spcPts val="600"/>
              </a:spcBef>
              <a:buNone/>
            </a:pPr>
            <a:endParaRPr lang="en" sz="2000" b="1" dirty="0">
              <a:solidFill>
                <a:srgbClr val="1D1D1B"/>
              </a:solidFill>
              <a:latin typeface="Georgia"/>
              <a:ea typeface="Georgia"/>
              <a:cs typeface="Georgia"/>
              <a:sym typeface="Georgia"/>
            </a:endParaRPr>
          </a:p>
          <a:p>
            <a:pPr marL="457200" lvl="0" indent="-457200" algn="just" rtl="0">
              <a:spcBef>
                <a:spcPts val="600"/>
              </a:spcBef>
              <a:buAutoNum type="arabicPeriod"/>
            </a:pPr>
            <a:r>
              <a:rPr lang="en" sz="2000" dirty="0">
                <a:solidFill>
                  <a:srgbClr val="1D1D1B"/>
                </a:solidFill>
                <a:latin typeface="Georgia"/>
                <a:ea typeface="Georgia"/>
                <a:cs typeface="Georgia"/>
                <a:sym typeface="Georgia"/>
              </a:rPr>
              <a:t>Hij poetst zijn tanden iedere…		</a:t>
            </a:r>
          </a:p>
          <a:p>
            <a:pPr marL="457200" lvl="0" indent="-457200" algn="just" rtl="0">
              <a:spcBef>
                <a:spcPts val="600"/>
              </a:spcBef>
              <a:buAutoNum type="arabicPeriod"/>
            </a:pPr>
            <a:r>
              <a:rPr lang="en" sz="2000" dirty="0">
                <a:solidFill>
                  <a:srgbClr val="1D1D1B"/>
                </a:solidFill>
                <a:latin typeface="Georgia"/>
                <a:ea typeface="Georgia"/>
                <a:cs typeface="Georgia"/>
                <a:sym typeface="Georgia"/>
              </a:rPr>
              <a:t>Na het eten zet je je bord in de…		</a:t>
            </a:r>
          </a:p>
          <a:p>
            <a:pPr marL="457200" lvl="0" indent="-457200" algn="just" rtl="0">
              <a:spcBef>
                <a:spcPts val="600"/>
              </a:spcBef>
              <a:buAutoNum type="arabicPeriod"/>
            </a:pPr>
            <a:r>
              <a:rPr lang="en" sz="2000" dirty="0">
                <a:solidFill>
                  <a:srgbClr val="1D1D1B"/>
                </a:solidFill>
                <a:latin typeface="Georgia"/>
                <a:ea typeface="Georgia"/>
                <a:cs typeface="Georgia"/>
                <a:sym typeface="Georgia"/>
              </a:rPr>
              <a:t>Als ik bij de kassa kom, moet ik …		</a:t>
            </a:r>
          </a:p>
          <a:p>
            <a:pPr marL="457200" lvl="0" indent="-457200" algn="just" rtl="0">
              <a:spcBef>
                <a:spcPts val="600"/>
              </a:spcBef>
              <a:buAutoNum type="arabicPeriod"/>
            </a:pPr>
            <a:r>
              <a:rPr lang="en" sz="2000" dirty="0">
                <a:solidFill>
                  <a:srgbClr val="1D1D1B"/>
                </a:solidFill>
                <a:latin typeface="Georgia"/>
                <a:ea typeface="Georgia"/>
                <a:cs typeface="Georgia"/>
                <a:sym typeface="Georgia"/>
              </a:rPr>
              <a:t>Steek jij de stekker in het …?		</a:t>
            </a:r>
          </a:p>
          <a:p>
            <a:pPr marL="457200" lvl="0" indent="-457200" algn="just" rtl="0">
              <a:spcBef>
                <a:spcPts val="600"/>
              </a:spcBef>
              <a:buAutoNum type="arabicPeriod"/>
            </a:pPr>
            <a:r>
              <a:rPr lang="en" sz="2000" dirty="0">
                <a:solidFill>
                  <a:srgbClr val="1D1D1B"/>
                </a:solidFill>
                <a:latin typeface="Georgia"/>
                <a:ea typeface="Georgia"/>
                <a:cs typeface="Georgia"/>
                <a:sym typeface="Georgia"/>
              </a:rPr>
              <a:t>Als het donker wordt, gaan de lampen…	</a:t>
            </a:r>
          </a:p>
          <a:p>
            <a:pPr marL="457200" lvl="0" indent="-457200" algn="just" rtl="0">
              <a:spcBef>
                <a:spcPts val="600"/>
              </a:spcBef>
              <a:buAutoNum type="arabicPeriod"/>
            </a:pPr>
            <a:r>
              <a:rPr lang="en" sz="2000" dirty="0">
                <a:solidFill>
                  <a:srgbClr val="1D1D1B"/>
                </a:solidFill>
                <a:latin typeface="Georgia"/>
                <a:ea typeface="Georgia"/>
                <a:cs typeface="Georgia"/>
                <a:sym typeface="Georgia"/>
              </a:rPr>
              <a:t>Vorige week dinsdag rookte zij een …	</a:t>
            </a:r>
          </a:p>
        </p:txBody>
      </p:sp>
      <p:sp>
        <p:nvSpPr>
          <p:cNvPr id="2" name="Rechthoek 1"/>
          <p:cNvSpPr/>
          <p:nvPr/>
        </p:nvSpPr>
        <p:spPr>
          <a:xfrm>
            <a:off x="7013448" y="2749025"/>
            <a:ext cx="1389888" cy="350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latin typeface="Georgia" panose="02040502050405020303" pitchFamily="18" charset="0"/>
              </a:rPr>
              <a:t>maand?</a:t>
            </a:r>
          </a:p>
        </p:txBody>
      </p:sp>
      <p:sp>
        <p:nvSpPr>
          <p:cNvPr id="9" name="Rechthoek 8"/>
          <p:cNvSpPr/>
          <p:nvPr/>
        </p:nvSpPr>
        <p:spPr>
          <a:xfrm>
            <a:off x="7010400" y="3120881"/>
            <a:ext cx="1389888" cy="350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latin typeface="Georgia" panose="02040502050405020303" pitchFamily="18" charset="0"/>
              </a:rPr>
              <a:t>douche?</a:t>
            </a:r>
          </a:p>
        </p:txBody>
      </p:sp>
      <p:sp>
        <p:nvSpPr>
          <p:cNvPr id="11" name="Rechthoek 10"/>
          <p:cNvSpPr/>
          <p:nvPr/>
        </p:nvSpPr>
        <p:spPr>
          <a:xfrm>
            <a:off x="6909816" y="3477497"/>
            <a:ext cx="1389888" cy="350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latin typeface="Georgia" panose="02040502050405020303" pitchFamily="18" charset="0"/>
              </a:rPr>
              <a:t>lezen?</a:t>
            </a:r>
          </a:p>
        </p:txBody>
      </p:sp>
      <p:sp>
        <p:nvSpPr>
          <p:cNvPr id="14" name="Rechthoek 13"/>
          <p:cNvSpPr/>
          <p:nvPr/>
        </p:nvSpPr>
        <p:spPr>
          <a:xfrm>
            <a:off x="7095744" y="3849353"/>
            <a:ext cx="1533144" cy="350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latin typeface="Georgia" panose="02040502050405020303" pitchFamily="18" charset="0"/>
              </a:rPr>
              <a:t>tijdschrift?</a:t>
            </a:r>
          </a:p>
        </p:txBody>
      </p:sp>
      <p:sp>
        <p:nvSpPr>
          <p:cNvPr id="15" name="Rechthoek 14"/>
          <p:cNvSpPr/>
          <p:nvPr/>
        </p:nvSpPr>
        <p:spPr>
          <a:xfrm>
            <a:off x="6995160" y="4221209"/>
            <a:ext cx="1734312" cy="350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latin typeface="Georgia" panose="02040502050405020303" pitchFamily="18" charset="0"/>
              </a:rPr>
              <a:t>gedurende?</a:t>
            </a:r>
          </a:p>
        </p:txBody>
      </p:sp>
      <p:sp>
        <p:nvSpPr>
          <p:cNvPr id="16" name="Rechthoek 15"/>
          <p:cNvSpPr/>
          <p:nvPr/>
        </p:nvSpPr>
        <p:spPr>
          <a:xfrm>
            <a:off x="6854952" y="4629641"/>
            <a:ext cx="1389888" cy="350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latin typeface="Georgia" panose="02040502050405020303" pitchFamily="18" charset="0"/>
              </a:rPr>
              <a:t>bord?</a:t>
            </a:r>
          </a:p>
        </p:txBody>
      </p:sp>
    </p:spTree>
    <p:extLst>
      <p:ext uri="{BB962C8B-B14F-4D97-AF65-F5344CB8AC3E}">
        <p14:creationId xmlns:p14="http://schemas.microsoft.com/office/powerpoint/2010/main" val="8396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1+#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 calcmode="lin" valueType="num">
                                      <p:cBhvr additive="base">
                                        <p:cTn id="51"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3">
                                            <p:txEl>
                                              <p:pRg st="7" end="7"/>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16">
                                            <p:txEl>
                                              <p:pRg st="0" end="0"/>
                                            </p:txEl>
                                          </p:spTgt>
                                        </p:tgtEl>
                                        <p:attrNameLst>
                                          <p:attrName>style.visibility</p:attrName>
                                        </p:attrNameLst>
                                      </p:cBhvr>
                                      <p:to>
                                        <p:strVal val="visible"/>
                                      </p:to>
                                    </p:set>
                                    <p:anim calcmode="lin" valueType="num">
                                      <p:cBhvr additive="base">
                                        <p:cTn id="61"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3" name="Shape 63"/>
          <p:cNvSpPr txBox="1">
            <a:spLocks noGrp="1"/>
          </p:cNvSpPr>
          <p:nvPr>
            <p:ph type="body" idx="4294967295"/>
          </p:nvPr>
        </p:nvSpPr>
        <p:spPr>
          <a:xfrm>
            <a:off x="2431925" y="2515768"/>
            <a:ext cx="5617799" cy="2096699"/>
          </a:xfrm>
          <a:prstGeom prst="rect">
            <a:avLst/>
          </a:prstGeom>
        </p:spPr>
        <p:txBody>
          <a:bodyPr lIns="91425" tIns="91425" rIns="91425" bIns="91425" anchor="t" anchorCtr="0">
            <a:noAutofit/>
          </a:bodyPr>
          <a:lstStyle/>
          <a:p>
            <a:pPr lvl="0" algn="r" rtl="0">
              <a:spcBef>
                <a:spcPts val="0"/>
              </a:spcBef>
              <a:buNone/>
            </a:pPr>
            <a:r>
              <a:rPr lang="en" sz="2000" dirty="0"/>
              <a:t>Woorden in ons mentale lexicon onderhouden semantische relaties met elkaar.</a:t>
            </a:r>
          </a:p>
          <a:p>
            <a:pPr lvl="0" algn="r" rtl="0">
              <a:spcBef>
                <a:spcPts val="0"/>
              </a:spcBef>
              <a:buNone/>
            </a:pPr>
            <a:endParaRPr lang="en" sz="2000" dirty="0"/>
          </a:p>
          <a:p>
            <a:pPr lvl="0" algn="r" rtl="0">
              <a:spcBef>
                <a:spcPts val="0"/>
              </a:spcBef>
              <a:buNone/>
            </a:pPr>
            <a:r>
              <a:rPr lang="en" sz="2000" dirty="0"/>
              <a:t>Dat gebeurt niet alleen op woordniveau, maar ook op zinsniveau.  </a:t>
            </a:r>
          </a:p>
          <a:p>
            <a:pPr lvl="0" algn="r" rtl="0">
              <a:spcBef>
                <a:spcPts val="0"/>
              </a:spcBef>
              <a:buNone/>
            </a:pPr>
            <a:endParaRPr lang="en" sz="2000" dirty="0"/>
          </a:p>
          <a:p>
            <a:pPr lvl="0" algn="r" rtl="0">
              <a:spcBef>
                <a:spcPts val="0"/>
              </a:spcBef>
              <a:buNone/>
            </a:pPr>
            <a:endParaRPr lang="en" sz="2000" dirty="0"/>
          </a:p>
        </p:txBody>
      </p:sp>
      <p:sp>
        <p:nvSpPr>
          <p:cNvPr id="6" name="Rechthoek 5"/>
          <p:cNvSpPr/>
          <p:nvPr/>
        </p:nvSpPr>
        <p:spPr>
          <a:xfrm>
            <a:off x="3090672" y="1350964"/>
            <a:ext cx="4959052" cy="40757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a:solidFill>
                  <a:schemeClr val="bg1">
                    <a:lumMod val="85000"/>
                  </a:schemeClr>
                </a:solidFill>
                <a:latin typeface="Roboto Slab"/>
              </a:rPr>
              <a:t>semantische relaties</a:t>
            </a:r>
          </a:p>
        </p:txBody>
      </p:sp>
      <p:pic>
        <p:nvPicPr>
          <p:cNvPr id="5122" name="Picture 2" descr="Afbeeldingsresultaat voor pri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487" y="3993117"/>
            <a:ext cx="2282776" cy="2282776"/>
          </a:xfrm>
          <a:prstGeom prst="rect">
            <a:avLst/>
          </a:prstGeom>
          <a:noFill/>
          <a:ln w="114300">
            <a:solidFill>
              <a:srgbClr val="FFFF0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533400" y="533400"/>
            <a:ext cx="2106599" cy="990599"/>
          </a:xfrm>
          <a:prstGeom prst="rect">
            <a:avLst/>
          </a:prstGeom>
          <a:ln>
            <a:solidFill>
              <a:srgbClr val="FFFF00"/>
            </a:solidFill>
          </a:ln>
        </p:spPr>
        <p:txBody>
          <a:bodyPr lIns="91425" tIns="91425" rIns="91425" bIns="91425" anchor="t" anchorCtr="0">
            <a:noAutofit/>
          </a:bodyPr>
          <a:lstStyle/>
          <a:p>
            <a:pPr lvl="0" algn="ctr" rtl="0">
              <a:spcBef>
                <a:spcPts val="0"/>
              </a:spcBef>
              <a:buNone/>
            </a:pPr>
            <a:r>
              <a:rPr lang="en" dirty="0">
                <a:solidFill>
                  <a:schemeClr val="tx1"/>
                </a:solidFill>
              </a:rPr>
              <a:t>Maak een</a:t>
            </a:r>
            <a:br>
              <a:rPr lang="en" dirty="0">
                <a:solidFill>
                  <a:schemeClr val="tx1"/>
                </a:solidFill>
              </a:rPr>
            </a:br>
            <a:r>
              <a:rPr lang="en" dirty="0">
                <a:solidFill>
                  <a:schemeClr val="tx1"/>
                </a:solidFill>
              </a:rPr>
              <a:t>zin</a:t>
            </a:r>
          </a:p>
        </p:txBody>
      </p:sp>
      <p:sp>
        <p:nvSpPr>
          <p:cNvPr id="53" name="Shape 53"/>
          <p:cNvSpPr txBox="1"/>
          <p:nvPr/>
        </p:nvSpPr>
        <p:spPr>
          <a:xfrm>
            <a:off x="1582625" y="1885950"/>
            <a:ext cx="6598199" cy="826499"/>
          </a:xfrm>
          <a:prstGeom prst="rect">
            <a:avLst/>
          </a:prstGeom>
          <a:noFill/>
          <a:ln>
            <a:noFill/>
          </a:ln>
        </p:spPr>
        <p:txBody>
          <a:bodyPr lIns="91425" tIns="91425" rIns="91425" bIns="91425" anchor="t" anchorCtr="0">
            <a:noAutofit/>
          </a:bodyPr>
          <a:lstStyle/>
          <a:p>
            <a:pPr lvl="0" algn="just" rtl="0">
              <a:spcBef>
                <a:spcPts val="600"/>
              </a:spcBef>
              <a:buNone/>
            </a:pPr>
            <a:r>
              <a:rPr lang="en" sz="2000" dirty="0">
                <a:solidFill>
                  <a:srgbClr val="1D1D1B"/>
                </a:solidFill>
                <a:latin typeface="Georgia"/>
                <a:ea typeface="Georgia"/>
                <a:cs typeface="Georgia"/>
                <a:sym typeface="Georgia"/>
              </a:rPr>
              <a:t>Je ontvangt een blaadje met daarop drie zinnen. Lees deze zinnen aandachtig. </a:t>
            </a:r>
          </a:p>
          <a:p>
            <a:pPr lvl="0" algn="just" rtl="0">
              <a:spcBef>
                <a:spcPts val="600"/>
              </a:spcBef>
              <a:buNone/>
            </a:pPr>
            <a:endParaRPr lang="en" sz="2000" b="1" dirty="0">
              <a:solidFill>
                <a:srgbClr val="1D1D1B"/>
              </a:solidFill>
              <a:latin typeface="Georgia"/>
              <a:ea typeface="Georgia"/>
              <a:cs typeface="Georgia"/>
              <a:sym typeface="Georgia"/>
            </a:endParaRPr>
          </a:p>
          <a:p>
            <a:pPr lvl="0" algn="just" rtl="0">
              <a:spcBef>
                <a:spcPts val="600"/>
              </a:spcBef>
              <a:buNone/>
            </a:pPr>
            <a:r>
              <a:rPr lang="en" sz="2000" dirty="0">
                <a:solidFill>
                  <a:srgbClr val="1D1D1B"/>
                </a:solidFill>
                <a:latin typeface="Georgia"/>
                <a:ea typeface="Georgia"/>
                <a:cs typeface="Georgia"/>
                <a:sym typeface="Georgia"/>
              </a:rPr>
              <a:t>Beschrijf het volgende plaatje met een zin. </a:t>
            </a:r>
          </a:p>
        </p:txBody>
      </p:sp>
      <p:pic>
        <p:nvPicPr>
          <p:cNvPr id="2" name="Afbeelding 1"/>
          <p:cNvPicPr>
            <a:picLocks noChangeAspect="1"/>
          </p:cNvPicPr>
          <p:nvPr/>
        </p:nvPicPr>
        <p:blipFill rotWithShape="1">
          <a:blip r:embed="rId3"/>
          <a:srcRect l="37245" t="42335" r="38234" b="21837"/>
          <a:stretch/>
        </p:blipFill>
        <p:spPr>
          <a:xfrm>
            <a:off x="5141167" y="3529997"/>
            <a:ext cx="3489650" cy="2868040"/>
          </a:xfrm>
          <a:prstGeom prst="rect">
            <a:avLst/>
          </a:prstGeom>
        </p:spPr>
      </p:pic>
    </p:spTree>
    <p:extLst>
      <p:ext uri="{BB962C8B-B14F-4D97-AF65-F5344CB8AC3E}">
        <p14:creationId xmlns:p14="http://schemas.microsoft.com/office/powerpoint/2010/main" val="299016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533400" y="533400"/>
            <a:ext cx="2106599" cy="990599"/>
          </a:xfrm>
          <a:prstGeom prst="rect">
            <a:avLst/>
          </a:prstGeom>
          <a:ln>
            <a:solidFill>
              <a:srgbClr val="FFFF00"/>
            </a:solidFill>
          </a:ln>
        </p:spPr>
        <p:txBody>
          <a:bodyPr lIns="91425" tIns="91425" rIns="91425" bIns="91425" anchor="t" anchorCtr="0">
            <a:noAutofit/>
          </a:bodyPr>
          <a:lstStyle/>
          <a:p>
            <a:pPr lvl="0" algn="ctr" rtl="0">
              <a:spcBef>
                <a:spcPts val="0"/>
              </a:spcBef>
              <a:buNone/>
            </a:pPr>
            <a:r>
              <a:rPr lang="en" dirty="0">
                <a:solidFill>
                  <a:schemeClr val="tx1"/>
                </a:solidFill>
              </a:rPr>
              <a:t>Wat klinkt beter?</a:t>
            </a:r>
          </a:p>
        </p:txBody>
      </p:sp>
      <p:sp>
        <p:nvSpPr>
          <p:cNvPr id="53" name="Shape 53"/>
          <p:cNvSpPr txBox="1"/>
          <p:nvPr/>
        </p:nvSpPr>
        <p:spPr>
          <a:xfrm>
            <a:off x="1582625" y="1885950"/>
            <a:ext cx="6598199" cy="826499"/>
          </a:xfrm>
          <a:prstGeom prst="rect">
            <a:avLst/>
          </a:prstGeom>
          <a:noFill/>
          <a:ln>
            <a:noFill/>
          </a:ln>
        </p:spPr>
        <p:txBody>
          <a:bodyPr lIns="91425" tIns="91425" rIns="91425" bIns="91425" anchor="t" anchorCtr="0">
            <a:noAutofit/>
          </a:bodyPr>
          <a:lstStyle/>
          <a:p>
            <a:pPr lvl="0" algn="just" rtl="0">
              <a:spcBef>
                <a:spcPts val="600"/>
              </a:spcBef>
              <a:buNone/>
            </a:pPr>
            <a:r>
              <a:rPr lang="en" sz="2000" dirty="0">
                <a:solidFill>
                  <a:srgbClr val="1D1D1B"/>
                </a:solidFill>
                <a:latin typeface="Georgia"/>
                <a:ea typeface="Georgia"/>
                <a:cs typeface="Georgia"/>
                <a:sym typeface="Georgia"/>
              </a:rPr>
              <a:t>Hieronder staan steeds twee paren van zinnen. Welke van deze twee zinnen klinkt beter?</a:t>
            </a:r>
          </a:p>
          <a:p>
            <a:pPr lvl="0" algn="just" rtl="0">
              <a:spcBef>
                <a:spcPts val="600"/>
              </a:spcBef>
              <a:buNone/>
            </a:pPr>
            <a:endParaRPr lang="en" sz="2000" dirty="0">
              <a:solidFill>
                <a:srgbClr val="1D1D1B"/>
              </a:solidFill>
              <a:latin typeface="Georgia"/>
              <a:ea typeface="Georgia"/>
              <a:cs typeface="Georgia"/>
              <a:sym typeface="Georgia"/>
            </a:endParaRPr>
          </a:p>
          <a:p>
            <a:pPr marL="457200" lvl="0" indent="-457200" algn="just" rtl="0">
              <a:spcBef>
                <a:spcPts val="600"/>
              </a:spcBef>
              <a:buAutoNum type="alphaLcPeriod"/>
            </a:pPr>
            <a:r>
              <a:rPr lang="en" sz="2000" dirty="0">
                <a:solidFill>
                  <a:srgbClr val="1D1D1B"/>
                </a:solidFill>
                <a:latin typeface="Georgia"/>
                <a:ea typeface="Georgia"/>
                <a:cs typeface="Georgia"/>
                <a:sym typeface="Georgia"/>
              </a:rPr>
              <a:t>Als je fiets gestolen is, moet je [formuleren].</a:t>
            </a:r>
          </a:p>
          <a:p>
            <a:pPr marL="457200" lvl="0" indent="-457200" algn="just" rtl="0">
              <a:spcBef>
                <a:spcPts val="600"/>
              </a:spcBef>
              <a:buAutoNum type="alphaLcPeriod"/>
            </a:pPr>
            <a:r>
              <a:rPr lang="en" sz="2000" dirty="0">
                <a:solidFill>
                  <a:srgbClr val="1D1D1B"/>
                </a:solidFill>
                <a:latin typeface="Georgia"/>
                <a:ea typeface="Georgia"/>
                <a:cs typeface="Georgia"/>
                <a:sym typeface="Georgia"/>
              </a:rPr>
              <a:t>Als je fiets gestolen is, moet je [batterijen]. </a:t>
            </a:r>
          </a:p>
          <a:p>
            <a:pPr marL="457200" lvl="0" indent="-457200" algn="just" rtl="0">
              <a:spcBef>
                <a:spcPts val="600"/>
              </a:spcBef>
              <a:buAutoNum type="alphaLcPeriod"/>
            </a:pPr>
            <a:endParaRPr lang="en" sz="500" dirty="0">
              <a:solidFill>
                <a:srgbClr val="1D1D1B"/>
              </a:solidFill>
              <a:latin typeface="Georgia"/>
              <a:ea typeface="Georgia"/>
              <a:cs typeface="Georgia"/>
              <a:sym typeface="Georgia"/>
            </a:endParaRPr>
          </a:p>
          <a:p>
            <a:pPr marL="457200" lvl="0" indent="-457200" algn="just" rtl="0">
              <a:spcBef>
                <a:spcPts val="600"/>
              </a:spcBef>
              <a:buAutoNum type="alphaLcPeriod"/>
            </a:pPr>
            <a:r>
              <a:rPr lang="en" sz="2000" dirty="0">
                <a:solidFill>
                  <a:srgbClr val="1D1D1B"/>
                </a:solidFill>
                <a:latin typeface="Georgia"/>
                <a:ea typeface="Georgia"/>
                <a:cs typeface="Georgia"/>
                <a:sym typeface="Georgia"/>
              </a:rPr>
              <a:t>Vandaag ben ik te laat voor school, dus loop ik heel erg [luisteren].</a:t>
            </a:r>
          </a:p>
          <a:p>
            <a:pPr marL="457200" lvl="0" indent="-457200" algn="just" rtl="0">
              <a:spcBef>
                <a:spcPts val="600"/>
              </a:spcBef>
              <a:buAutoNum type="alphaLcPeriod"/>
            </a:pPr>
            <a:r>
              <a:rPr lang="en" sz="2000" dirty="0">
                <a:solidFill>
                  <a:srgbClr val="1D1D1B"/>
                </a:solidFill>
                <a:latin typeface="Georgia"/>
                <a:ea typeface="Georgia"/>
                <a:cs typeface="Georgia"/>
                <a:sym typeface="Georgia"/>
              </a:rPr>
              <a:t>Vandaag ben ik te laat voor school, dus loop ik heel erg [morgen]. </a:t>
            </a:r>
          </a:p>
          <a:p>
            <a:pPr marL="457200" lvl="0" indent="-457200" algn="just" rtl="0">
              <a:spcBef>
                <a:spcPts val="600"/>
              </a:spcBef>
              <a:buAutoNum type="alphaLcPeriod"/>
            </a:pPr>
            <a:endParaRPr lang="en" sz="500" dirty="0">
              <a:solidFill>
                <a:srgbClr val="1D1D1B"/>
              </a:solidFill>
              <a:latin typeface="Georgia"/>
              <a:ea typeface="Georgia"/>
              <a:cs typeface="Georgia"/>
              <a:sym typeface="Georgia"/>
            </a:endParaRPr>
          </a:p>
          <a:p>
            <a:pPr marL="457200" lvl="0" indent="-457200" algn="just" rtl="0">
              <a:spcBef>
                <a:spcPts val="600"/>
              </a:spcBef>
              <a:buAutoNum type="alphaLcPeriod"/>
            </a:pPr>
            <a:r>
              <a:rPr lang="en" sz="2000" dirty="0">
                <a:solidFill>
                  <a:srgbClr val="1D1D1B"/>
                </a:solidFill>
                <a:latin typeface="Georgia"/>
                <a:ea typeface="Georgia"/>
                <a:cs typeface="Georgia"/>
                <a:sym typeface="Georgia"/>
              </a:rPr>
              <a:t>Het is mooi als je vandaag op tijd [frituurt].</a:t>
            </a:r>
          </a:p>
          <a:p>
            <a:pPr marL="457200" lvl="0" indent="-457200" algn="just" rtl="0">
              <a:spcBef>
                <a:spcPts val="600"/>
              </a:spcBef>
              <a:buAutoNum type="alphaLcPeriod"/>
            </a:pPr>
            <a:r>
              <a:rPr lang="en" sz="2000" dirty="0">
                <a:solidFill>
                  <a:srgbClr val="1D1D1B"/>
                </a:solidFill>
                <a:latin typeface="Georgia"/>
                <a:ea typeface="Georgia"/>
                <a:cs typeface="Georgia"/>
                <a:sym typeface="Georgia"/>
              </a:rPr>
              <a:t>Het is mooi als je vandaag op tijd [thee]. </a:t>
            </a:r>
          </a:p>
        </p:txBody>
      </p:sp>
    </p:spTree>
    <p:extLst>
      <p:ext uri="{BB962C8B-B14F-4D97-AF65-F5344CB8AC3E}">
        <p14:creationId xmlns:p14="http://schemas.microsoft.com/office/powerpoint/2010/main" val="364163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ysande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1509</Words>
  <Application>Microsoft Office PowerPoint</Application>
  <PresentationFormat>Diavoorstelling (4:3)</PresentationFormat>
  <Paragraphs>130</Paragraphs>
  <Slides>14</Slides>
  <Notes>14</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14</vt:i4>
      </vt:variant>
    </vt:vector>
  </HeadingPairs>
  <TitlesOfParts>
    <vt:vector size="19" baseType="lpstr">
      <vt:lpstr>Arial</vt:lpstr>
      <vt:lpstr>Georgia</vt:lpstr>
      <vt:lpstr>Roboto Slab</vt:lpstr>
      <vt:lpstr>Wingdings</vt:lpstr>
      <vt:lpstr>Lysander template</vt:lpstr>
      <vt:lpstr>        “Een woordenboek   in je hoofd”  Over het mentaal lexicon </vt:lpstr>
      <vt:lpstr>PowerPoint-presentatie</vt:lpstr>
      <vt:lpstr>Maak een woord</vt:lpstr>
      <vt:lpstr>Maak een woord</vt:lpstr>
      <vt:lpstr>PowerPoint-presentatie</vt:lpstr>
      <vt:lpstr>Maak de zin af</vt:lpstr>
      <vt:lpstr>PowerPoint-presentatie</vt:lpstr>
      <vt:lpstr>Maak een zin</vt:lpstr>
      <vt:lpstr>Wat klinkt beter?</vt:lpstr>
      <vt:lpstr>PowerPoint-presentatie</vt:lpstr>
      <vt:lpstr>PowerPoint-presentatie</vt:lpstr>
      <vt:lpstr>Is het woord eetbaar?</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“Een woordenboek   in je hoofd”  Over het mentaal lexicon</dc:title>
  <dc:creator>lars meulenberg</dc:creator>
  <cp:lastModifiedBy>Peter-Arno Coppen</cp:lastModifiedBy>
  <cp:revision>28</cp:revision>
  <dcterms:modified xsi:type="dcterms:W3CDTF">2018-10-07T12:23:23Z</dcterms:modified>
</cp:coreProperties>
</file>