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1"/>
  </p:notesMasterIdLst>
  <p:sldIdLst>
    <p:sldId id="298" r:id="rId2"/>
    <p:sldId id="289" r:id="rId3"/>
    <p:sldId id="290" r:id="rId4"/>
    <p:sldId id="299" r:id="rId5"/>
    <p:sldId id="293" r:id="rId6"/>
    <p:sldId id="294" r:id="rId7"/>
    <p:sldId id="295" r:id="rId8"/>
    <p:sldId id="296" r:id="rId9"/>
    <p:sldId id="297" r:id="rId1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69" autoAdjust="0"/>
  </p:normalViewPr>
  <p:slideViewPr>
    <p:cSldViewPr snapToGrid="0" snapToObjects="1">
      <p:cViewPr varScale="1">
        <p:scale>
          <a:sx n="74" d="100"/>
          <a:sy n="74" d="100"/>
        </p:scale>
        <p:origin x="1275" y="3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421F35-B72B-4544-ACDC-35D3FD0D7DD8}" type="datetimeFigureOut">
              <a:rPr lang="nl-NL" smtClean="0"/>
              <a:pPr/>
              <a:t>7-10-2018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28A22-9FAF-A34A-9FAF-856BC4002560}" type="slidenum">
              <a:rPr lang="nl-NL" smtClean="0"/>
              <a:pPr/>
              <a:t>‹nr.›</a:t>
            </a:fld>
            <a:endParaRPr lang="nl-NL"/>
          </a:p>
        </p:txBody>
      </p:sp>
    </p:spTree>
    <p:extLst>
      <p:ext uri="{BB962C8B-B14F-4D97-AF65-F5344CB8AC3E}">
        <p14:creationId xmlns:p14="http://schemas.microsoft.com/office/powerpoint/2010/main" val="36739614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0C28A22-9FAF-A34A-9FAF-856BC4002560}" type="slidenum">
              <a:rPr lang="nl-NL" smtClean="0"/>
              <a:pPr/>
              <a:t>1</a:t>
            </a:fld>
            <a:endParaRPr lang="nl-NL"/>
          </a:p>
        </p:txBody>
      </p:sp>
    </p:spTree>
    <p:extLst>
      <p:ext uri="{BB962C8B-B14F-4D97-AF65-F5344CB8AC3E}">
        <p14:creationId xmlns:p14="http://schemas.microsoft.com/office/powerpoint/2010/main" val="293219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t>Laat deze dia kort zien en ga direct door met de volgende.</a:t>
            </a:r>
          </a:p>
          <a:p>
            <a:endParaRPr lang="nl-NL"/>
          </a:p>
        </p:txBody>
      </p:sp>
      <p:sp>
        <p:nvSpPr>
          <p:cNvPr id="4" name="Tijdelijke aanduiding voor dianummer 3"/>
          <p:cNvSpPr>
            <a:spLocks noGrp="1"/>
          </p:cNvSpPr>
          <p:nvPr>
            <p:ph type="sldNum" sz="quarter" idx="10"/>
          </p:nvPr>
        </p:nvSpPr>
        <p:spPr/>
        <p:txBody>
          <a:bodyPr/>
          <a:lstStyle/>
          <a:p>
            <a:fld id="{70C28A22-9FAF-A34A-9FAF-856BC4002560}" type="slidenum">
              <a:rPr lang="nl-NL" smtClean="0"/>
              <a:pPr/>
              <a:t>2</a:t>
            </a:fld>
            <a:endParaRPr lang="nl-NL"/>
          </a:p>
        </p:txBody>
      </p:sp>
    </p:spTree>
    <p:extLst>
      <p:ext uri="{BB962C8B-B14F-4D97-AF65-F5344CB8AC3E}">
        <p14:creationId xmlns:p14="http://schemas.microsoft.com/office/powerpoint/2010/main" val="224425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t>Leg uit </a:t>
            </a:r>
            <a:r>
              <a:rPr lang="nl-NL" dirty="0"/>
              <a:t>dat het noemen van de roze olifant al voldoende is om aan een roze olifant te denken,</a:t>
            </a:r>
            <a:r>
              <a:rPr lang="nl-NL" baseline="0" dirty="0"/>
              <a:t> ook al staat er nog zo het woord ‘niet’ bij.</a:t>
            </a:r>
            <a:endParaRPr lang="nl-NL" dirty="0"/>
          </a:p>
          <a:p>
            <a:endParaRPr lang="nl-NL" dirty="0"/>
          </a:p>
        </p:txBody>
      </p:sp>
      <p:sp>
        <p:nvSpPr>
          <p:cNvPr id="4" name="Tijdelijke aanduiding voor dianummer 3"/>
          <p:cNvSpPr>
            <a:spLocks noGrp="1"/>
          </p:cNvSpPr>
          <p:nvPr>
            <p:ph type="sldNum" sz="quarter" idx="10"/>
          </p:nvPr>
        </p:nvSpPr>
        <p:spPr/>
        <p:txBody>
          <a:bodyPr/>
          <a:lstStyle/>
          <a:p>
            <a:fld id="{70C28A22-9FAF-A34A-9FAF-856BC4002560}" type="slidenum">
              <a:rPr lang="nl-NL" smtClean="0"/>
              <a:pPr/>
              <a:t>3</a:t>
            </a:fld>
            <a:endParaRPr lang="nl-NL"/>
          </a:p>
        </p:txBody>
      </p:sp>
    </p:spTree>
    <p:extLst>
      <p:ext uri="{BB962C8B-B14F-4D97-AF65-F5344CB8AC3E}">
        <p14:creationId xmlns:p14="http://schemas.microsoft.com/office/powerpoint/2010/main" val="345938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associaties met de woorden </a:t>
            </a:r>
            <a:r>
              <a:rPr lang="nl-NL" dirty="0" err="1"/>
              <a:t>zul</a:t>
            </a:r>
            <a:r>
              <a:rPr lang="nl-NL" dirty="0"/>
              <a:t> jij je eigen keus maken. Wat wil je precies? Goed leren autorijden of wil je gaan scheuren?</a:t>
            </a:r>
          </a:p>
        </p:txBody>
      </p:sp>
      <p:sp>
        <p:nvSpPr>
          <p:cNvPr id="4" name="Tijdelijke aanduiding voor dianummer 3"/>
          <p:cNvSpPr>
            <a:spLocks noGrp="1"/>
          </p:cNvSpPr>
          <p:nvPr>
            <p:ph type="sldNum" sz="quarter" idx="10"/>
          </p:nvPr>
        </p:nvSpPr>
        <p:spPr/>
        <p:txBody>
          <a:bodyPr/>
          <a:lstStyle/>
          <a:p>
            <a:fld id="{91813269-A375-48AE-9E76-67F3BD3368AB}" type="slidenum">
              <a:rPr lang="nl-NL" smtClean="0"/>
              <a:t>4</a:t>
            </a:fld>
            <a:endParaRPr lang="nl-NL"/>
          </a:p>
        </p:txBody>
      </p:sp>
    </p:spTree>
    <p:extLst>
      <p:ext uri="{BB962C8B-B14F-4D97-AF65-F5344CB8AC3E}">
        <p14:creationId xmlns:p14="http://schemas.microsoft.com/office/powerpoint/2010/main" val="4285496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t>Geef leerlingen even de tijd om begrippen te bedenken. Schrijf ze eventueel op het bord.</a:t>
            </a:r>
          </a:p>
          <a:p>
            <a:endParaRPr lang="nl-NL"/>
          </a:p>
        </p:txBody>
      </p:sp>
      <p:sp>
        <p:nvSpPr>
          <p:cNvPr id="4" name="Tijdelijke aanduiding voor dianummer 3"/>
          <p:cNvSpPr>
            <a:spLocks noGrp="1"/>
          </p:cNvSpPr>
          <p:nvPr>
            <p:ph type="sldNum" sz="quarter" idx="10"/>
          </p:nvPr>
        </p:nvSpPr>
        <p:spPr/>
        <p:txBody>
          <a:bodyPr/>
          <a:lstStyle/>
          <a:p>
            <a:fld id="{70C28A22-9FAF-A34A-9FAF-856BC4002560}" type="slidenum">
              <a:rPr lang="nl-NL" smtClean="0"/>
              <a:pPr/>
              <a:t>5</a:t>
            </a:fld>
            <a:endParaRPr lang="nl-NL"/>
          </a:p>
        </p:txBody>
      </p:sp>
    </p:spTree>
    <p:extLst>
      <p:ext uri="{BB962C8B-B14F-4D97-AF65-F5344CB8AC3E}">
        <p14:creationId xmlns:p14="http://schemas.microsoft.com/office/powerpoint/2010/main" val="3132953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t>Wellicht staan er op het bord nog andere woorden. Al deze woorden hebben ook een gevoelswaarde bij zich. Bespreek dit met de leerlingen.</a:t>
            </a:r>
          </a:p>
          <a:p>
            <a:endParaRPr lang="nl-NL"/>
          </a:p>
        </p:txBody>
      </p:sp>
      <p:sp>
        <p:nvSpPr>
          <p:cNvPr id="4" name="Tijdelijke aanduiding voor dianummer 3"/>
          <p:cNvSpPr>
            <a:spLocks noGrp="1"/>
          </p:cNvSpPr>
          <p:nvPr>
            <p:ph type="sldNum" sz="quarter" idx="10"/>
          </p:nvPr>
        </p:nvSpPr>
        <p:spPr/>
        <p:txBody>
          <a:bodyPr/>
          <a:lstStyle/>
          <a:p>
            <a:fld id="{70C28A22-9FAF-A34A-9FAF-856BC4002560}" type="slidenum">
              <a:rPr lang="nl-NL" smtClean="0"/>
              <a:pPr/>
              <a:t>6</a:t>
            </a:fld>
            <a:endParaRPr lang="nl-NL"/>
          </a:p>
        </p:txBody>
      </p:sp>
    </p:spTree>
    <p:extLst>
      <p:ext uri="{BB962C8B-B14F-4D97-AF65-F5344CB8AC3E}">
        <p14:creationId xmlns:p14="http://schemas.microsoft.com/office/powerpoint/2010/main" val="434798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t>Intussen hebben de leerlingen door dat taal sturend kan zijn. Ze wisten dit eigenlijk al, maar ze hebben nu een woord om dit fenomeen</a:t>
            </a:r>
            <a:r>
              <a:rPr lang="nl-NL" baseline="0"/>
              <a:t> te benoemen.</a:t>
            </a:r>
            <a:endParaRPr lang="nl-NL"/>
          </a:p>
          <a:p>
            <a:endParaRPr lang="nl-NL"/>
          </a:p>
        </p:txBody>
      </p:sp>
      <p:sp>
        <p:nvSpPr>
          <p:cNvPr id="4" name="Tijdelijke aanduiding voor dianummer 3"/>
          <p:cNvSpPr>
            <a:spLocks noGrp="1"/>
          </p:cNvSpPr>
          <p:nvPr>
            <p:ph type="sldNum" sz="quarter" idx="10"/>
          </p:nvPr>
        </p:nvSpPr>
        <p:spPr/>
        <p:txBody>
          <a:bodyPr/>
          <a:lstStyle/>
          <a:p>
            <a:fld id="{70C28A22-9FAF-A34A-9FAF-856BC4002560}" type="slidenum">
              <a:rPr lang="nl-NL" smtClean="0"/>
              <a:pPr/>
              <a:t>7</a:t>
            </a:fld>
            <a:endParaRPr lang="nl-NL"/>
          </a:p>
        </p:txBody>
      </p:sp>
    </p:spTree>
    <p:extLst>
      <p:ext uri="{BB962C8B-B14F-4D97-AF65-F5344CB8AC3E}">
        <p14:creationId xmlns:p14="http://schemas.microsoft.com/office/powerpoint/2010/main" val="368661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a:t>Ziekte, bouw en maritieme metaforen. Metaforen zijn erg belangrijk bij framing. Bespreek met de leerlingen wat de verschillende metaforen oproepen.</a:t>
            </a:r>
            <a:endParaRPr lang="nl-NL" dirty="0"/>
          </a:p>
        </p:txBody>
      </p:sp>
      <p:sp>
        <p:nvSpPr>
          <p:cNvPr id="4" name="Tijdelijke aanduiding voor dianummer 3"/>
          <p:cNvSpPr>
            <a:spLocks noGrp="1"/>
          </p:cNvSpPr>
          <p:nvPr>
            <p:ph type="sldNum" sz="quarter" idx="10"/>
          </p:nvPr>
        </p:nvSpPr>
        <p:spPr/>
        <p:txBody>
          <a:bodyPr/>
          <a:lstStyle/>
          <a:p>
            <a:fld id="{91813269-A375-48AE-9E76-67F3BD3368AB}"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t>Je kunt eventueel zelf al een actueel voorbeeld hebben opgezocht en dit bespreken met de leerlingen, voordat je ze deze opdracht geeft.</a:t>
            </a:r>
          </a:p>
          <a:p>
            <a:endParaRPr lang="nl-NL"/>
          </a:p>
        </p:txBody>
      </p:sp>
      <p:sp>
        <p:nvSpPr>
          <p:cNvPr id="4" name="Tijdelijke aanduiding voor dianummer 3"/>
          <p:cNvSpPr>
            <a:spLocks noGrp="1"/>
          </p:cNvSpPr>
          <p:nvPr>
            <p:ph type="sldNum" sz="quarter" idx="10"/>
          </p:nvPr>
        </p:nvSpPr>
        <p:spPr/>
        <p:txBody>
          <a:bodyPr/>
          <a:lstStyle/>
          <a:p>
            <a:fld id="{70C28A22-9FAF-A34A-9FAF-856BC4002560}" type="slidenum">
              <a:rPr lang="nl-NL" smtClean="0"/>
              <a:pPr/>
              <a:t>9</a:t>
            </a:fld>
            <a:endParaRPr lang="nl-NL"/>
          </a:p>
        </p:txBody>
      </p:sp>
    </p:spTree>
    <p:extLst>
      <p:ext uri="{BB962C8B-B14F-4D97-AF65-F5344CB8AC3E}">
        <p14:creationId xmlns:p14="http://schemas.microsoft.com/office/powerpoint/2010/main" val="1620678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FFFFFF"/>
        </a:solidFill>
        <a:effectLst/>
      </p:bgPr>
    </p:bg>
    <p:spTree>
      <p:nvGrpSpPr>
        <p:cNvPr id="1" name="Shape 8"/>
        <p:cNvGrpSpPr/>
        <p:nvPr/>
      </p:nvGrpSpPr>
      <p:grpSpPr>
        <a:xfrm>
          <a:off x="0" y="0"/>
          <a:ext cx="0" cy="0"/>
          <a:chOff x="0" y="0"/>
          <a:chExt cx="0" cy="0"/>
        </a:xfrm>
      </p:grpSpPr>
      <p:sp>
        <p:nvSpPr>
          <p:cNvPr id="9" name="Shape 9"/>
          <p:cNvSpPr/>
          <p:nvPr/>
        </p:nvSpPr>
        <p:spPr>
          <a:xfrm>
            <a:off x="1169100" y="53339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10" name="Shape 10"/>
          <p:cNvSpPr txBox="1">
            <a:spLocks noGrp="1"/>
          </p:cNvSpPr>
          <p:nvPr>
            <p:ph type="ctrTitle"/>
          </p:nvPr>
        </p:nvSpPr>
        <p:spPr>
          <a:xfrm>
            <a:off x="533400" y="3337825"/>
            <a:ext cx="5325600" cy="2986799"/>
          </a:xfrm>
          <a:prstGeom prst="rect">
            <a:avLst/>
          </a:prstGeom>
          <a:ln w="114300" cap="flat" cmpd="sng">
            <a:solidFill>
              <a:srgbClr val="FF0000"/>
            </a:solidFill>
            <a:prstDash val="solid"/>
            <a:round/>
            <a:headEnd type="none" w="med" len="med"/>
            <a:tailEnd type="none" w="med" len="med"/>
          </a:ln>
        </p:spPr>
        <p:txBody>
          <a:bodyPr lIns="91425" tIns="91425" rIns="91425" bIns="91425" anchor="b" anchorCtr="0"/>
          <a:lstStyle>
            <a:lvl1pPr lvl="0">
              <a:spcBef>
                <a:spcPts val="0"/>
              </a:spcBef>
              <a:buClr>
                <a:srgbClr val="111111"/>
              </a:buClr>
              <a:buSzPct val="100000"/>
              <a:defRPr sz="6000">
                <a:solidFill>
                  <a:srgbClr val="111111"/>
                </a:solidFill>
              </a:defRPr>
            </a:lvl1pPr>
            <a:lvl2pPr lvl="1" algn="ctr">
              <a:spcBef>
                <a:spcPts val="0"/>
              </a:spcBef>
              <a:buClr>
                <a:srgbClr val="111111"/>
              </a:buClr>
              <a:buSzPct val="100000"/>
              <a:defRPr sz="6000">
                <a:solidFill>
                  <a:srgbClr val="111111"/>
                </a:solidFill>
              </a:defRPr>
            </a:lvl2pPr>
            <a:lvl3pPr lvl="2" algn="ctr">
              <a:spcBef>
                <a:spcPts val="0"/>
              </a:spcBef>
              <a:buClr>
                <a:srgbClr val="111111"/>
              </a:buClr>
              <a:buSzPct val="100000"/>
              <a:defRPr sz="6000">
                <a:solidFill>
                  <a:srgbClr val="111111"/>
                </a:solidFill>
              </a:defRPr>
            </a:lvl3pPr>
            <a:lvl4pPr lvl="3" algn="ctr">
              <a:spcBef>
                <a:spcPts val="0"/>
              </a:spcBef>
              <a:buClr>
                <a:srgbClr val="111111"/>
              </a:buClr>
              <a:buSzPct val="100000"/>
              <a:defRPr sz="6000">
                <a:solidFill>
                  <a:srgbClr val="111111"/>
                </a:solidFill>
              </a:defRPr>
            </a:lvl4pPr>
            <a:lvl5pPr lvl="4" algn="ctr">
              <a:spcBef>
                <a:spcPts val="0"/>
              </a:spcBef>
              <a:buClr>
                <a:srgbClr val="111111"/>
              </a:buClr>
              <a:buSzPct val="100000"/>
              <a:defRPr sz="6000">
                <a:solidFill>
                  <a:srgbClr val="111111"/>
                </a:solidFill>
              </a:defRPr>
            </a:lvl5pPr>
            <a:lvl6pPr lvl="5" algn="ctr">
              <a:spcBef>
                <a:spcPts val="0"/>
              </a:spcBef>
              <a:buClr>
                <a:srgbClr val="111111"/>
              </a:buClr>
              <a:buSzPct val="100000"/>
              <a:defRPr sz="6000">
                <a:solidFill>
                  <a:srgbClr val="111111"/>
                </a:solidFill>
              </a:defRPr>
            </a:lvl6pPr>
            <a:lvl7pPr lvl="6" algn="ctr">
              <a:spcBef>
                <a:spcPts val="0"/>
              </a:spcBef>
              <a:buClr>
                <a:srgbClr val="111111"/>
              </a:buClr>
              <a:buSzPct val="100000"/>
              <a:defRPr sz="6000">
                <a:solidFill>
                  <a:srgbClr val="111111"/>
                </a:solidFill>
              </a:defRPr>
            </a:lvl7pPr>
            <a:lvl8pPr lvl="7" algn="ctr">
              <a:spcBef>
                <a:spcPts val="0"/>
              </a:spcBef>
              <a:buClr>
                <a:srgbClr val="111111"/>
              </a:buClr>
              <a:buSzPct val="100000"/>
              <a:defRPr sz="6000">
                <a:solidFill>
                  <a:srgbClr val="111111"/>
                </a:solidFill>
              </a:defRPr>
            </a:lvl8pPr>
            <a:lvl9pPr lvl="8" algn="ctr">
              <a:spcBef>
                <a:spcPts val="0"/>
              </a:spcBef>
              <a:buClr>
                <a:srgbClr val="111111"/>
              </a:buClr>
              <a:buSzPct val="100000"/>
              <a:defRPr sz="6000">
                <a:solidFill>
                  <a:srgbClr val="111111"/>
                </a:solidFill>
              </a:defRPr>
            </a:lvl9pPr>
          </a:lstStyle>
          <a:p>
            <a:r>
              <a:rPr lang="nl-NL"/>
              <a:t>Klik om de stijl te bewerken</a:t>
            </a:r>
            <a:endParaRPr/>
          </a:p>
        </p:txBody>
      </p:sp>
    </p:spTree>
    <p:extLst>
      <p:ext uri="{BB962C8B-B14F-4D97-AF65-F5344CB8AC3E}">
        <p14:creationId xmlns:p14="http://schemas.microsoft.com/office/powerpoint/2010/main" val="249709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p:nvPr/>
        </p:nvSpPr>
        <p:spPr>
          <a:xfrm>
            <a:off x="1169100" y="96180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 name="Shape 22"/>
          <p:cNvSpPr txBox="1">
            <a:spLocks noGrp="1"/>
          </p:cNvSpPr>
          <p:nvPr>
            <p:ph type="title"/>
          </p:nvPr>
        </p:nvSpPr>
        <p:spPr>
          <a:xfrm>
            <a:off x="533400" y="533400"/>
            <a:ext cx="2106599" cy="1309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nl-NL"/>
              <a:t>Klik om de stijl te bewerken</a:t>
            </a:r>
            <a:endParaRPr/>
          </a:p>
        </p:txBody>
      </p:sp>
      <p:sp>
        <p:nvSpPr>
          <p:cNvPr id="23" name="Shape 23"/>
          <p:cNvSpPr txBox="1">
            <a:spLocks noGrp="1"/>
          </p:cNvSpPr>
          <p:nvPr>
            <p:ph type="body" idx="1"/>
          </p:nvPr>
        </p:nvSpPr>
        <p:spPr>
          <a:xfrm>
            <a:off x="3203050" y="1205250"/>
            <a:ext cx="5185199" cy="4899600"/>
          </a:xfrm>
          <a:prstGeom prst="rect">
            <a:avLst/>
          </a:prstGeom>
        </p:spPr>
        <p:txBody>
          <a:bodyPr lIns="91425" tIns="91425" rIns="91425" bIns="91425" anchor="t" anchorCtr="0"/>
          <a:lstStyle>
            <a:lvl1pPr lvl="0">
              <a:spcBef>
                <a:spcPts val="0"/>
              </a:spcBef>
              <a:buSzPct val="100000"/>
              <a:defRPr sz="28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pPr lvl="0"/>
            <a:r>
              <a:rPr lang="nl-NL"/>
              <a:t>Tekststijl van het model bewerken</a:t>
            </a:r>
          </a:p>
        </p:txBody>
      </p:sp>
    </p:spTree>
    <p:extLst>
      <p:ext uri="{BB962C8B-B14F-4D97-AF65-F5344CB8AC3E}">
        <p14:creationId xmlns:p14="http://schemas.microsoft.com/office/powerpoint/2010/main" val="3064150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4"/>
        <p:cNvGrpSpPr/>
        <p:nvPr/>
      </p:nvGrpSpPr>
      <p:grpSpPr>
        <a:xfrm>
          <a:off x="0" y="0"/>
          <a:ext cx="0" cy="0"/>
          <a:chOff x="0" y="0"/>
          <a:chExt cx="0" cy="0"/>
        </a:xfrm>
      </p:grpSpPr>
      <p:sp>
        <p:nvSpPr>
          <p:cNvPr id="25" name="Shape 25"/>
          <p:cNvSpPr/>
          <p:nvPr/>
        </p:nvSpPr>
        <p:spPr>
          <a:xfrm>
            <a:off x="1169100" y="96180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6" name="Shape 26"/>
          <p:cNvSpPr txBox="1">
            <a:spLocks noGrp="1"/>
          </p:cNvSpPr>
          <p:nvPr>
            <p:ph type="title"/>
          </p:nvPr>
        </p:nvSpPr>
        <p:spPr>
          <a:xfrm>
            <a:off x="533400" y="533400"/>
            <a:ext cx="2106599" cy="1309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nl-NL"/>
              <a:t>Klik om de stijl te bewerken</a:t>
            </a:r>
            <a:endParaRPr/>
          </a:p>
        </p:txBody>
      </p:sp>
      <p:sp>
        <p:nvSpPr>
          <p:cNvPr id="27" name="Shape 27"/>
          <p:cNvSpPr txBox="1">
            <a:spLocks noGrp="1"/>
          </p:cNvSpPr>
          <p:nvPr>
            <p:ph type="body" idx="1"/>
          </p:nvPr>
        </p:nvSpPr>
        <p:spPr>
          <a:xfrm>
            <a:off x="3012775" y="1403325"/>
            <a:ext cx="2597400" cy="47094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pPr lvl="0"/>
            <a:r>
              <a:rPr lang="nl-NL"/>
              <a:t>Tekststijl van het model bewerken</a:t>
            </a:r>
          </a:p>
        </p:txBody>
      </p:sp>
      <p:sp>
        <p:nvSpPr>
          <p:cNvPr id="28" name="Shape 28"/>
          <p:cNvSpPr txBox="1">
            <a:spLocks noGrp="1"/>
          </p:cNvSpPr>
          <p:nvPr>
            <p:ph type="body" idx="2"/>
          </p:nvPr>
        </p:nvSpPr>
        <p:spPr>
          <a:xfrm>
            <a:off x="5766772" y="1403325"/>
            <a:ext cx="2597400" cy="47094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pPr lvl="0"/>
            <a:r>
              <a:rPr lang="nl-NL"/>
              <a:t>Tekststijl van het model bewerken</a:t>
            </a:r>
          </a:p>
        </p:txBody>
      </p:sp>
    </p:spTree>
    <p:extLst>
      <p:ext uri="{BB962C8B-B14F-4D97-AF65-F5344CB8AC3E}">
        <p14:creationId xmlns:p14="http://schemas.microsoft.com/office/powerpoint/2010/main" val="3409639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41"/>
        <p:cNvGrpSpPr/>
        <p:nvPr/>
      </p:nvGrpSpPr>
      <p:grpSpPr>
        <a:xfrm>
          <a:off x="0" y="0"/>
          <a:ext cx="0" cy="0"/>
          <a:chOff x="0" y="0"/>
          <a:chExt cx="0" cy="0"/>
        </a:xfrm>
      </p:grpSpPr>
      <p:sp>
        <p:nvSpPr>
          <p:cNvPr id="42" name="Shape 42"/>
          <p:cNvSpPr/>
          <p:nvPr/>
        </p:nvSpPr>
        <p:spPr>
          <a:xfrm>
            <a:off x="759900" y="747600"/>
            <a:ext cx="76241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73874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pPr/>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‹nr.›</a:t>
            </a:fld>
            <a:endParaRPr lang="en-US"/>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nl-NL"/>
              <a:t>Titelstijl van model bewerken</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endParaRPr dirty="0"/>
          </a:p>
        </p:txBody>
      </p:sp>
    </p:spTree>
    <p:extLst>
      <p:ext uri="{BB962C8B-B14F-4D97-AF65-F5344CB8AC3E}">
        <p14:creationId xmlns:p14="http://schemas.microsoft.com/office/powerpoint/2010/main" val="123915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a:p>
        </p:txBody>
      </p:sp>
      <p:sp>
        <p:nvSpPr>
          <p:cNvPr id="3" name="Content Placeholder 2"/>
          <p:cNvSpPr>
            <a:spLocks noGrp="1"/>
          </p:cNvSpPr>
          <p:nvPr>
            <p:ph idx="1"/>
          </p:nvPr>
        </p:nvSpPr>
        <p:spPr/>
        <p:txBody>
          <a:bodyPr/>
          <a:lstStyle>
            <a:lvl5pP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pPr/>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‹nr.›</a:t>
            </a:fld>
            <a:endParaRPr lang="en-US"/>
          </a:p>
        </p:txBody>
      </p:sp>
    </p:spTree>
    <p:extLst>
      <p:ext uri="{BB962C8B-B14F-4D97-AF65-F5344CB8AC3E}">
        <p14:creationId xmlns:p14="http://schemas.microsoft.com/office/powerpoint/2010/main" val="27453443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533400" y="533400"/>
            <a:ext cx="2106599" cy="1309199"/>
          </a:xfrm>
          <a:prstGeom prst="rect">
            <a:avLst/>
          </a:prstGeom>
          <a:noFill/>
          <a:ln w="76200" cap="flat" cmpd="sng">
            <a:solidFill>
              <a:srgbClr val="FF0000"/>
            </a:solidFill>
            <a:prstDash val="solid"/>
            <a:miter/>
            <a:headEnd type="none" w="med" len="med"/>
            <a:tailEnd type="none" w="med" len="med"/>
          </a:ln>
        </p:spPr>
        <p:txBody>
          <a:bodyPr lIns="91425" tIns="91425" rIns="91425" bIns="91425" anchor="t" anchorCtr="0"/>
          <a:lstStyle>
            <a:lvl1pPr lvl="0">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1pPr>
            <a:lvl2pPr lvl="1">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2pPr>
            <a:lvl3pPr lvl="2">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3pPr>
            <a:lvl4pPr lvl="3">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4pPr>
            <a:lvl5pPr lvl="4">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5pPr>
            <a:lvl6pPr lvl="5">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6pPr>
            <a:lvl7pPr lvl="6">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7pPr>
            <a:lvl8pPr lvl="7">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8pPr>
            <a:lvl9pPr lvl="8">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203050" y="1205250"/>
            <a:ext cx="5185199" cy="4899600"/>
          </a:xfrm>
          <a:prstGeom prst="rect">
            <a:avLst/>
          </a:prstGeom>
          <a:noFill/>
          <a:ln>
            <a:noFill/>
          </a:ln>
        </p:spPr>
        <p:txBody>
          <a:bodyPr lIns="91425" tIns="91425" rIns="91425" bIns="91425" anchor="t" anchorCtr="0"/>
          <a:lstStyle>
            <a:lvl1pPr lvl="0">
              <a:spcBef>
                <a:spcPts val="600"/>
              </a:spcBef>
              <a:buClr>
                <a:srgbClr val="999999"/>
              </a:buClr>
              <a:buSzPct val="100000"/>
              <a:buFont typeface="Georgia"/>
              <a:buChar char="□"/>
              <a:defRPr sz="3000">
                <a:solidFill>
                  <a:srgbClr val="111111"/>
                </a:solidFill>
                <a:latin typeface="Georgia"/>
                <a:ea typeface="Georgia"/>
                <a:cs typeface="Georgia"/>
                <a:sym typeface="Georgia"/>
              </a:defRPr>
            </a:lvl1pPr>
            <a:lvl2pPr lvl="1">
              <a:spcBef>
                <a:spcPts val="480"/>
              </a:spcBef>
              <a:buClr>
                <a:srgbClr val="999999"/>
              </a:buClr>
              <a:buSzPct val="100000"/>
              <a:buFont typeface="Georgia"/>
              <a:buChar char="■"/>
              <a:defRPr sz="2400">
                <a:solidFill>
                  <a:srgbClr val="111111"/>
                </a:solidFill>
                <a:latin typeface="Georgia"/>
                <a:ea typeface="Georgia"/>
                <a:cs typeface="Georgia"/>
                <a:sym typeface="Georgia"/>
              </a:defRPr>
            </a:lvl2pPr>
            <a:lvl3pPr lvl="2">
              <a:spcBef>
                <a:spcPts val="480"/>
              </a:spcBef>
              <a:buClr>
                <a:srgbClr val="999999"/>
              </a:buClr>
              <a:buSzPct val="100000"/>
              <a:buFont typeface="Georgia"/>
              <a:buChar char="▣"/>
              <a:defRPr sz="2400">
                <a:solidFill>
                  <a:srgbClr val="111111"/>
                </a:solidFill>
                <a:latin typeface="Georgia"/>
                <a:ea typeface="Georgia"/>
                <a:cs typeface="Georgia"/>
                <a:sym typeface="Georgia"/>
              </a:defRPr>
            </a:lvl3pPr>
            <a:lvl4pPr lvl="3">
              <a:spcBef>
                <a:spcPts val="360"/>
              </a:spcBef>
              <a:buClr>
                <a:srgbClr val="999999"/>
              </a:buClr>
              <a:buSzPct val="100000"/>
              <a:buFont typeface="Georgia"/>
              <a:defRPr sz="1800">
                <a:solidFill>
                  <a:srgbClr val="111111"/>
                </a:solidFill>
                <a:latin typeface="Georgia"/>
                <a:ea typeface="Georgia"/>
                <a:cs typeface="Georgia"/>
                <a:sym typeface="Georgia"/>
              </a:defRPr>
            </a:lvl4pPr>
            <a:lvl5pPr lvl="4">
              <a:spcBef>
                <a:spcPts val="360"/>
              </a:spcBef>
              <a:buClr>
                <a:srgbClr val="999999"/>
              </a:buClr>
              <a:buSzPct val="100000"/>
              <a:buFont typeface="Georgia"/>
              <a:defRPr sz="1800">
                <a:solidFill>
                  <a:srgbClr val="111111"/>
                </a:solidFill>
                <a:latin typeface="Georgia"/>
                <a:ea typeface="Georgia"/>
                <a:cs typeface="Georgia"/>
                <a:sym typeface="Georgia"/>
              </a:defRPr>
            </a:lvl5pPr>
            <a:lvl6pPr lvl="5">
              <a:spcBef>
                <a:spcPts val="360"/>
              </a:spcBef>
              <a:buClr>
                <a:srgbClr val="999999"/>
              </a:buClr>
              <a:buSzPct val="100000"/>
              <a:buFont typeface="Georgia"/>
              <a:defRPr sz="1800">
                <a:solidFill>
                  <a:srgbClr val="111111"/>
                </a:solidFill>
                <a:latin typeface="Georgia"/>
                <a:ea typeface="Georgia"/>
                <a:cs typeface="Georgia"/>
                <a:sym typeface="Georgia"/>
              </a:defRPr>
            </a:lvl6pPr>
            <a:lvl7pPr lvl="6">
              <a:spcBef>
                <a:spcPts val="360"/>
              </a:spcBef>
              <a:buClr>
                <a:srgbClr val="999999"/>
              </a:buClr>
              <a:buSzPct val="100000"/>
              <a:buFont typeface="Georgia"/>
              <a:defRPr sz="1800">
                <a:solidFill>
                  <a:srgbClr val="111111"/>
                </a:solidFill>
                <a:latin typeface="Georgia"/>
                <a:ea typeface="Georgia"/>
                <a:cs typeface="Georgia"/>
                <a:sym typeface="Georgia"/>
              </a:defRPr>
            </a:lvl7pPr>
            <a:lvl8pPr lvl="7">
              <a:spcBef>
                <a:spcPts val="360"/>
              </a:spcBef>
              <a:buClr>
                <a:srgbClr val="999999"/>
              </a:buClr>
              <a:buSzPct val="100000"/>
              <a:buFont typeface="Georgia"/>
              <a:defRPr sz="1800">
                <a:solidFill>
                  <a:srgbClr val="111111"/>
                </a:solidFill>
                <a:latin typeface="Georgia"/>
                <a:ea typeface="Georgia"/>
                <a:cs typeface="Georgia"/>
                <a:sym typeface="Georgia"/>
              </a:defRPr>
            </a:lvl8pPr>
            <a:lvl9pPr lvl="8">
              <a:spcBef>
                <a:spcPts val="360"/>
              </a:spcBef>
              <a:buClr>
                <a:srgbClr val="999999"/>
              </a:buClr>
              <a:buSzPct val="100000"/>
              <a:buFont typeface="Georgia"/>
              <a:defRPr sz="1800">
                <a:solidFill>
                  <a:srgbClr val="11111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276445995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ln>
            <a:solidFill>
              <a:srgbClr val="FFFF00"/>
            </a:solidFill>
          </a:ln>
        </p:spPr>
        <p:txBody>
          <a:bodyPr/>
          <a:lstStyle/>
          <a:p>
            <a:r>
              <a:rPr lang="nl-NL" dirty="0" err="1">
                <a:solidFill>
                  <a:schemeClr val="tx1"/>
                </a:solidFill>
              </a:rPr>
              <a:t>Framing</a:t>
            </a:r>
            <a:endParaRPr lang="nl-NL" dirty="0">
              <a:solidFill>
                <a:schemeClr val="tx1"/>
              </a:solidFill>
            </a:endParaRPr>
          </a:p>
        </p:txBody>
      </p:sp>
      <p:sp>
        <p:nvSpPr>
          <p:cNvPr id="3" name="Subtitel 2"/>
          <p:cNvSpPr>
            <a:spLocks noGrp="1"/>
          </p:cNvSpPr>
          <p:nvPr>
            <p:ph type="subTitle" idx="1"/>
          </p:nvPr>
        </p:nvSpPr>
        <p:spPr/>
        <p:txBody>
          <a:bodyPr/>
          <a:lstStyle/>
          <a:p>
            <a:r>
              <a:rPr lang="nl-NL" dirty="0"/>
              <a:t>Het is maar hoe je het zegt</a:t>
            </a:r>
          </a:p>
        </p:txBody>
      </p:sp>
      <p:pic>
        <p:nvPicPr>
          <p:cNvPr id="4" name="Afbeelding 3" descr="Schermafbeelding 2016-02-17 om 11.40.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33" y="2357966"/>
            <a:ext cx="2324100" cy="3708400"/>
          </a:xfrm>
          <a:prstGeom prst="rect">
            <a:avLst/>
          </a:prstGeom>
          <a:ln w="38100" cmpd="sng">
            <a:solidFill>
              <a:srgbClr val="4F81BD"/>
            </a:solidFill>
          </a:ln>
        </p:spPr>
      </p:pic>
      <p:pic>
        <p:nvPicPr>
          <p:cNvPr id="5" name="Afbeelding 4" descr="Schermafbeelding 2016-02-17 om 11.41.17.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26566" y="2205566"/>
            <a:ext cx="2695119" cy="3860800"/>
          </a:xfrm>
          <a:prstGeom prst="rect">
            <a:avLst/>
          </a:prstGeom>
          <a:ln w="38100" cmpd="sng">
            <a:solidFill>
              <a:srgbClr val="008000"/>
            </a:solidFill>
          </a:ln>
        </p:spPr>
      </p:pic>
    </p:spTree>
    <p:extLst>
      <p:ext uri="{BB962C8B-B14F-4D97-AF65-F5344CB8AC3E}">
        <p14:creationId xmlns:p14="http://schemas.microsoft.com/office/powerpoint/2010/main" val="204520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400" y="533400"/>
            <a:ext cx="2106599" cy="669099"/>
          </a:xfrm>
          <a:ln>
            <a:solidFill>
              <a:srgbClr val="FFFF00"/>
            </a:solidFill>
          </a:ln>
        </p:spPr>
        <p:txBody>
          <a:bodyPr>
            <a:normAutofit/>
          </a:bodyPr>
          <a:lstStyle/>
          <a:p>
            <a:r>
              <a:rPr lang="nl-NL" dirty="0">
                <a:solidFill>
                  <a:schemeClr val="tx1"/>
                </a:solidFill>
              </a:rPr>
              <a:t>Opdracht</a:t>
            </a:r>
          </a:p>
        </p:txBody>
      </p:sp>
      <p:sp>
        <p:nvSpPr>
          <p:cNvPr id="3" name="Tijdelijke aanduiding voor inhoud 2"/>
          <p:cNvSpPr>
            <a:spLocks noGrp="1"/>
          </p:cNvSpPr>
          <p:nvPr>
            <p:ph idx="1"/>
          </p:nvPr>
        </p:nvSpPr>
        <p:spPr>
          <a:xfrm>
            <a:off x="284163" y="2133600"/>
            <a:ext cx="8574087" cy="3992563"/>
          </a:xfrm>
          <a:solidFill>
            <a:schemeClr val="bg2">
              <a:lumMod val="20000"/>
              <a:lumOff val="80000"/>
            </a:schemeClr>
          </a:solidFill>
        </p:spPr>
        <p:txBody>
          <a:bodyPr>
            <a:normAutofit/>
          </a:bodyPr>
          <a:lstStyle/>
          <a:p>
            <a:endParaRPr lang="nl-NL" sz="4800" dirty="0"/>
          </a:p>
          <a:p>
            <a:pPr>
              <a:buNone/>
            </a:pPr>
            <a:r>
              <a:rPr lang="nl-NL" sz="4800" dirty="0">
                <a:latin typeface="+mj-lt"/>
              </a:rPr>
              <a:t>Denk niet aan een roze olifant.</a:t>
            </a:r>
            <a:br>
              <a:rPr lang="nl-NL" sz="4800" dirty="0">
                <a:latin typeface="+mj-lt"/>
              </a:rPr>
            </a:br>
            <a:endParaRPr lang="nl-NL" sz="4800"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400" y="533400"/>
            <a:ext cx="2669650" cy="731729"/>
          </a:xfrm>
          <a:ln>
            <a:solidFill>
              <a:srgbClr val="FFFF00"/>
            </a:solidFill>
          </a:ln>
        </p:spPr>
        <p:txBody>
          <a:bodyPr>
            <a:normAutofit/>
          </a:bodyPr>
          <a:lstStyle/>
          <a:p>
            <a:r>
              <a:rPr lang="nl-NL" dirty="0">
                <a:solidFill>
                  <a:schemeClr val="tx1"/>
                </a:solidFill>
              </a:rPr>
              <a:t>En wat doe je?</a:t>
            </a:r>
          </a:p>
        </p:txBody>
      </p:sp>
      <p:pic>
        <p:nvPicPr>
          <p:cNvPr id="3" name="Picture 2" descr="http://www.levenindekerk.nl/wp-content/uploads/2015/05/rozeolifan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54461" y="1632240"/>
            <a:ext cx="6835079" cy="46206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400" y="533400"/>
            <a:ext cx="5137835" cy="769307"/>
          </a:xfrm>
          <a:ln>
            <a:solidFill>
              <a:srgbClr val="FFFF00"/>
            </a:solidFill>
          </a:ln>
        </p:spPr>
        <p:txBody>
          <a:bodyPr/>
          <a:lstStyle/>
          <a:p>
            <a:r>
              <a:rPr lang="nl-NL" dirty="0">
                <a:solidFill>
                  <a:schemeClr val="tx1"/>
                </a:solidFill>
              </a:rPr>
              <a:t>Welke autorijschool zou jij kiezen?</a:t>
            </a:r>
          </a:p>
        </p:txBody>
      </p:sp>
      <p:pic>
        <p:nvPicPr>
          <p:cNvPr id="5" name="Afbeelding 4" descr="Schermafbeelding 2017-03-24 om 12.24.55.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40967" y="2874335"/>
            <a:ext cx="4042611" cy="3839285"/>
          </a:xfrm>
          <a:prstGeom prst="rect">
            <a:avLst/>
          </a:prstGeom>
        </p:spPr>
      </p:pic>
      <p:pic>
        <p:nvPicPr>
          <p:cNvPr id="6" name="Tijdelijke aanduiding voor inhoud 3" descr="Schermafbeelding 2017-03-24 om 12.24.19.png"/>
          <p:cNvPicPr>
            <a:picLocks noChangeAspect="1"/>
          </p:cNvPicPr>
          <p:nvPr/>
        </p:nvPicPr>
        <p:blipFill>
          <a:blip r:embed="rId4" cstate="email">
            <a:extLst>
              <a:ext uri="{28A0092B-C50C-407E-A947-70E740481C1C}">
                <a14:useLocalDpi xmlns:a14="http://schemas.microsoft.com/office/drawing/2010/main" val="0"/>
              </a:ext>
            </a:extLst>
          </a:blip>
          <a:srcRect t="759" b="759"/>
          <a:stretch>
            <a:fillRect/>
          </a:stretch>
        </p:blipFill>
        <p:spPr>
          <a:xfrm>
            <a:off x="112295" y="1805263"/>
            <a:ext cx="5558940" cy="3057203"/>
          </a:xfrm>
          <a:prstGeom prst="rect">
            <a:avLst/>
          </a:prstGeom>
        </p:spPr>
      </p:pic>
    </p:spTree>
    <p:extLst>
      <p:ext uri="{BB962C8B-B14F-4D97-AF65-F5344CB8AC3E}">
        <p14:creationId xmlns:p14="http://schemas.microsoft.com/office/powerpoint/2010/main" val="303785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400" y="533400"/>
            <a:ext cx="2247378" cy="731729"/>
          </a:xfrm>
          <a:ln>
            <a:solidFill>
              <a:srgbClr val="FFFF00"/>
            </a:solidFill>
          </a:ln>
        </p:spPr>
        <p:txBody>
          <a:bodyPr>
            <a:normAutofit/>
          </a:bodyPr>
          <a:lstStyle/>
          <a:p>
            <a:r>
              <a:rPr lang="nl-NL" dirty="0">
                <a:solidFill>
                  <a:schemeClr val="tx1"/>
                </a:solidFill>
              </a:rPr>
              <a:t>Opdracht</a:t>
            </a:r>
          </a:p>
        </p:txBody>
      </p:sp>
      <p:sp>
        <p:nvSpPr>
          <p:cNvPr id="3" name="Tijdelijke aanduiding voor inhoud 2"/>
          <p:cNvSpPr>
            <a:spLocks noGrp="1"/>
          </p:cNvSpPr>
          <p:nvPr>
            <p:ph idx="1"/>
          </p:nvPr>
        </p:nvSpPr>
        <p:spPr>
          <a:xfrm>
            <a:off x="1780418" y="2159696"/>
            <a:ext cx="5583165" cy="2538608"/>
          </a:xfrm>
          <a:solidFill>
            <a:schemeClr val="bg2">
              <a:lumMod val="20000"/>
              <a:lumOff val="80000"/>
            </a:schemeClr>
          </a:solidFill>
        </p:spPr>
        <p:txBody>
          <a:bodyPr/>
          <a:lstStyle/>
          <a:p>
            <a:pPr>
              <a:buNone/>
            </a:pPr>
            <a:endParaRPr lang="nl-NL" dirty="0"/>
          </a:p>
          <a:p>
            <a:pPr>
              <a:buNone/>
            </a:pPr>
            <a:r>
              <a:rPr lang="nl-NL" dirty="0">
                <a:latin typeface="+mj-lt"/>
              </a:rPr>
              <a:t>Hoe noem je mensen die uit een ander land komen en jouw nationaliteit willen verkrijgen?</a:t>
            </a:r>
          </a:p>
        </p:txBody>
      </p:sp>
      <p:sp>
        <p:nvSpPr>
          <p:cNvPr id="2050" name="AutoShape 2" descr="http://www.webklik.nl/user_files/2010_01/99636/asielzoekers2.jp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052" name="AutoShape 4" descr="http://www.webklik.nl/user_files/2010_01/99636/asielzoekers2.jp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054" name="AutoShape 6" descr="http://www.webklik.nl/user_files/2010_01/99636/asielzoekers2.jp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400" y="533401"/>
            <a:ext cx="8034403" cy="1094984"/>
          </a:xfrm>
          <a:ln>
            <a:solidFill>
              <a:srgbClr val="FFFF00"/>
            </a:solidFill>
          </a:ln>
        </p:spPr>
        <p:txBody>
          <a:bodyPr>
            <a:normAutofit/>
          </a:bodyPr>
          <a:lstStyle/>
          <a:p>
            <a:r>
              <a:rPr lang="nl-NL" dirty="0">
                <a:solidFill>
                  <a:schemeClr val="tx1"/>
                </a:solidFill>
              </a:rPr>
              <a:t>Wat doen deze verschillende woorden met jouw wereldbeeld?</a:t>
            </a:r>
          </a:p>
        </p:txBody>
      </p:sp>
      <p:sp>
        <p:nvSpPr>
          <p:cNvPr id="3" name="Tijdelijke aanduiding voor inhoud 2"/>
          <p:cNvSpPr>
            <a:spLocks noGrp="1"/>
          </p:cNvSpPr>
          <p:nvPr>
            <p:ph idx="1"/>
          </p:nvPr>
        </p:nvSpPr>
        <p:spPr>
          <a:xfrm>
            <a:off x="533399" y="2133600"/>
            <a:ext cx="8034403" cy="3992563"/>
          </a:xfrm>
          <a:solidFill>
            <a:schemeClr val="bg2">
              <a:lumMod val="20000"/>
              <a:lumOff val="80000"/>
            </a:schemeClr>
          </a:solidFill>
        </p:spPr>
        <p:txBody>
          <a:bodyPr>
            <a:normAutofit fontScale="92500" lnSpcReduction="10000"/>
          </a:bodyPr>
          <a:lstStyle/>
          <a:p>
            <a:pPr marL="457200" indent="-457200">
              <a:buFont typeface="Arial" panose="020B0604020202020204" pitchFamily="34" charset="0"/>
              <a:buChar char="•"/>
            </a:pPr>
            <a:r>
              <a:rPr lang="nl-NL" dirty="0">
                <a:latin typeface="+mj-lt"/>
              </a:rPr>
              <a:t>asielzoeker</a:t>
            </a:r>
          </a:p>
          <a:p>
            <a:pPr marL="457200" indent="-457200">
              <a:buFont typeface="Arial" panose="020B0604020202020204" pitchFamily="34" charset="0"/>
              <a:buChar char="•"/>
            </a:pPr>
            <a:r>
              <a:rPr lang="nl-NL" dirty="0">
                <a:latin typeface="+mj-lt"/>
              </a:rPr>
              <a:t>vluchteling</a:t>
            </a:r>
          </a:p>
          <a:p>
            <a:pPr marL="457200" indent="-457200">
              <a:buFont typeface="Arial" panose="020B0604020202020204" pitchFamily="34" charset="0"/>
              <a:buChar char="•"/>
            </a:pPr>
            <a:r>
              <a:rPr lang="nl-NL" dirty="0">
                <a:latin typeface="+mj-lt"/>
              </a:rPr>
              <a:t>ontheemde</a:t>
            </a:r>
          </a:p>
          <a:p>
            <a:pPr marL="457200" indent="-457200">
              <a:buFont typeface="Arial" panose="020B0604020202020204" pitchFamily="34" charset="0"/>
              <a:buChar char="•"/>
            </a:pPr>
            <a:r>
              <a:rPr lang="nl-NL" dirty="0">
                <a:latin typeface="+mj-lt"/>
              </a:rPr>
              <a:t>refugié</a:t>
            </a:r>
          </a:p>
          <a:p>
            <a:pPr marL="457200" indent="-457200">
              <a:buFont typeface="Arial" panose="020B0604020202020204" pitchFamily="34" charset="0"/>
              <a:buChar char="•"/>
            </a:pPr>
            <a:r>
              <a:rPr lang="nl-NL" dirty="0">
                <a:latin typeface="+mj-lt"/>
              </a:rPr>
              <a:t>migranten</a:t>
            </a:r>
          </a:p>
          <a:p>
            <a:pPr marL="457200" indent="-457200">
              <a:buFont typeface="Arial" panose="020B0604020202020204" pitchFamily="34" charset="0"/>
              <a:buChar char="•"/>
            </a:pPr>
            <a:r>
              <a:rPr lang="nl-NL" dirty="0">
                <a:latin typeface="+mj-lt"/>
              </a:rPr>
              <a:t>politieke vluchteling </a:t>
            </a:r>
          </a:p>
          <a:p>
            <a:pPr marL="457200" indent="-457200">
              <a:buFont typeface="Arial" panose="020B0604020202020204" pitchFamily="34" charset="0"/>
              <a:buChar char="•"/>
            </a:pPr>
            <a:r>
              <a:rPr lang="nl-NL" dirty="0">
                <a:latin typeface="+mj-lt"/>
              </a:rPr>
              <a:t>economische vluchteling</a:t>
            </a:r>
          </a:p>
          <a:p>
            <a:pPr marL="457200" indent="-457200">
              <a:buFont typeface="Arial" panose="020B0604020202020204" pitchFamily="34" charset="0"/>
              <a:buChar char="•"/>
            </a:pPr>
            <a:r>
              <a:rPr lang="nl-NL" dirty="0">
                <a:latin typeface="+mj-lt"/>
              </a:rPr>
              <a:t>gelukszoeker</a:t>
            </a:r>
          </a:p>
        </p:txBody>
      </p:sp>
      <p:pic>
        <p:nvPicPr>
          <p:cNvPr id="1026" name="Picture 2" descr="http://l1.yimg.com/bt/api/res/1.2/TmvgvrCbGwCeH6XjI14IoQ--/YXBwaWQ9eW5ld3M7Y2g9MTUzMDtjcj0xO2N3PTI0MTg7ZHg9MDtkeT0wO2ZpPXVsY3JvcDtoPTM5OTtxPTg1O3c9NjMw/http:/l.yimg.com/os/650/2013/01/23/social-enterprises-jpg_172954.jpg"/>
          <p:cNvPicPr>
            <a:picLocks noChangeAspect="1" noChangeArrowheads="1"/>
          </p:cNvPicPr>
          <p:nvPr/>
        </p:nvPicPr>
        <p:blipFill>
          <a:blip r:embed="rId3"/>
          <a:srcRect/>
          <a:stretch>
            <a:fillRect/>
          </a:stretch>
        </p:blipFill>
        <p:spPr bwMode="auto">
          <a:xfrm>
            <a:off x="4734837" y="2133600"/>
            <a:ext cx="3832965" cy="242146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400" y="533400"/>
            <a:ext cx="4865318" cy="806885"/>
          </a:xfrm>
          <a:ln>
            <a:solidFill>
              <a:srgbClr val="FFFF00"/>
            </a:solidFill>
          </a:ln>
        </p:spPr>
        <p:txBody>
          <a:bodyPr/>
          <a:lstStyle/>
          <a:p>
            <a:r>
              <a:rPr lang="nl-NL" dirty="0" err="1">
                <a:solidFill>
                  <a:schemeClr val="tx1"/>
                </a:solidFill>
              </a:rPr>
              <a:t>Framen</a:t>
            </a:r>
            <a:r>
              <a:rPr lang="nl-NL" dirty="0">
                <a:solidFill>
                  <a:schemeClr val="tx1"/>
                </a:solidFill>
              </a:rPr>
              <a:t> kun je beter zelf doen</a:t>
            </a:r>
          </a:p>
        </p:txBody>
      </p:sp>
      <p:sp>
        <p:nvSpPr>
          <p:cNvPr id="3" name="Tijdelijke aanduiding voor inhoud 2"/>
          <p:cNvSpPr>
            <a:spLocks noGrp="1"/>
          </p:cNvSpPr>
          <p:nvPr>
            <p:ph idx="1"/>
          </p:nvPr>
        </p:nvSpPr>
        <p:spPr>
          <a:xfrm>
            <a:off x="284163" y="2133600"/>
            <a:ext cx="8574088" cy="3992563"/>
          </a:xfrm>
          <a:solidFill>
            <a:schemeClr val="bg2">
              <a:lumMod val="20000"/>
              <a:lumOff val="80000"/>
            </a:schemeClr>
          </a:solidFill>
        </p:spPr>
        <p:txBody>
          <a:bodyPr/>
          <a:lstStyle/>
          <a:p>
            <a:pPr>
              <a:buNone/>
            </a:pPr>
            <a:r>
              <a:rPr lang="nl-NL" dirty="0" err="1">
                <a:latin typeface="+mj-lt"/>
              </a:rPr>
              <a:t>Framen</a:t>
            </a:r>
            <a:r>
              <a:rPr lang="nl-NL" dirty="0">
                <a:latin typeface="+mj-lt"/>
              </a:rPr>
              <a:t> staat voor het gebruik van specifieke taal om gewenste associaties en wereldbeelden aan te wakkeren, waardoor een boodschap of idee aan overtuigingskracht wint.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8728" y="673092"/>
            <a:ext cx="8229600" cy="796908"/>
          </a:xfrm>
          <a:ln>
            <a:solidFill>
              <a:srgbClr val="FFFF00"/>
            </a:solidFill>
          </a:ln>
        </p:spPr>
        <p:txBody>
          <a:bodyPr>
            <a:normAutofit/>
          </a:bodyPr>
          <a:lstStyle/>
          <a:p>
            <a:r>
              <a:rPr lang="nl-NL" dirty="0">
                <a:solidFill>
                  <a:schemeClr val="tx1"/>
                </a:solidFill>
              </a:rPr>
              <a:t>Troonrede 1979,2013 en 1979</a:t>
            </a:r>
          </a:p>
        </p:txBody>
      </p:sp>
      <p:sp>
        <p:nvSpPr>
          <p:cNvPr id="3" name="Tijdelijke aanduiding voor inhoud 2"/>
          <p:cNvSpPr>
            <a:spLocks noGrp="1"/>
          </p:cNvSpPr>
          <p:nvPr>
            <p:ph idx="1"/>
          </p:nvPr>
        </p:nvSpPr>
        <p:spPr>
          <a:xfrm>
            <a:off x="178579" y="1756174"/>
            <a:ext cx="8786842" cy="4371254"/>
          </a:xfrm>
          <a:solidFill>
            <a:schemeClr val="bg2">
              <a:lumMod val="20000"/>
              <a:lumOff val="80000"/>
            </a:schemeClr>
          </a:solidFill>
        </p:spPr>
        <p:txBody>
          <a:bodyPr>
            <a:normAutofit lnSpcReduction="10000"/>
          </a:bodyPr>
          <a:lstStyle/>
          <a:p>
            <a:pPr marL="457200" indent="-457200">
              <a:buFont typeface="Arial" panose="020B0604020202020204" pitchFamily="34" charset="0"/>
              <a:buChar char="•"/>
            </a:pPr>
            <a:r>
              <a:rPr lang="nl-NL" i="1" dirty="0">
                <a:latin typeface="+mj-lt"/>
              </a:rPr>
              <a:t>“</a:t>
            </a:r>
            <a:r>
              <a:rPr lang="nl-NL" dirty="0">
                <a:latin typeface="+mj-lt"/>
              </a:rPr>
              <a:t>Nederland zal om een levensvatbare bedrijvigheid te behouden een aantal producties geleidelijk moeten opgeven en veel meer aan innovaties moeten doen dan tot dusver.” </a:t>
            </a:r>
            <a:r>
              <a:rPr lang="nl-NL" sz="1200" dirty="0">
                <a:latin typeface="+mj-lt"/>
              </a:rPr>
              <a:t>Troonrede 1979</a:t>
            </a:r>
          </a:p>
          <a:p>
            <a:pPr marL="457200" indent="-457200">
              <a:buFont typeface="Arial" panose="020B0604020202020204" pitchFamily="34" charset="0"/>
              <a:buChar char="•"/>
            </a:pPr>
            <a:r>
              <a:rPr lang="nl-NL" dirty="0">
                <a:latin typeface="+mj-lt"/>
              </a:rPr>
              <a:t>“Een stevig fundament onder de euro is cruciaal.”</a:t>
            </a:r>
            <a:r>
              <a:rPr lang="nl-NL" sz="1200" dirty="0">
                <a:latin typeface="+mj-lt"/>
              </a:rPr>
              <a:t>Troonrede 2013</a:t>
            </a:r>
          </a:p>
          <a:p>
            <a:pPr marL="457200" indent="-457200">
              <a:buFont typeface="Arial" panose="020B0604020202020204" pitchFamily="34" charset="0"/>
              <a:buChar char="•"/>
            </a:pPr>
            <a:r>
              <a:rPr lang="nl-NL" dirty="0">
                <a:latin typeface="+mj-lt"/>
              </a:rPr>
              <a:t>“Wij kunnen het tij keren, mits het besef van saamhorigheid sterker blijkt dan de gerichtheid op eigenbelang.</a:t>
            </a:r>
            <a:r>
              <a:rPr lang="nl-NL" sz="1200" dirty="0">
                <a:latin typeface="+mj-lt"/>
              </a:rPr>
              <a:t> “Troonrede 1979</a:t>
            </a:r>
            <a:endParaRPr lang="nl-NL" dirty="0">
              <a:latin typeface="+mj-lt"/>
            </a:endParaRPr>
          </a:p>
        </p:txBody>
      </p:sp>
      <p:pic>
        <p:nvPicPr>
          <p:cNvPr id="1026" name="Picture 2" descr="Foto van troonrede Ridderzaal stoel | Archief EHF"/>
          <p:cNvPicPr>
            <a:picLocks noChangeAspect="1" noChangeArrowheads="1"/>
          </p:cNvPicPr>
          <p:nvPr/>
        </p:nvPicPr>
        <p:blipFill>
          <a:blip r:embed="rId3"/>
          <a:srcRect/>
          <a:stretch>
            <a:fillRect/>
          </a:stretch>
        </p:blipFill>
        <p:spPr bwMode="auto">
          <a:xfrm>
            <a:off x="6523731" y="5428462"/>
            <a:ext cx="1928123" cy="137475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400" y="533400"/>
            <a:ext cx="4163860" cy="806885"/>
          </a:xfrm>
          <a:ln>
            <a:solidFill>
              <a:srgbClr val="FFFF00"/>
            </a:solidFill>
          </a:ln>
        </p:spPr>
        <p:txBody>
          <a:bodyPr>
            <a:normAutofit/>
          </a:bodyPr>
          <a:lstStyle/>
          <a:p>
            <a:r>
              <a:rPr lang="nl-NL" dirty="0">
                <a:solidFill>
                  <a:schemeClr val="tx1"/>
                </a:solidFill>
              </a:rPr>
              <a:t>Maak opdracht 1 </a:t>
            </a:r>
            <a:r>
              <a:rPr lang="nl-NL" b="1" dirty="0">
                <a:solidFill>
                  <a:schemeClr val="tx1"/>
                </a:solidFill>
              </a:rPr>
              <a:t>of</a:t>
            </a:r>
            <a:r>
              <a:rPr lang="nl-NL" dirty="0">
                <a:solidFill>
                  <a:schemeClr val="tx1"/>
                </a:solidFill>
              </a:rPr>
              <a:t> 2</a:t>
            </a:r>
          </a:p>
        </p:txBody>
      </p:sp>
      <p:sp>
        <p:nvSpPr>
          <p:cNvPr id="3" name="Tijdelijke aanduiding voor inhoud 2"/>
          <p:cNvSpPr>
            <a:spLocks noGrp="1"/>
          </p:cNvSpPr>
          <p:nvPr>
            <p:ph idx="1"/>
          </p:nvPr>
        </p:nvSpPr>
        <p:spPr>
          <a:xfrm>
            <a:off x="397165" y="1847274"/>
            <a:ext cx="8461086" cy="4278890"/>
          </a:xfrm>
          <a:solidFill>
            <a:schemeClr val="bg2">
              <a:lumMod val="20000"/>
              <a:lumOff val="80000"/>
            </a:schemeClr>
          </a:solidFill>
        </p:spPr>
        <p:txBody>
          <a:bodyPr>
            <a:normAutofit fontScale="62500" lnSpcReduction="20000"/>
          </a:bodyPr>
          <a:lstStyle/>
          <a:p>
            <a:pPr marL="742950" indent="-742950">
              <a:buFont typeface="+mj-lt"/>
              <a:buAutoNum type="arabicPeriod"/>
            </a:pPr>
            <a:r>
              <a:rPr lang="nl-NL" sz="3800" dirty="0">
                <a:latin typeface="+mj-lt"/>
              </a:rPr>
              <a:t>Neem drie verschillende kranten en schrijf op welke woorden ze gebruiken om hetzelfde nieuws te brengen. Je kunt de koppen vergelijken of op zoek gaan naar specifieke woorden in de berichtgeving. Welke verschillen zie je?</a:t>
            </a:r>
          </a:p>
          <a:p>
            <a:pPr marL="514350" indent="-514350">
              <a:buNone/>
            </a:pPr>
            <a:endParaRPr lang="nl-NL" sz="3800" b="1" dirty="0">
              <a:latin typeface="+mj-lt"/>
            </a:endParaRPr>
          </a:p>
          <a:p>
            <a:pPr marL="514350" indent="-514350" algn="ctr">
              <a:buNone/>
            </a:pPr>
            <a:r>
              <a:rPr lang="nl-NL" sz="3800" b="1" dirty="0">
                <a:latin typeface="+mj-lt"/>
              </a:rPr>
              <a:t>of </a:t>
            </a:r>
          </a:p>
          <a:p>
            <a:pPr>
              <a:buNone/>
            </a:pPr>
            <a:endParaRPr lang="nl-NL" sz="3800" dirty="0">
              <a:latin typeface="+mj-lt"/>
            </a:endParaRPr>
          </a:p>
          <a:p>
            <a:pPr marL="742950" indent="-742950">
              <a:buFont typeface="+mj-lt"/>
              <a:buAutoNum type="arabicPeriod" startAt="2"/>
            </a:pPr>
            <a:r>
              <a:rPr lang="nl-NL" sz="3800" dirty="0">
                <a:latin typeface="+mj-lt"/>
              </a:rPr>
              <a:t>Ga op zoek naar metaforen in een krantenbericht. Denk aan termen die te maken hebben met ziektes, de bouw, oorlogsvoeren, maritieme aangelegenheden enzovoort. Wat doen die woorden met jouw wereldbeeld?</a:t>
            </a:r>
          </a:p>
          <a:p>
            <a:pPr marL="514350" indent="-514350">
              <a:buAutoNum type="arabicPeriod" startAt="2"/>
            </a:pPr>
            <a:endParaRPr lang="nl-NL" dirty="0"/>
          </a:p>
        </p:txBody>
      </p:sp>
    </p:spTree>
  </p:cSld>
  <p:clrMapOvr>
    <a:masterClrMapping/>
  </p:clrMapOvr>
</p:sld>
</file>

<file path=ppt/theme/theme1.xml><?xml version="1.0" encoding="utf-8"?>
<a:theme xmlns:a="http://schemas.openxmlformats.org/drawingml/2006/main" name="Thema1">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Kantoor">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a1" id="{C50604F1-2C0D-4B99-9410-DB8732C29F71}" vid="{15118279-5BF7-47E9-90A0-166EE9BC56D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Thema1</Template>
  <TotalTime>0</TotalTime>
  <Words>443</Words>
  <Application>Microsoft Office PowerPoint</Application>
  <PresentationFormat>Diavoorstelling (4:3)</PresentationFormat>
  <Paragraphs>48</Paragraphs>
  <Slides>9</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9</vt:i4>
      </vt:variant>
    </vt:vector>
  </HeadingPairs>
  <TitlesOfParts>
    <vt:vector size="15" baseType="lpstr">
      <vt:lpstr>Arial</vt:lpstr>
      <vt:lpstr>Calibri</vt:lpstr>
      <vt:lpstr>Georgia</vt:lpstr>
      <vt:lpstr>Roboto Slab</vt:lpstr>
      <vt:lpstr>Wingdings</vt:lpstr>
      <vt:lpstr>Thema1</vt:lpstr>
      <vt:lpstr>Framing</vt:lpstr>
      <vt:lpstr>Opdracht</vt:lpstr>
      <vt:lpstr>En wat doe je?</vt:lpstr>
      <vt:lpstr>Welke autorijschool zou jij kiezen?</vt:lpstr>
      <vt:lpstr>Opdracht</vt:lpstr>
      <vt:lpstr>Wat doen deze verschillende woorden met jouw wereldbeeld?</vt:lpstr>
      <vt:lpstr>Framen kun je beter zelf doen</vt:lpstr>
      <vt:lpstr>Troonrede 1979,2013 en 1979</vt:lpstr>
      <vt:lpstr>Maak opdracht 1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Framing</dc:title>
  <dc:creator>C. Van Tilborg</dc:creator>
  <cp:lastModifiedBy>Peter-Arno Coppen</cp:lastModifiedBy>
  <cp:revision>37</cp:revision>
  <dcterms:created xsi:type="dcterms:W3CDTF">2016-02-17T10:39:36Z</dcterms:created>
  <dcterms:modified xsi:type="dcterms:W3CDTF">2018-10-07T12:22:55Z</dcterms:modified>
</cp:coreProperties>
</file>