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58" r:id="rId3"/>
    <p:sldId id="260" r:id="rId4"/>
    <p:sldId id="264" r:id="rId5"/>
    <p:sldId id="267" r:id="rId6"/>
    <p:sldId id="262" r:id="rId7"/>
    <p:sldId id="271" r:id="rId8"/>
    <p:sldId id="263" r:id="rId9"/>
    <p:sldId id="268" r:id="rId10"/>
    <p:sldId id="269" r:id="rId11"/>
    <p:sldId id="270" r:id="rId12"/>
    <p:sldId id="272" r:id="rId13"/>
    <p:sldId id="261" r:id="rId14"/>
    <p:sldId id="265" r:id="rId15"/>
    <p:sldId id="266"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83212" autoAdjust="0"/>
  </p:normalViewPr>
  <p:slideViewPr>
    <p:cSldViewPr snapToGrid="0">
      <p:cViewPr varScale="1">
        <p:scale>
          <a:sx n="66" d="100"/>
          <a:sy n="66" d="100"/>
        </p:scale>
        <p:origin x="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F02C7-E14E-488A-B172-30F73E82EF8B}" type="datetimeFigureOut">
              <a:rPr lang="nl-NL" smtClean="0"/>
              <a:t>5-6-2020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68A1D-9C96-48A8-9853-32B26CE2B967}" type="slidenum">
              <a:rPr lang="nl-NL" smtClean="0"/>
              <a:t>‹nr.›</a:t>
            </a:fld>
            <a:endParaRPr lang="nl-NL"/>
          </a:p>
        </p:txBody>
      </p:sp>
    </p:spTree>
    <p:extLst>
      <p:ext uri="{BB962C8B-B14F-4D97-AF65-F5344CB8AC3E}">
        <p14:creationId xmlns:p14="http://schemas.microsoft.com/office/powerpoint/2010/main" val="403250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aalstrategie.nl/framing-hypotheekrenteaftre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George Lakoff, een Amerikaanse taalkundige, is als het ware de grondlegger van het begrip framing. Hij schreef het boek </a:t>
            </a:r>
            <a:r>
              <a:rPr lang="nl-NL" sz="1200" i="1" kern="1200">
                <a:solidFill>
                  <a:schemeClr val="tx1"/>
                </a:solidFill>
                <a:effectLst/>
                <a:latin typeface="+mn-lt"/>
                <a:ea typeface="+mn-ea"/>
                <a:cs typeface="+mn-cs"/>
              </a:rPr>
              <a:t>Don’t Think of an Elephant </a:t>
            </a:r>
            <a:r>
              <a:rPr lang="nl-NL" sz="1200" kern="1200">
                <a:solidFill>
                  <a:schemeClr val="tx1"/>
                </a:solidFill>
                <a:effectLst/>
                <a:latin typeface="+mn-lt"/>
                <a:ea typeface="+mn-ea"/>
                <a:cs typeface="+mn-cs"/>
              </a:rPr>
              <a:t>(2004). (Deze titel geeft al aan waar het om gaat: als iemand je vraagt om niet aan een olifant te denken, dan doe je dat juist. Dit is een van de manieren om iemand een richting op te sturen, zodat hij ergens aan gaat denken waar hij eerst niet aan dacht.)  Om een goed debat te winnen, moet je volgens hem framen en in deze les gaat het om hoe je frames kunt inzetten om het debat te winnen. </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1</a:t>
            </a:fld>
            <a:endParaRPr lang="nl-NL"/>
          </a:p>
        </p:txBody>
      </p:sp>
    </p:spTree>
    <p:extLst>
      <p:ext uri="{BB962C8B-B14F-4D97-AF65-F5344CB8AC3E}">
        <p14:creationId xmlns:p14="http://schemas.microsoft.com/office/powerpoint/2010/main" val="142195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Framing gaat ook weleens mis. Jan-Peter Balkenende wilde benadrukken hoe goed Nederland in handelen is. Hij gebruikte daarvoor de term ‘VOC-mentaliteit’. Alleen werd dat niet zo overgenomen, omdat mensen bij de VOC-mentaliteit ook denken aan hoe slecht Nederland toen de slaven behandelde. Dus in plaats van het compliment dat Balkenende wilde maken, riep het een andere reactie op. </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11</a:t>
            </a:fld>
            <a:endParaRPr lang="nl-NL"/>
          </a:p>
        </p:txBody>
      </p:sp>
    </p:spTree>
    <p:extLst>
      <p:ext uri="{BB962C8B-B14F-4D97-AF65-F5344CB8AC3E}">
        <p14:creationId xmlns:p14="http://schemas.microsoft.com/office/powerpoint/2010/main" val="388446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De opdracht staat op de PowerPoint. Deel het stencil uit (kan ook 1 stencil per twee leerlingen). De bedoeling is dat leerlingen bedenken: wie heeft wat gezegd? En wat bedoelde de politicus ermee? Daarna kunt u met uw leerlingen de antwoorden bespreken of het ze zelf laten nakijken. De antwoorden van de citatenquiz kunt u hieronder vinden.</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12</a:t>
            </a:fld>
            <a:endParaRPr lang="nl-NL"/>
          </a:p>
        </p:txBody>
      </p:sp>
    </p:spTree>
    <p:extLst>
      <p:ext uri="{BB962C8B-B14F-4D97-AF65-F5344CB8AC3E}">
        <p14:creationId xmlns:p14="http://schemas.microsoft.com/office/powerpoint/2010/main" val="5630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In het laatste deel van de les, dat ook is uit te breiden naar meerdere lessen, krijgen de leerlingen in groepjes (2-4 personen) een politieke partij toegewezen. Ze lezen het partijprogramma van hun partij en volgen de lijsttrekker of de fractievoorzitter op Twitter, Facebook of andere sociale media. Het doel hiervan is dat ze een goed beeld vormen van hun partij en zich ook bewust zijn van de frames die worden ingezet. Hierna zou eventueel een inhoudelijk debat kunnen plaatsvinden over een vooraf gekozen onderwerp. De leerlingen kunnen hun zoektocht naar informatie en frames dan toespitsen op dat specifieke onderwerp. </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13</a:t>
            </a:fld>
            <a:endParaRPr lang="nl-NL"/>
          </a:p>
        </p:txBody>
      </p:sp>
    </p:spTree>
    <p:extLst>
      <p:ext uri="{BB962C8B-B14F-4D97-AF65-F5344CB8AC3E}">
        <p14:creationId xmlns:p14="http://schemas.microsoft.com/office/powerpoint/2010/main" val="6102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Deze pagina’s bevatten de doelen en de lesplanning. Noem deze doelen even kort (en vraag wellicht waarom dit de doelen kunnen zijn) en bespreek de lesplanning.</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2</a:t>
            </a:fld>
            <a:endParaRPr lang="nl-NL"/>
          </a:p>
        </p:txBody>
      </p:sp>
    </p:spTree>
    <p:extLst>
      <p:ext uri="{BB962C8B-B14F-4D97-AF65-F5344CB8AC3E}">
        <p14:creationId xmlns:p14="http://schemas.microsoft.com/office/powerpoint/2010/main" val="294153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Deze pagina’s bevatten de doelen en de lesplanning. Noem deze doelen even kort (en vraag wellicht waarom dit de doelen kunnen zijn) en bespreek de lesplanning.</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3</a:t>
            </a:fld>
            <a:endParaRPr lang="nl-NL"/>
          </a:p>
        </p:txBody>
      </p:sp>
    </p:spTree>
    <p:extLst>
      <p:ext uri="{BB962C8B-B14F-4D97-AF65-F5344CB8AC3E}">
        <p14:creationId xmlns:p14="http://schemas.microsoft.com/office/powerpoint/2010/main" val="422835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Met deze slide activeert u de voorkennis van uw leerlingen. Hierdoor kunt u straks goed aansluiten als u de voorbeelden van framing bespreekt en ze zelf een politieke partij geeft om te onderzoeken. U kunt hier ook de ruimte nemen om even bij de antwoorden stil te staan. Het is leuk om de antwoorden in digitale tool Mentimeter (www.mentimeter.com) in te voeren, dan kunnen leerlingen op het scherm zien wat de hele klas vindt (dit is overigens anoniem in te voeren) U kunt deze slide dan eventueel uit uw PowerPoint halen of het als hyperlink toevoegen. </a:t>
            </a:r>
          </a:p>
          <a:p>
            <a:r>
              <a:rPr lang="nl-NL" sz="1200" kern="1200">
                <a:solidFill>
                  <a:schemeClr val="tx1"/>
                </a:solidFill>
                <a:effectLst/>
                <a:latin typeface="+mn-lt"/>
                <a:ea typeface="+mn-ea"/>
                <a:cs typeface="+mn-cs"/>
              </a:rPr>
              <a:t>Met het programma Mentimeter kunt u maximaal twee vragen invoeren, waardoor u van een groep snel weet wat ze al van een onderwerp weten. Wilt u meer vragen stellen aan een groep, dan dient u lid te worden van de tool en geld te betalen. </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4</a:t>
            </a:fld>
            <a:endParaRPr lang="nl-NL"/>
          </a:p>
        </p:txBody>
      </p:sp>
    </p:spTree>
    <p:extLst>
      <p:ext uri="{BB962C8B-B14F-4D97-AF65-F5344CB8AC3E}">
        <p14:creationId xmlns:p14="http://schemas.microsoft.com/office/powerpoint/2010/main" val="258825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Bespreek de voorbeelden en vraag de leerlingen wat ze bij de voorbeelden voor zich zien. Bijvoorbeeld: ‘een draagmuur’ betekent dat het stevig staat, dus dit betekent dat het heel goed is voor de economie. De SP noemt het ‘villasubsidie’ en dat geeft aan dat de rijkere mensen nog meer geld krijgen ‘subsidie’ voor hun toch al te grote huizen ‘villa’s’. Voor meer informatie zie: </a:t>
            </a:r>
            <a:r>
              <a:rPr lang="nl-NL" sz="1200" u="sng" kern="1200">
                <a:solidFill>
                  <a:schemeClr val="tx1"/>
                </a:solidFill>
                <a:effectLst/>
                <a:latin typeface="+mn-lt"/>
                <a:ea typeface="+mn-ea"/>
                <a:cs typeface="+mn-cs"/>
                <a:hlinkClick r:id="rId3"/>
              </a:rPr>
              <a:t>http://taalstrategie.nl/framing-hypotheekrenteaftrek/</a:t>
            </a:r>
            <a:r>
              <a:rPr lang="nl-NL" sz="1200" kern="120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5</a:t>
            </a:fld>
            <a:endParaRPr lang="nl-NL"/>
          </a:p>
        </p:txBody>
      </p:sp>
    </p:spTree>
    <p:extLst>
      <p:ext uri="{BB962C8B-B14F-4D97-AF65-F5344CB8AC3E}">
        <p14:creationId xmlns:p14="http://schemas.microsoft.com/office/powerpoint/2010/main" val="30978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Leg uit waarom juist politici gebruik moeten maken van framing. Het doel van politici is dubbel: ze hebben als taak om de burgers ingewikkelde zaken uit te leggen en daarnaast zieltjes te winnen voor hun partij. Framing is bij uitstek een middel om deze doelen te behalen: met weinig woorden wordt de luisteraar (onbewust) al een kant op gestuurd. Afgelopen jaren is gebleken dat politici die het beste kunnen framen steeds de debatten winnen en ook verkiezingen winnen dankzij framing. </a:t>
            </a:r>
          </a:p>
          <a:p>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6</a:t>
            </a:fld>
            <a:endParaRPr lang="nl-NL"/>
          </a:p>
        </p:txBody>
      </p:sp>
    </p:spTree>
    <p:extLst>
      <p:ext uri="{BB962C8B-B14F-4D97-AF65-F5344CB8AC3E}">
        <p14:creationId xmlns:p14="http://schemas.microsoft.com/office/powerpoint/2010/main" val="50439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Voorbeelden van framing. Leerlingen dienen veel voorbeelden van framing te zien zodat ze vertrouwd raken met de trucjes van politici. Uitleg van de voorbeelden: als politici het hebben over bezuinigingen dan kunnen ze zeggen ‘het huishoudboekje op orde brengen’. Daarmee geven ze aan dat ze al hun uitgaven netjes bijhouden en dat ze bezig zijn alles weer recht te zetten. Dat klinkt toch minder hard dan ‘we bezuinigen nu’. Op de laatste uitspraak verwacht je meer reactie dan op de uitspraak ‘het huishoudboekje op orde brengen’.</a:t>
            </a:r>
          </a:p>
          <a:p>
            <a:r>
              <a:rPr lang="nl-NL" sz="1200" kern="1200">
                <a:solidFill>
                  <a:schemeClr val="tx1"/>
                </a:solidFill>
                <a:effectLst/>
                <a:latin typeface="+mn-lt"/>
                <a:ea typeface="+mn-ea"/>
                <a:cs typeface="+mn-cs"/>
              </a:rPr>
              <a:t>De andere voorbeelden geven ook iets soortgelijks aan maar dan in de Verenigde Staten. Daar is een belasting die wordt geheven over een erfenis, de </a:t>
            </a:r>
            <a:r>
              <a:rPr lang="nl-NL" sz="1200" i="1" kern="1200">
                <a:solidFill>
                  <a:schemeClr val="tx1"/>
                </a:solidFill>
                <a:effectLst/>
                <a:latin typeface="+mn-lt"/>
                <a:ea typeface="+mn-ea"/>
                <a:cs typeface="+mn-cs"/>
              </a:rPr>
              <a:t>estate taks</a:t>
            </a:r>
            <a:r>
              <a:rPr lang="nl-NL" sz="1200" kern="1200">
                <a:solidFill>
                  <a:schemeClr val="tx1"/>
                </a:solidFill>
                <a:effectLst/>
                <a:latin typeface="+mn-lt"/>
                <a:ea typeface="+mn-ea"/>
                <a:cs typeface="+mn-cs"/>
              </a:rPr>
              <a:t>. De Republikeinen wilden daarvan af en bedachten een negatief frame: de </a:t>
            </a:r>
            <a:r>
              <a:rPr lang="nl-NL" sz="1200" i="1" kern="1200">
                <a:solidFill>
                  <a:schemeClr val="tx1"/>
                </a:solidFill>
                <a:effectLst/>
                <a:latin typeface="+mn-lt"/>
                <a:ea typeface="+mn-ea"/>
                <a:cs typeface="+mn-cs"/>
              </a:rPr>
              <a:t>death tax</a:t>
            </a:r>
            <a:r>
              <a:rPr lang="nl-NL" sz="1200" kern="1200">
                <a:solidFill>
                  <a:schemeClr val="tx1"/>
                </a:solidFill>
                <a:effectLst/>
                <a:latin typeface="+mn-lt"/>
                <a:ea typeface="+mn-ea"/>
                <a:cs typeface="+mn-cs"/>
              </a:rPr>
              <a:t>. Dit frame zorgde ervoor dat veel mensen kozen voor de visie van de Republikeinen, want: wie is er ‘tegen een belasting op het doodgaan?’ Obama, een democraat en toen de president, was wel voor de erfenisbelasting en bedacht er een ander frame voor: </a:t>
            </a:r>
            <a:r>
              <a:rPr lang="nl-NL" sz="1200" i="1" kern="1200">
                <a:solidFill>
                  <a:schemeClr val="tx1"/>
                </a:solidFill>
                <a:effectLst/>
                <a:latin typeface="+mn-lt"/>
                <a:ea typeface="+mn-ea"/>
                <a:cs typeface="+mn-cs"/>
              </a:rPr>
              <a:t>Paris Hilton tax</a:t>
            </a:r>
            <a:r>
              <a:rPr lang="nl-NL" sz="1200" kern="1200">
                <a:solidFill>
                  <a:schemeClr val="tx1"/>
                </a:solidFill>
                <a:effectLst/>
                <a:latin typeface="+mn-lt"/>
                <a:ea typeface="+mn-ea"/>
                <a:cs typeface="+mn-cs"/>
              </a:rPr>
              <a:t>. Hiermee gaf Obama aan: wie is er nu tegen een belastingregeling waardoor rijkeluiskinderen niet hoeven te werken omdat ze alles zonder moeite krijgen van hun overleden ouder(s). Lees hiervoor ook: </a:t>
            </a:r>
            <a:r>
              <a:rPr lang="nl-NL" sz="1200" i="1" kern="1200">
                <a:solidFill>
                  <a:schemeClr val="tx1"/>
                </a:solidFill>
                <a:effectLst/>
                <a:latin typeface="+mn-lt"/>
                <a:ea typeface="+mn-ea"/>
                <a:cs typeface="+mn-cs"/>
              </a:rPr>
              <a:t>Fantastisch om hier te zijn </a:t>
            </a:r>
            <a:r>
              <a:rPr lang="nl-NL" sz="1200" kern="1200">
                <a:solidFill>
                  <a:schemeClr val="tx1"/>
                </a:solidFill>
                <a:effectLst/>
                <a:latin typeface="+mn-lt"/>
                <a:ea typeface="+mn-ea"/>
                <a:cs typeface="+mn-cs"/>
              </a:rPr>
              <a:t>(2016) van Christine Liebrecht. </a:t>
            </a:r>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7</a:t>
            </a:fld>
            <a:endParaRPr lang="nl-NL"/>
          </a:p>
        </p:txBody>
      </p:sp>
    </p:spTree>
    <p:extLst>
      <p:ext uri="{BB962C8B-B14F-4D97-AF65-F5344CB8AC3E}">
        <p14:creationId xmlns:p14="http://schemas.microsoft.com/office/powerpoint/2010/main" val="412432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Voorbeelden van reframing om te bespreken. De uitleg staat ook op de PowerPoint.</a:t>
            </a:r>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8</a:t>
            </a:fld>
            <a:endParaRPr lang="nl-NL"/>
          </a:p>
        </p:txBody>
      </p:sp>
    </p:spTree>
    <p:extLst>
      <p:ext uri="{BB962C8B-B14F-4D97-AF65-F5344CB8AC3E}">
        <p14:creationId xmlns:p14="http://schemas.microsoft.com/office/powerpoint/2010/main" val="126671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Uitleg over het filmpje van de VVD: hierin wordt de kritiek op premier Rutte (hij lacht alles weg) slim omgebogen. In het filmpje wordt de premier neergezet als iemand die optimistisch alle problemen aanpakt en daar hoort een lach bij. </a:t>
            </a:r>
            <a:endParaRPr lang="nl-NL"/>
          </a:p>
        </p:txBody>
      </p:sp>
      <p:sp>
        <p:nvSpPr>
          <p:cNvPr id="4" name="Tijdelijke aanduiding voor dianummer 3"/>
          <p:cNvSpPr>
            <a:spLocks noGrp="1"/>
          </p:cNvSpPr>
          <p:nvPr>
            <p:ph type="sldNum" sz="quarter" idx="10"/>
          </p:nvPr>
        </p:nvSpPr>
        <p:spPr/>
        <p:txBody>
          <a:bodyPr/>
          <a:lstStyle/>
          <a:p>
            <a:fld id="{73168A1D-9C96-48A8-9853-32B26CE2B967}" type="slidenum">
              <a:rPr lang="nl-NL" smtClean="0"/>
              <a:t>10</a:t>
            </a:fld>
            <a:endParaRPr lang="nl-NL"/>
          </a:p>
        </p:txBody>
      </p:sp>
    </p:spTree>
    <p:extLst>
      <p:ext uri="{BB962C8B-B14F-4D97-AF65-F5344CB8AC3E}">
        <p14:creationId xmlns:p14="http://schemas.microsoft.com/office/powerpoint/2010/main" val="364421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
        <p:nvSpPr>
          <p:cNvPr id="7" name="Rectangle 6"/>
          <p:cNvSpPr/>
          <p:nvPr/>
        </p:nvSpPr>
        <p:spPr>
          <a:xfrm>
            <a:off x="284165" y="444734"/>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8" name="Group 16"/>
          <p:cNvGrpSpPr/>
          <p:nvPr/>
        </p:nvGrpSpPr>
        <p:grpSpPr>
          <a:xfrm>
            <a:off x="284165" y="1906546"/>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12" name="TextBox 11"/>
          <p:cNvSpPr txBox="1"/>
          <p:nvPr/>
        </p:nvSpPr>
        <p:spPr>
          <a:xfrm>
            <a:off x="8230889" y="444734"/>
            <a:ext cx="587020" cy="646331"/>
          </a:xfrm>
          <a:prstGeom prst="rect">
            <a:avLst/>
          </a:prstGeom>
          <a:noFill/>
        </p:spPr>
        <p:txBody>
          <a:bodyPr wrap="none" rtlCol="0">
            <a:spAutoFit/>
          </a:bodyPr>
          <a:lstStyle/>
          <a:p>
            <a:pPr defTabSz="457189"/>
            <a:r>
              <a:rPr sz="3600">
                <a:solidFill>
                  <a:prstClr val="white"/>
                </a:solidFill>
                <a:sym typeface="Wingdings"/>
              </a:rPr>
              <a:t></a:t>
            </a:r>
            <a:endParaRPr sz="3600">
              <a:solidFill>
                <a:prstClr val="white"/>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377" rtl="0" eaLnBrk="1" latinLnBrk="0" hangingPunct="1">
              <a:lnSpc>
                <a:spcPts val="4600"/>
              </a:lnSpc>
              <a:spcBef>
                <a:spcPct val="0"/>
              </a:spcBef>
              <a:buNone/>
              <a:defRPr sz="4200" kern="1200">
                <a:solidFill>
                  <a:schemeClr val="bg1"/>
                </a:solidFill>
                <a:latin typeface="+mj-lt"/>
                <a:ea typeface="+mj-ea"/>
                <a:cs typeface="+mj-cs"/>
              </a:defRPr>
            </a:lvl1pPr>
          </a:lstStyle>
          <a:p>
            <a:r>
              <a:rPr lang="nl-NL"/>
              <a:t>Titelstijl van model bewerken</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377"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titelstijl van het model te bewerken</a:t>
            </a:r>
            <a:endParaRPr dirty="0"/>
          </a:p>
        </p:txBody>
      </p:sp>
      <p:sp>
        <p:nvSpPr>
          <p:cNvPr id="13" name="Rectangle 12"/>
          <p:cNvSpPr/>
          <p:nvPr/>
        </p:nvSpPr>
        <p:spPr>
          <a:xfrm>
            <a:off x="284165"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Tree>
    <p:extLst>
      <p:ext uri="{BB962C8B-B14F-4D97-AF65-F5344CB8AC3E}">
        <p14:creationId xmlns:p14="http://schemas.microsoft.com/office/powerpoint/2010/main" val="94140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nl-NL"/>
              <a:t>Titelstijl van model bewerken</a:t>
            </a:r>
            <a:endParaRPr/>
          </a:p>
        </p:txBody>
      </p:sp>
      <p:sp>
        <p:nvSpPr>
          <p:cNvPr id="3" name="Content Placeholder 2"/>
          <p:cNvSpPr>
            <a:spLocks noGrp="1"/>
          </p:cNvSpPr>
          <p:nvPr>
            <p:ph idx="1"/>
          </p:nvPr>
        </p:nvSpPr>
        <p:spPr>
          <a:xfrm>
            <a:off x="4783567" y="914402"/>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grpSp>
        <p:nvGrpSpPr>
          <p:cNvPr id="8" name="Group 7"/>
          <p:cNvGrpSpPr/>
          <p:nvPr/>
        </p:nvGrpSpPr>
        <p:grpSpPr>
          <a:xfrm>
            <a:off x="284165" y="452720"/>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Tree>
    <p:extLst>
      <p:ext uri="{BB962C8B-B14F-4D97-AF65-F5344CB8AC3E}">
        <p14:creationId xmlns:p14="http://schemas.microsoft.com/office/powerpoint/2010/main" val="101223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284165" y="4801581"/>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9" name="Group 8"/>
          <p:cNvGrpSpPr/>
          <p:nvPr/>
        </p:nvGrpSpPr>
        <p:grpSpPr>
          <a:xfrm>
            <a:off x="284165" y="6263395"/>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a:xfrm>
            <a:off x="363072" y="4800600"/>
            <a:ext cx="8360242" cy="566738"/>
          </a:xfrm>
          <a:noFill/>
        </p:spPr>
        <p:txBody>
          <a:bodyPr vert="horz" lIns="91440" tIns="45720" rIns="91440" bIns="45720" rtlCol="0" anchor="b" anchorCtr="0">
            <a:normAutofit/>
          </a:bodyPr>
          <a:lstStyle>
            <a:lvl1pPr algn="l" defTabSz="914377" rtl="0" eaLnBrk="1" latinLnBrk="0" hangingPunct="1">
              <a:spcBef>
                <a:spcPct val="0"/>
              </a:spcBef>
              <a:buNone/>
              <a:defRPr sz="2800" b="0" i="0" kern="1200" cap="none" baseline="0">
                <a:solidFill>
                  <a:schemeClr val="bg1"/>
                </a:solidFill>
                <a:latin typeface="+mj-lt"/>
                <a:ea typeface="+mj-ea"/>
                <a:cs typeface="+mj-cs"/>
              </a:defRPr>
            </a:lvl1pPr>
          </a:lstStyle>
          <a:p>
            <a:r>
              <a:rPr lang="nl-NL"/>
              <a:t>Titelstijl van model bewerken</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88905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alt.">
    <p:spTree>
      <p:nvGrpSpPr>
        <p:cNvPr id="1" name=""/>
        <p:cNvGrpSpPr/>
        <p:nvPr/>
      </p:nvGrpSpPr>
      <p:grpSpPr>
        <a:xfrm>
          <a:off x="0" y="0"/>
          <a:ext cx="0" cy="0"/>
          <a:chOff x="0" y="0"/>
          <a:chExt cx="0" cy="0"/>
        </a:xfrm>
      </p:grpSpPr>
      <p:grpSp>
        <p:nvGrpSpPr>
          <p:cNvPr id="8" name="Group 8"/>
          <p:cNvGrpSpPr/>
          <p:nvPr/>
        </p:nvGrpSpPr>
        <p:grpSpPr>
          <a:xfrm>
            <a:off x="284165" y="4280653"/>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a:xfrm>
            <a:off x="363072" y="4778189"/>
            <a:ext cx="8360242" cy="566738"/>
          </a:xfrm>
          <a:noFill/>
        </p:spPr>
        <p:txBody>
          <a:bodyPr anchor="b">
            <a:normAutofit/>
          </a:bodyPr>
          <a:lstStyle>
            <a:lvl1pPr algn="l">
              <a:defRPr sz="2800" b="0">
                <a:solidFill>
                  <a:schemeClr val="accent2"/>
                </a:solidFill>
              </a:defRPr>
            </a:lvl1pPr>
          </a:lstStyle>
          <a:p>
            <a:r>
              <a:rPr lang="nl-NL"/>
              <a:t>Titelstijl van model bewerken</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dirty="0">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Tree>
    <p:extLst>
      <p:ext uri="{BB962C8B-B14F-4D97-AF65-F5344CB8AC3E}">
        <p14:creationId xmlns:p14="http://schemas.microsoft.com/office/powerpoint/2010/main" val="23467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oud, afbeelding en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3" y="914402"/>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dirty="0">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
        <p:nvSpPr>
          <p:cNvPr id="12" name="Rectangle 11"/>
          <p:cNvSpPr/>
          <p:nvPr/>
        </p:nvSpPr>
        <p:spPr>
          <a:xfrm>
            <a:off x="284163" y="4267206"/>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sp>
        <p:nvSpPr>
          <p:cNvPr id="4" name="Text Placeholder 3"/>
          <p:cNvSpPr>
            <a:spLocks noGrp="1"/>
          </p:cNvSpPr>
          <p:nvPr>
            <p:ph type="body" sz="half" idx="2"/>
          </p:nvPr>
        </p:nvSpPr>
        <p:spPr>
          <a:xfrm>
            <a:off x="419104" y="4953001"/>
            <a:ext cx="2472017" cy="1246094"/>
          </a:xfrm>
        </p:spPr>
        <p:txBody>
          <a:bodyPr>
            <a:normAutofit/>
          </a:bodyPr>
          <a:lstStyle>
            <a:lvl1pPr marL="0" indent="0" algn="l">
              <a:spcBef>
                <a:spcPts val="0"/>
              </a:spcBef>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tekststijl van het model te bewerken</a:t>
            </a:r>
          </a:p>
        </p:txBody>
      </p:sp>
      <p:sp>
        <p:nvSpPr>
          <p:cNvPr id="2" name="Title 1"/>
          <p:cNvSpPr>
            <a:spLocks noGrp="1"/>
          </p:cNvSpPr>
          <p:nvPr>
            <p:ph type="title"/>
          </p:nvPr>
        </p:nvSpPr>
        <p:spPr>
          <a:xfrm>
            <a:off x="410767" y="4419600"/>
            <a:ext cx="2475395" cy="510988"/>
          </a:xfrm>
          <a:noFill/>
        </p:spPr>
        <p:txBody>
          <a:bodyPr anchor="b">
            <a:normAutofit/>
          </a:bodyPr>
          <a:lstStyle>
            <a:lvl1pPr algn="l">
              <a:defRPr sz="2000" b="1">
                <a:solidFill>
                  <a:schemeClr val="bg1"/>
                </a:solidFill>
              </a:defRPr>
            </a:lvl1pPr>
          </a:lstStyle>
          <a:p>
            <a:r>
              <a:rPr lang="nl-NL"/>
              <a:t>Titelstijl van model bewerken</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nl-NL"/>
              <a:t>Sleep de afbeelding naar de tijdelijke aanduiding of klik op het pictogram als u een afbeelding wilt toevoegen</a:t>
            </a:r>
            <a:endParaRPr/>
          </a:p>
        </p:txBody>
      </p:sp>
      <p:grpSp>
        <p:nvGrpSpPr>
          <p:cNvPr id="8" name="Group 14"/>
          <p:cNvGrpSpPr/>
          <p:nvPr/>
        </p:nvGrpSpPr>
        <p:grpSpPr>
          <a:xfrm>
            <a:off x="284165" y="461688"/>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Tree>
    <p:extLst>
      <p:ext uri="{BB962C8B-B14F-4D97-AF65-F5344CB8AC3E}">
        <p14:creationId xmlns:p14="http://schemas.microsoft.com/office/powerpoint/2010/main" val="386856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afbeeldingen met bijschrift">
    <p:spTree>
      <p:nvGrpSpPr>
        <p:cNvPr id="1" name=""/>
        <p:cNvGrpSpPr/>
        <p:nvPr/>
      </p:nvGrpSpPr>
      <p:grpSpPr>
        <a:xfrm>
          <a:off x="0" y="0"/>
          <a:ext cx="0" cy="0"/>
          <a:chOff x="0" y="0"/>
          <a:chExt cx="0" cy="0"/>
        </a:xfrm>
      </p:grpSpPr>
      <p:sp>
        <p:nvSpPr>
          <p:cNvPr id="8" name="Rectangle 7"/>
          <p:cNvSpPr/>
          <p:nvPr/>
        </p:nvSpPr>
        <p:spPr>
          <a:xfrm>
            <a:off x="3021015" y="4801581"/>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9" name="Group 8"/>
          <p:cNvGrpSpPr/>
          <p:nvPr/>
        </p:nvGrpSpPr>
        <p:grpSpPr>
          <a:xfrm>
            <a:off x="284165" y="6263395"/>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377" rtl="0" eaLnBrk="1" latinLnBrk="0" hangingPunct="1">
              <a:spcBef>
                <a:spcPct val="0"/>
              </a:spcBef>
              <a:buNone/>
              <a:defRPr sz="2800" b="0" i="0" kern="1200" cap="none" baseline="0">
                <a:solidFill>
                  <a:schemeClr val="bg1"/>
                </a:solidFill>
                <a:latin typeface="+mj-lt"/>
                <a:ea typeface="+mj-ea"/>
                <a:cs typeface="+mj-cs"/>
              </a:defRPr>
            </a:lvl1pPr>
          </a:lstStyle>
          <a:p>
            <a:r>
              <a:rPr lang="nl-NL"/>
              <a:t>Titelstijl van model bewerken</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3069808" y="5367338"/>
            <a:ext cx="5653507" cy="804862"/>
          </a:xfrm>
        </p:spPr>
        <p:txBody>
          <a:bodyPr/>
          <a:lstStyle>
            <a:lvl1pPr marL="0" indent="0">
              <a:spcBef>
                <a:spcPts val="0"/>
              </a:spcBef>
              <a:buNone/>
              <a:defRPr sz="14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dirty="0">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
        <p:nvSpPr>
          <p:cNvPr id="13" name="Picture Placeholder 2"/>
          <p:cNvSpPr>
            <a:spLocks noGrp="1"/>
          </p:cNvSpPr>
          <p:nvPr>
            <p:ph type="pic" idx="13"/>
          </p:nvPr>
        </p:nvSpPr>
        <p:spPr>
          <a:xfrm>
            <a:off x="284166" y="457200"/>
            <a:ext cx="2736850" cy="2907792"/>
          </a:xfrm>
        </p:spPr>
        <p:txBody>
          <a:bodyPr>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a:p>
        </p:txBody>
      </p:sp>
      <p:sp>
        <p:nvSpPr>
          <p:cNvPr id="14" name="Picture Placeholder 2"/>
          <p:cNvSpPr>
            <a:spLocks noGrp="1"/>
          </p:cNvSpPr>
          <p:nvPr>
            <p:ph type="pic" idx="14"/>
          </p:nvPr>
        </p:nvSpPr>
        <p:spPr>
          <a:xfrm>
            <a:off x="284166" y="3364992"/>
            <a:ext cx="2736850" cy="2898648"/>
          </a:xfrm>
        </p:spPr>
        <p:txBody>
          <a:bodyPr>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a:p>
        </p:txBody>
      </p:sp>
    </p:spTree>
    <p:extLst>
      <p:ext uri="{BB962C8B-B14F-4D97-AF65-F5344CB8AC3E}">
        <p14:creationId xmlns:p14="http://schemas.microsoft.com/office/powerpoint/2010/main" val="229462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Rectangle 6"/>
          <p:cNvSpPr/>
          <p:nvPr/>
        </p:nvSpPr>
        <p:spPr>
          <a:xfrm>
            <a:off x="284165"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nvGrpSpPr>
          <p:cNvPr id="8" name="Group 7"/>
          <p:cNvGrpSpPr/>
          <p:nvPr/>
        </p:nvGrpSpPr>
        <p:grpSpPr>
          <a:xfrm>
            <a:off x="284165" y="1577853"/>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p:txBody>
          <a:bodyPr/>
          <a:lstStyle/>
          <a:p>
            <a:r>
              <a:rPr lang="nl-NL"/>
              <a:t>Titelstijl van model bewerken</a:t>
            </a:r>
            <a:endParaRPr/>
          </a:p>
        </p:txBody>
      </p:sp>
      <p:sp>
        <p:nvSpPr>
          <p:cNvPr id="3" name="Vertical Text Placeholder 2"/>
          <p:cNvSpPr>
            <a:spLocks noGrp="1"/>
          </p:cNvSpPr>
          <p:nvPr>
            <p:ph type="body" orient="vert" idx="1"/>
          </p:nvPr>
        </p:nvSpPr>
        <p:spPr>
          <a:xfrm>
            <a:off x="284165" y="2133600"/>
            <a:ext cx="8574087" cy="4013200"/>
          </a:xfrm>
        </p:spPr>
        <p:txBody>
          <a:bodyPr vert="eaVert"/>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1763874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5313885" y="2857538"/>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2" name="Vertical Title 1"/>
          <p:cNvSpPr>
            <a:spLocks noGrp="1"/>
          </p:cNvSpPr>
          <p:nvPr>
            <p:ph type="title" orient="vert"/>
          </p:nvPr>
        </p:nvSpPr>
        <p:spPr>
          <a:xfrm>
            <a:off x="7695124" y="473078"/>
            <a:ext cx="969264" cy="5921375"/>
          </a:xfrm>
        </p:spPr>
        <p:txBody>
          <a:bodyPr vert="eaVert"/>
          <a:lstStyle>
            <a:lvl1pPr algn="l">
              <a:defRPr sz="3400"/>
            </a:lvl1pPr>
          </a:lstStyle>
          <a:p>
            <a:r>
              <a:rPr lang="nl-NL"/>
              <a:t>Titelstijl van model bewerken</a:t>
            </a:r>
            <a:endParaRPr/>
          </a:p>
        </p:txBody>
      </p:sp>
      <p:sp>
        <p:nvSpPr>
          <p:cNvPr id="3" name="Vertical Text Placeholder 2"/>
          <p:cNvSpPr>
            <a:spLocks noGrp="1"/>
          </p:cNvSpPr>
          <p:nvPr>
            <p:ph type="body" orient="vert" idx="1"/>
          </p:nvPr>
        </p:nvSpPr>
        <p:spPr>
          <a:xfrm>
            <a:off x="284165" y="457200"/>
            <a:ext cx="6497637" cy="5937250"/>
          </a:xfrm>
        </p:spPr>
        <p:txBody>
          <a:bodyPr vert="eaVert"/>
          <a:lstStyle>
            <a:lvl5pPr algn="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grpSp>
        <p:nvGrpSpPr>
          <p:cNvPr id="8" name="Group 7"/>
          <p:cNvGrpSpPr/>
          <p:nvPr/>
        </p:nvGrpSpPr>
        <p:grpSpPr>
          <a:xfrm rot="5400000">
            <a:off x="4658724" y="3355729"/>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Tree>
    <p:extLst>
      <p:ext uri="{BB962C8B-B14F-4D97-AF65-F5344CB8AC3E}">
        <p14:creationId xmlns:p14="http://schemas.microsoft.com/office/powerpoint/2010/main" val="210981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p:nvPr/>
        </p:nvSpPr>
        <p:spPr>
          <a:xfrm>
            <a:off x="284165"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nvGrpSpPr>
          <p:cNvPr id="8" name="Group 7"/>
          <p:cNvGrpSpPr/>
          <p:nvPr/>
        </p:nvGrpSpPr>
        <p:grpSpPr>
          <a:xfrm>
            <a:off x="284165" y="1577853"/>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278633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18" name="Rectangle 17"/>
          <p:cNvSpPr/>
          <p:nvPr/>
        </p:nvSpPr>
        <p:spPr>
          <a:xfrm>
            <a:off x="284165" y="444734"/>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
        <p:nvSpPr>
          <p:cNvPr id="8" name="Picture Placeholder 7"/>
          <p:cNvSpPr>
            <a:spLocks noGrp="1"/>
          </p:cNvSpPr>
          <p:nvPr>
            <p:ph type="pic" sz="quarter" idx="13"/>
          </p:nvPr>
        </p:nvSpPr>
        <p:spPr>
          <a:xfrm>
            <a:off x="284162" y="2017064"/>
            <a:ext cx="8574087" cy="4377391"/>
          </a:xfrm>
        </p:spPr>
        <p:txBody>
          <a:bodyPr/>
          <a:lstStyle>
            <a:lvl1pPr>
              <a:buNone/>
              <a:defRPr/>
            </a:lvl1pPr>
          </a:lstStyle>
          <a:p>
            <a:r>
              <a:rPr lang="nl-NL"/>
              <a:t>Sleep de afbeelding naar de tijdelijke aanduiding of klik op het pictogram als u een afbeelding wilt toevoegen</a:t>
            </a:r>
            <a:endParaRPr/>
          </a:p>
        </p:txBody>
      </p:sp>
      <p:sp>
        <p:nvSpPr>
          <p:cNvPr id="3" name="Subtitle 2"/>
          <p:cNvSpPr>
            <a:spLocks noGrp="1"/>
          </p:cNvSpPr>
          <p:nvPr>
            <p:ph type="subTitle" idx="1"/>
          </p:nvPr>
        </p:nvSpPr>
        <p:spPr>
          <a:xfrm>
            <a:off x="472422" y="1532965"/>
            <a:ext cx="7754284" cy="484094"/>
          </a:xfrm>
        </p:spPr>
        <p:txBody>
          <a:bodyPr>
            <a:normAutofit/>
          </a:bodyPr>
          <a:lstStyle>
            <a:lvl1pPr marL="0" indent="0" algn="l">
              <a:lnSpc>
                <a:spcPct val="100000"/>
              </a:lnSpc>
              <a:spcBef>
                <a:spcPts val="0"/>
              </a:spcBef>
              <a:buNone/>
              <a:defRPr sz="18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titelstijl van het model te bewerken</a:t>
            </a:r>
            <a:endParaRPr dirty="0"/>
          </a:p>
        </p:txBody>
      </p:sp>
      <p:grpSp>
        <p:nvGrpSpPr>
          <p:cNvPr id="7" name="Group 16"/>
          <p:cNvGrpSpPr/>
          <p:nvPr/>
        </p:nvGrpSpPr>
        <p:grpSpPr>
          <a:xfrm>
            <a:off x="284165" y="1906546"/>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19" name="TextBox 18"/>
          <p:cNvSpPr txBox="1"/>
          <p:nvPr/>
        </p:nvSpPr>
        <p:spPr>
          <a:xfrm>
            <a:off x="8230889" y="444734"/>
            <a:ext cx="587020" cy="646331"/>
          </a:xfrm>
          <a:prstGeom prst="rect">
            <a:avLst/>
          </a:prstGeom>
          <a:noFill/>
        </p:spPr>
        <p:txBody>
          <a:bodyPr wrap="none" rtlCol="0">
            <a:spAutoFit/>
          </a:bodyPr>
          <a:lstStyle/>
          <a:p>
            <a:pPr defTabSz="457189"/>
            <a:r>
              <a:rPr sz="3600">
                <a:solidFill>
                  <a:prstClr val="white"/>
                </a:solidFill>
                <a:sym typeface="Wingdings"/>
              </a:rPr>
              <a:t></a:t>
            </a:r>
            <a:endParaRPr sz="3600">
              <a:solidFill>
                <a:prstClr val="white"/>
              </a:solidFill>
            </a:endParaRPr>
          </a:p>
        </p:txBody>
      </p:sp>
      <p:sp>
        <p:nvSpPr>
          <p:cNvPr id="2" name="Title 1"/>
          <p:cNvSpPr>
            <a:spLocks noGrp="1"/>
          </p:cNvSpPr>
          <p:nvPr>
            <p:ph type="ctrTitle"/>
          </p:nvPr>
        </p:nvSpPr>
        <p:spPr>
          <a:xfrm>
            <a:off x="418636" y="444732"/>
            <a:ext cx="7810967" cy="1088237"/>
          </a:xfrm>
          <a:noFill/>
        </p:spPr>
        <p:txBody>
          <a:bodyPr bIns="45720" anchor="b" anchorCtr="0">
            <a:normAutofit/>
          </a:bodyPr>
          <a:lstStyle>
            <a:lvl1pPr algn="l">
              <a:lnSpc>
                <a:spcPts val="4600"/>
              </a:lnSpc>
              <a:defRPr/>
            </a:lvl1pPr>
          </a:lstStyle>
          <a:p>
            <a:r>
              <a:rPr lang="nl-NL"/>
              <a:t>Titelstijl van model bewerken</a:t>
            </a:r>
            <a:endParaRPr/>
          </a:p>
        </p:txBody>
      </p:sp>
    </p:spTree>
    <p:extLst>
      <p:ext uri="{BB962C8B-B14F-4D97-AF65-F5344CB8AC3E}">
        <p14:creationId xmlns:p14="http://schemas.microsoft.com/office/powerpoint/2010/main" val="419959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p:nvPr/>
        </p:nvSpPr>
        <p:spPr>
          <a:xfrm>
            <a:off x="284165" y="4801581"/>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9" name="Group 8"/>
          <p:cNvGrpSpPr/>
          <p:nvPr/>
        </p:nvGrpSpPr>
        <p:grpSpPr>
          <a:xfrm>
            <a:off x="284165" y="6263395"/>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13" name="TextBox 12"/>
          <p:cNvSpPr txBox="1"/>
          <p:nvPr/>
        </p:nvSpPr>
        <p:spPr>
          <a:xfrm>
            <a:off x="8230889" y="4801581"/>
            <a:ext cx="587020" cy="646331"/>
          </a:xfrm>
          <a:prstGeom prst="rect">
            <a:avLst/>
          </a:prstGeom>
          <a:noFill/>
        </p:spPr>
        <p:txBody>
          <a:bodyPr wrap="none" rtlCol="0">
            <a:spAutoFit/>
          </a:bodyPr>
          <a:lstStyle/>
          <a:p>
            <a:pPr defTabSz="457189"/>
            <a:r>
              <a:rPr sz="3600">
                <a:solidFill>
                  <a:prstClr val="white"/>
                </a:solidFill>
                <a:sym typeface="Wingdings"/>
              </a:rPr>
              <a:t></a:t>
            </a:r>
            <a:endParaRPr sz="3600">
              <a:solidFill>
                <a:prstClr val="white"/>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377" rtl="0" eaLnBrk="1" latinLnBrk="0" hangingPunct="1">
              <a:spcBef>
                <a:spcPct val="0"/>
              </a:spcBef>
              <a:buNone/>
              <a:defRPr sz="4200" b="0" i="0" kern="1200" cap="none" baseline="0">
                <a:solidFill>
                  <a:schemeClr val="bg1"/>
                </a:solidFill>
                <a:latin typeface="+mj-lt"/>
                <a:ea typeface="+mj-ea"/>
                <a:cs typeface="+mj-cs"/>
              </a:defRPr>
            </a:lvl1pPr>
          </a:lstStyle>
          <a:p>
            <a:r>
              <a:rPr lang="nl-NL"/>
              <a:t>Titelstijl van model bewerken</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marL="0" lvl="0" indent="0" algn="l" defTabSz="914377" rtl="0" eaLnBrk="1" latinLnBrk="0" hangingPunct="1">
              <a:spcBef>
                <a:spcPts val="2000"/>
              </a:spcBef>
              <a:buClr>
                <a:schemeClr val="bg1">
                  <a:lumMod val="65000"/>
                </a:schemeClr>
              </a:buClr>
              <a:buSzPct val="90000"/>
              <a:buFont typeface="Wingdings" pitchFamily="2" charset="2"/>
              <a:buNone/>
            </a:pPr>
            <a:r>
              <a:rPr lang="nl-NL"/>
              <a:t>Klik om de tekststijl van het model te bewerken</a:t>
            </a:r>
          </a:p>
        </p:txBody>
      </p:sp>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11994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e met afbeelding">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60"/>
            <a:ext cx="8574087" cy="4370293"/>
          </a:xfrm>
        </p:spPr>
        <p:txBody>
          <a:bodyPr/>
          <a:lstStyle>
            <a:lvl1pPr>
              <a:buNone/>
              <a:defRPr/>
            </a:lvl1pPr>
          </a:lstStyle>
          <a:p>
            <a:r>
              <a:rPr lang="nl-NL"/>
              <a:t>Sleep de afbeelding naar de tijdelijke aanduiding of klik op het pictogram als u een afbeelding wilt toevoegen</a:t>
            </a:r>
            <a:endParaRPr/>
          </a:p>
        </p:txBody>
      </p:sp>
      <p:sp>
        <p:nvSpPr>
          <p:cNvPr id="4" name="Date Placeholder 3"/>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
        <p:nvSpPr>
          <p:cNvPr id="7" name="Rectangle 6"/>
          <p:cNvSpPr/>
          <p:nvPr/>
        </p:nvSpPr>
        <p:spPr>
          <a:xfrm>
            <a:off x="284165" y="4801581"/>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8" name="Group 7"/>
          <p:cNvGrpSpPr/>
          <p:nvPr/>
        </p:nvGrpSpPr>
        <p:grpSpPr>
          <a:xfrm>
            <a:off x="284165" y="6263395"/>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12" name="TextBox 11"/>
          <p:cNvSpPr txBox="1"/>
          <p:nvPr/>
        </p:nvSpPr>
        <p:spPr>
          <a:xfrm>
            <a:off x="8230889" y="4801581"/>
            <a:ext cx="587020" cy="646331"/>
          </a:xfrm>
          <a:prstGeom prst="rect">
            <a:avLst/>
          </a:prstGeom>
          <a:noFill/>
        </p:spPr>
        <p:txBody>
          <a:bodyPr wrap="none" rtlCol="0">
            <a:spAutoFit/>
          </a:bodyPr>
          <a:lstStyle/>
          <a:p>
            <a:pPr defTabSz="457189"/>
            <a:r>
              <a:rPr sz="3600">
                <a:solidFill>
                  <a:prstClr val="white"/>
                </a:solidFill>
                <a:sym typeface="Wingdings"/>
              </a:rPr>
              <a:t></a:t>
            </a:r>
            <a:endParaRPr sz="3600">
              <a:solidFill>
                <a:prstClr val="white"/>
              </a:solidFill>
            </a:endParaRPr>
          </a:p>
        </p:txBody>
      </p:sp>
      <p:sp>
        <p:nvSpPr>
          <p:cNvPr id="2" name="Title 1"/>
          <p:cNvSpPr>
            <a:spLocks noGrp="1"/>
          </p:cNvSpPr>
          <p:nvPr>
            <p:ph type="title"/>
          </p:nvPr>
        </p:nvSpPr>
        <p:spPr>
          <a:xfrm>
            <a:off x="430306" y="4814053"/>
            <a:ext cx="7772400" cy="1048871"/>
          </a:xfrm>
          <a:noFill/>
        </p:spPr>
        <p:txBody>
          <a:bodyPr anchor="b" anchorCtr="0">
            <a:normAutofit/>
          </a:bodyPr>
          <a:lstStyle>
            <a:lvl1pPr algn="l">
              <a:defRPr sz="4200" b="0" i="0" cap="none" baseline="0"/>
            </a:lvl1pPr>
          </a:lstStyle>
          <a:p>
            <a:r>
              <a:rPr lang="nl-NL"/>
              <a:t>Titelstijl van model bewerken</a:t>
            </a:r>
            <a:endParaRPr/>
          </a:p>
        </p:txBody>
      </p:sp>
      <p:sp>
        <p:nvSpPr>
          <p:cNvPr id="3" name="Text Placeholder 2"/>
          <p:cNvSpPr>
            <a:spLocks noGrp="1"/>
          </p:cNvSpPr>
          <p:nvPr>
            <p:ph type="body" idx="1"/>
          </p:nvPr>
        </p:nvSpPr>
        <p:spPr>
          <a:xfrm>
            <a:off x="470648" y="5862918"/>
            <a:ext cx="7732059" cy="403412"/>
          </a:xfrm>
        </p:spPr>
        <p:txBody>
          <a:bodyPr anchor="t" anchorCtr="0">
            <a:normAutofit/>
          </a:bodyPr>
          <a:lstStyle>
            <a:lvl1pPr marL="0" indent="0">
              <a:spcBef>
                <a:spcPts val="0"/>
              </a:spcBef>
              <a:buNone/>
              <a:defRPr sz="18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NL"/>
              <a:t>Klik om de tekststijl van het model te bewerken</a:t>
            </a:r>
          </a:p>
        </p:txBody>
      </p:sp>
    </p:spTree>
    <p:extLst>
      <p:ext uri="{BB962C8B-B14F-4D97-AF65-F5344CB8AC3E}">
        <p14:creationId xmlns:p14="http://schemas.microsoft.com/office/powerpoint/2010/main" val="340576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8" name="Rectangle 7"/>
          <p:cNvSpPr/>
          <p:nvPr/>
        </p:nvSpPr>
        <p:spPr>
          <a:xfrm>
            <a:off x="284165"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nvGrpSpPr>
          <p:cNvPr id="9" name="Group 8"/>
          <p:cNvGrpSpPr/>
          <p:nvPr/>
        </p:nvGrpSpPr>
        <p:grpSpPr>
          <a:xfrm>
            <a:off x="284165" y="1577853"/>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227927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tangle 9"/>
          <p:cNvSpPr/>
          <p:nvPr/>
        </p:nvSpPr>
        <p:spPr>
          <a:xfrm>
            <a:off x="284165"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nvGrpSpPr>
          <p:cNvPr id="11" name="Group 10"/>
          <p:cNvGrpSpPr/>
          <p:nvPr/>
        </p:nvGrpSpPr>
        <p:grpSpPr>
          <a:xfrm>
            <a:off x="284165" y="1577853"/>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p:txBody>
          <a:bodyPr/>
          <a:lstStyle>
            <a:lvl1pPr>
              <a:defRPr/>
            </a:lvl1pPr>
          </a:lstStyle>
          <a:p>
            <a:r>
              <a:rPr lang="nl-NL"/>
              <a:t>Titelstijl van model bewerken</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311932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Rectangle 5"/>
          <p:cNvSpPr/>
          <p:nvPr/>
        </p:nvSpPr>
        <p:spPr>
          <a:xfrm>
            <a:off x="284165"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nvGrpSpPr>
          <p:cNvPr id="7" name="Group 6"/>
          <p:cNvGrpSpPr/>
          <p:nvPr/>
        </p:nvGrpSpPr>
        <p:grpSpPr>
          <a:xfrm>
            <a:off x="284165" y="1577853"/>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
        <p:nvSpPr>
          <p:cNvPr id="2" name="Title 1"/>
          <p:cNvSpPr>
            <a:spLocks noGrp="1"/>
          </p:cNvSpPr>
          <p:nvPr>
            <p:ph type="title"/>
          </p:nvPr>
        </p:nvSpPr>
        <p:spPr/>
        <p:txBody>
          <a:bodyPr/>
          <a:lstStyle/>
          <a:p>
            <a:r>
              <a:rPr lang="nl-NL"/>
              <a:t>Titelstijl van model bewerken</a:t>
            </a:r>
            <a:endParaRPr/>
          </a:p>
        </p:txBody>
      </p:sp>
      <p:sp>
        <p:nvSpPr>
          <p:cNvPr id="3" name="Date Placeholder 2"/>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420704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solidFill>
                  <a:srgbClr val="465E9C"/>
                </a:solidFill>
              </a:rPr>
              <a:pPr/>
              <a:t>6/5/2020</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grpSp>
        <p:nvGrpSpPr>
          <p:cNvPr id="5" name="Group 4"/>
          <p:cNvGrpSpPr/>
          <p:nvPr/>
        </p:nvGrpSpPr>
        <p:grpSpPr>
          <a:xfrm>
            <a:off x="284165" y="452720"/>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sz="1800">
                <a:solidFill>
                  <a:prstClr val="white"/>
                </a:solidFill>
              </a:endParaRPr>
            </a:p>
          </p:txBody>
        </p:sp>
      </p:grpSp>
    </p:spTree>
    <p:extLst>
      <p:ext uri="{BB962C8B-B14F-4D97-AF65-F5344CB8AC3E}">
        <p14:creationId xmlns:p14="http://schemas.microsoft.com/office/powerpoint/2010/main" val="382255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6" y="2133603"/>
            <a:ext cx="7076747" cy="39925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2"/>
          </p:nvPr>
        </p:nvSpPr>
        <p:spPr>
          <a:xfrm>
            <a:off x="6794936" y="6437038"/>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B7C3F878-F5E8-489B-AC8A-64F2A7E22C28}" type="datetimeFigureOut">
              <a:rPr lang="en-US" smtClean="0">
                <a:solidFill>
                  <a:srgbClr val="465E9C"/>
                </a:solidFill>
              </a:rPr>
              <a:pPr/>
              <a:t>6/5/2020</a:t>
            </a:fld>
            <a:endParaRPr lang="en-US" dirty="0">
              <a:solidFill>
                <a:srgbClr val="465E9C"/>
              </a:solidFill>
            </a:endParaRPr>
          </a:p>
        </p:txBody>
      </p:sp>
      <p:sp>
        <p:nvSpPr>
          <p:cNvPr id="5" name="Footer Placeholder 4"/>
          <p:cNvSpPr>
            <a:spLocks noGrp="1"/>
          </p:cNvSpPr>
          <p:nvPr>
            <p:ph type="ftr" sz="quarter" idx="3"/>
          </p:nvPr>
        </p:nvSpPr>
        <p:spPr>
          <a:xfrm>
            <a:off x="199698" y="6437038"/>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solidFill>
                <a:srgbClr val="465E9C"/>
              </a:solidFill>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651FC063-5EA9-49AF-AFAF-D68C9E82B23B}" type="slidenum">
              <a:rPr lang="en-US" smtClean="0">
                <a:solidFill>
                  <a:srgbClr val="465E9C"/>
                </a:solidFill>
              </a:rPr>
              <a:pPr/>
              <a:t>‹nr.›</a:t>
            </a:fld>
            <a:endParaRPr lang="en-US" dirty="0">
              <a:solidFill>
                <a:srgbClr val="465E9C"/>
              </a:solidFill>
            </a:endParaRPr>
          </a:p>
        </p:txBody>
      </p:sp>
      <p:sp>
        <p:nvSpPr>
          <p:cNvPr id="2" name="Title Placeholder 1"/>
          <p:cNvSpPr>
            <a:spLocks noGrp="1"/>
          </p:cNvSpPr>
          <p:nvPr>
            <p:ph type="title"/>
          </p:nvPr>
        </p:nvSpPr>
        <p:spPr>
          <a:xfrm>
            <a:off x="284165"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nl-NL"/>
              <a:t>Titelstijl van model bewerken</a:t>
            </a:r>
            <a:endParaRPr/>
          </a:p>
        </p:txBody>
      </p:sp>
    </p:spTree>
    <p:extLst>
      <p:ext uri="{BB962C8B-B14F-4D97-AF65-F5344CB8AC3E}">
        <p14:creationId xmlns:p14="http://schemas.microsoft.com/office/powerpoint/2010/main" val="348444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377" rtl="0" eaLnBrk="1" latinLnBrk="0" hangingPunct="1">
        <a:spcBef>
          <a:spcPct val="0"/>
        </a:spcBef>
        <a:buNone/>
        <a:defRPr sz="4200" kern="1200">
          <a:solidFill>
            <a:schemeClr val="bg1"/>
          </a:solidFill>
          <a:latin typeface="+mj-lt"/>
          <a:ea typeface="+mj-ea"/>
          <a:cs typeface="+mj-cs"/>
        </a:defRPr>
      </a:lvl1pPr>
    </p:titleStyle>
    <p:bodyStyle>
      <a:lvl1pPr marL="454014" indent="-454014" algn="l" defTabSz="914377"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377" indent="-457189" algn="l" defTabSz="914377"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43" indent="-346066" algn="l" defTabSz="914377"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160" indent="-339717" algn="l" defTabSz="914377"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877" indent="-331780" algn="l" defTabSz="914377"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05" indent="-344479" algn="l" defTabSz="914377"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660" indent="-344479" algn="l" defTabSz="914377"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139" indent="-344479" algn="l" defTabSz="914377"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031" indent="-344479" algn="l" defTabSz="914377"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8nr1AZsLzz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7194" y="3028951"/>
            <a:ext cx="8329612" cy="1077218"/>
          </a:xfrm>
          <a:prstGeom prst="rect">
            <a:avLst/>
          </a:prstGeom>
          <a:noFill/>
        </p:spPr>
        <p:txBody>
          <a:bodyPr wrap="square" rtlCol="0">
            <a:spAutoFit/>
          </a:bodyPr>
          <a:lstStyle/>
          <a:p>
            <a:r>
              <a:rPr lang="nl-NL" sz="4400" b="1" dirty="0" err="1"/>
              <a:t>To</a:t>
            </a:r>
            <a:r>
              <a:rPr lang="nl-NL" sz="4400" b="1" dirty="0"/>
              <a:t> win, </a:t>
            </a:r>
            <a:r>
              <a:rPr lang="nl-NL" sz="4400" b="1" dirty="0" err="1"/>
              <a:t>one</a:t>
            </a:r>
            <a:r>
              <a:rPr lang="nl-NL" sz="4400" b="1" dirty="0"/>
              <a:t> must frame </a:t>
            </a:r>
            <a:r>
              <a:rPr lang="nl-NL" sz="4400" b="1" dirty="0" err="1"/>
              <a:t>the</a:t>
            </a:r>
            <a:r>
              <a:rPr lang="nl-NL" sz="4400" b="1" dirty="0"/>
              <a:t> </a:t>
            </a:r>
            <a:r>
              <a:rPr lang="nl-NL" sz="4400" b="1" dirty="0" err="1"/>
              <a:t>debate</a:t>
            </a:r>
            <a:r>
              <a:rPr lang="nl-NL" sz="4400" b="1" dirty="0"/>
              <a:t> </a:t>
            </a:r>
            <a:r>
              <a:rPr lang="nl-NL" sz="2000" b="1" dirty="0"/>
              <a:t>– George </a:t>
            </a:r>
            <a:r>
              <a:rPr lang="nl-NL" sz="2000" b="1" dirty="0" err="1"/>
              <a:t>Lakoff</a:t>
            </a:r>
            <a:endParaRPr lang="nl-NL" sz="2000" b="1"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913" y="900933"/>
            <a:ext cx="2965936" cy="1243179"/>
          </a:xfrm>
          <a:prstGeom prst="rect">
            <a:avLst/>
          </a:prstGeom>
          <a:ln>
            <a:solidFill>
              <a:schemeClr val="tx1"/>
            </a:solidFill>
          </a:ln>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638" y="4760113"/>
            <a:ext cx="1578223" cy="1824822"/>
          </a:xfrm>
          <a:prstGeom prst="rect">
            <a:avLst/>
          </a:prstGeom>
          <a:ln>
            <a:solidFill>
              <a:schemeClr val="tx1"/>
            </a:solidFill>
          </a:ln>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08814">
            <a:off x="6754995" y="1180119"/>
            <a:ext cx="2104883" cy="1045403"/>
          </a:xfrm>
          <a:prstGeom prst="rect">
            <a:avLst/>
          </a:prstGeom>
          <a:ln>
            <a:solidFill>
              <a:schemeClr val="tx1"/>
            </a:solidFill>
          </a:ln>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3153">
            <a:off x="386453" y="5122832"/>
            <a:ext cx="3498740" cy="697809"/>
          </a:xfrm>
          <a:prstGeom prst="rect">
            <a:avLst/>
          </a:prstGeom>
          <a:ln>
            <a:solidFill>
              <a:schemeClr val="tx1"/>
            </a:solidFill>
          </a:ln>
        </p:spPr>
      </p:pic>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73140">
            <a:off x="304633" y="1166290"/>
            <a:ext cx="2270565" cy="1284580"/>
          </a:xfrm>
          <a:prstGeom prst="rect">
            <a:avLst/>
          </a:prstGeom>
          <a:ln>
            <a:solidFill>
              <a:schemeClr val="tx1"/>
            </a:solidFill>
          </a:ln>
        </p:spPr>
      </p:pic>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2677">
            <a:off x="2965098" y="4487513"/>
            <a:ext cx="3988929" cy="545200"/>
          </a:xfrm>
          <a:prstGeom prst="rect">
            <a:avLst/>
          </a:prstGeom>
          <a:ln>
            <a:solidFill>
              <a:schemeClr val="tx1"/>
            </a:solidFill>
          </a:ln>
        </p:spPr>
      </p:pic>
    </p:spTree>
    <p:extLst>
      <p:ext uri="{BB962C8B-B14F-4D97-AF65-F5344CB8AC3E}">
        <p14:creationId xmlns:p14="http://schemas.microsoft.com/office/powerpoint/2010/main" val="122194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Reframing</a:t>
            </a:r>
            <a:r>
              <a:rPr lang="nl-NL" dirty="0"/>
              <a:t> in de politiek: hoe werkt het? [3/3]</a:t>
            </a:r>
          </a:p>
        </p:txBody>
      </p:sp>
      <p:sp>
        <p:nvSpPr>
          <p:cNvPr id="3" name="Tijdelijke aanduiding voor inhoud 2"/>
          <p:cNvSpPr>
            <a:spLocks noGrp="1"/>
          </p:cNvSpPr>
          <p:nvPr>
            <p:ph idx="1"/>
          </p:nvPr>
        </p:nvSpPr>
        <p:spPr>
          <a:xfrm>
            <a:off x="390328" y="2023247"/>
            <a:ext cx="7076747" cy="3992563"/>
          </a:xfrm>
        </p:spPr>
        <p:txBody>
          <a:bodyPr/>
          <a:lstStyle/>
          <a:p>
            <a:r>
              <a:rPr lang="nl-NL" dirty="0"/>
              <a:t>En met de afgelopen verkiezingen… </a:t>
            </a:r>
          </a:p>
          <a:p>
            <a:r>
              <a:rPr lang="nl-NL" dirty="0"/>
              <a:t>Kritiek op Rutte dat hij alles weglacht buigt de VVD om naar:</a:t>
            </a:r>
          </a:p>
          <a:p>
            <a:endParaRPr lang="nl-NL"/>
          </a:p>
          <a:p>
            <a:endParaRPr lang="nl-NL"/>
          </a:p>
          <a:p>
            <a:endParaRPr lang="nl-NL" dirty="0"/>
          </a:p>
          <a:p>
            <a:r>
              <a:rPr lang="en-US" dirty="0" err="1">
                <a:hlinkClick r:id="rId3"/>
              </a:rPr>
              <a:t>fimpje</a:t>
            </a:r>
            <a:r>
              <a:rPr lang="en-US" dirty="0">
                <a:hlinkClick r:id="rId3"/>
              </a:rPr>
              <a:t> </a:t>
            </a:r>
            <a:r>
              <a:rPr lang="en-US" dirty="0" err="1">
                <a:hlinkClick r:id="rId3"/>
              </a:rPr>
              <a:t>reclame</a:t>
            </a:r>
            <a:r>
              <a:rPr lang="en-US" dirty="0">
                <a:hlinkClick r:id="rId3"/>
              </a:rPr>
              <a:t> VVD: optimist of pessimist</a:t>
            </a:r>
            <a:endParaRPr lang="nl-NL" dirty="0"/>
          </a:p>
          <a:p>
            <a:endParaRPr lang="nl-NL" dirty="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897" y="3223304"/>
            <a:ext cx="2782357" cy="1979319"/>
          </a:xfrm>
          <a:prstGeom prst="rect">
            <a:avLst/>
          </a:prstGeom>
          <a:ln w="38100">
            <a:solidFill>
              <a:schemeClr val="tx1"/>
            </a:solidFill>
          </a:ln>
        </p:spPr>
      </p:pic>
    </p:spTree>
    <p:extLst>
      <p:ext uri="{BB962C8B-B14F-4D97-AF65-F5344CB8AC3E}">
        <p14:creationId xmlns:p14="http://schemas.microsoft.com/office/powerpoint/2010/main" val="28627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Oeps, foutje!</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451" y="1965557"/>
            <a:ext cx="1532571" cy="1977110"/>
          </a:xfrm>
          <a:ln w="38100">
            <a:solidFill>
              <a:schemeClr val="tx1"/>
            </a:solidFill>
          </a:ln>
        </p:spPr>
      </p:pic>
      <p:sp>
        <p:nvSpPr>
          <p:cNvPr id="6" name="Tekstvak 5"/>
          <p:cNvSpPr txBox="1"/>
          <p:nvPr/>
        </p:nvSpPr>
        <p:spPr>
          <a:xfrm>
            <a:off x="379815" y="4310002"/>
            <a:ext cx="1576262" cy="923330"/>
          </a:xfrm>
          <a:prstGeom prst="rect">
            <a:avLst/>
          </a:prstGeom>
          <a:noFill/>
        </p:spPr>
        <p:txBody>
          <a:bodyPr wrap="square" rtlCol="0">
            <a:spAutoFit/>
          </a:bodyPr>
          <a:lstStyle/>
          <a:p>
            <a:r>
              <a:rPr lang="nl-NL"/>
              <a:t>“We </a:t>
            </a:r>
            <a:r>
              <a:rPr lang="nl-NL" dirty="0"/>
              <a:t>hebben </a:t>
            </a:r>
            <a:r>
              <a:rPr lang="nl-NL"/>
              <a:t>de VOC-mentaliteit”</a:t>
            </a:r>
            <a:endParaRPr lang="nl-NL" dirty="0"/>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723" y="1966914"/>
            <a:ext cx="3296087" cy="1728192"/>
          </a:xfrm>
          <a:prstGeom prst="rect">
            <a:avLst/>
          </a:prstGeom>
          <a:ln>
            <a:solidFill>
              <a:schemeClr val="tx1"/>
            </a:solidFill>
          </a:ln>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327" y="3182138"/>
            <a:ext cx="3139825" cy="2215031"/>
          </a:xfrm>
          <a:prstGeom prst="rect">
            <a:avLst/>
          </a:prstGeom>
          <a:ln>
            <a:solidFill>
              <a:schemeClr val="tx1"/>
            </a:solidFill>
          </a:ln>
        </p:spPr>
      </p:pic>
      <p:cxnSp>
        <p:nvCxnSpPr>
          <p:cNvPr id="11" name="Rechte verbindingslijn met pijl 10"/>
          <p:cNvCxnSpPr/>
          <p:nvPr/>
        </p:nvCxnSpPr>
        <p:spPr>
          <a:xfrm flipV="1">
            <a:off x="5657487" y="3239401"/>
            <a:ext cx="541547" cy="581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291" y="4206169"/>
            <a:ext cx="2381528" cy="2592333"/>
          </a:xfrm>
          <a:prstGeom prst="rect">
            <a:avLst/>
          </a:prstGeom>
          <a:ln w="19050">
            <a:solidFill>
              <a:schemeClr val="tx1"/>
            </a:solidFill>
          </a:ln>
        </p:spPr>
      </p:pic>
      <p:cxnSp>
        <p:nvCxnSpPr>
          <p:cNvPr id="14" name="Rechte verbindingslijn met pijl 13"/>
          <p:cNvCxnSpPr/>
          <p:nvPr/>
        </p:nvCxnSpPr>
        <p:spPr>
          <a:xfrm>
            <a:off x="5656799" y="3942667"/>
            <a:ext cx="1084472" cy="1119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kstvak 14"/>
          <p:cNvSpPr txBox="1"/>
          <p:nvPr/>
        </p:nvSpPr>
        <p:spPr>
          <a:xfrm>
            <a:off x="2307306" y="2062120"/>
            <a:ext cx="2673968" cy="646331"/>
          </a:xfrm>
          <a:prstGeom prst="rect">
            <a:avLst/>
          </a:prstGeom>
          <a:noFill/>
        </p:spPr>
        <p:txBody>
          <a:bodyPr wrap="square" rtlCol="0">
            <a:spAutoFit/>
          </a:bodyPr>
          <a:lstStyle/>
          <a:p>
            <a:r>
              <a:rPr lang="nl-NL" dirty="0"/>
              <a:t>Bedoelde: Nederlanders kunnen goed handelen </a:t>
            </a:r>
            <a:r>
              <a:rPr lang="nl-NL" dirty="0">
                <a:sym typeface="Wingdings" panose="05000000000000000000" pitchFamily="2" charset="2"/>
              </a:rPr>
              <a:t> </a:t>
            </a:r>
            <a:endParaRPr lang="nl-NL" dirty="0"/>
          </a:p>
        </p:txBody>
      </p:sp>
      <p:sp>
        <p:nvSpPr>
          <p:cNvPr id="16" name="Tekstvak 15"/>
          <p:cNvSpPr txBox="1"/>
          <p:nvPr/>
        </p:nvSpPr>
        <p:spPr>
          <a:xfrm>
            <a:off x="2465637" y="6042632"/>
            <a:ext cx="2941515" cy="646331"/>
          </a:xfrm>
          <a:prstGeom prst="rect">
            <a:avLst/>
          </a:prstGeom>
          <a:noFill/>
        </p:spPr>
        <p:txBody>
          <a:bodyPr wrap="square" rtlCol="0">
            <a:spAutoFit/>
          </a:bodyPr>
          <a:lstStyle/>
          <a:p>
            <a:r>
              <a:rPr lang="nl-NL" dirty="0"/>
              <a:t>Riep tegelijkertijd het beeld op van slavenhandel </a:t>
            </a:r>
            <a:r>
              <a:rPr lang="nl-NL" dirty="0">
                <a:sym typeface="Wingdings" panose="05000000000000000000" pitchFamily="2" charset="2"/>
              </a:rPr>
              <a:t> </a:t>
            </a:r>
            <a:endParaRPr lang="nl-NL" dirty="0"/>
          </a:p>
        </p:txBody>
      </p:sp>
    </p:spTree>
    <p:extLst>
      <p:ext uri="{BB962C8B-B14F-4D97-AF65-F5344CB8AC3E}">
        <p14:creationId xmlns:p14="http://schemas.microsoft.com/office/powerpoint/2010/main" val="2007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Tijd voor stap 2: het herkennen en definiëren van een frame.</a:t>
            </a:r>
          </a:p>
        </p:txBody>
      </p:sp>
      <p:sp>
        <p:nvSpPr>
          <p:cNvPr id="3" name="Tijdelijke aanduiding voor inhoud 2"/>
          <p:cNvSpPr>
            <a:spLocks noGrp="1"/>
          </p:cNvSpPr>
          <p:nvPr>
            <p:ph idx="1"/>
          </p:nvPr>
        </p:nvSpPr>
        <p:spPr>
          <a:xfrm>
            <a:off x="1033627" y="2133603"/>
            <a:ext cx="7076747" cy="3992563"/>
          </a:xfrm>
        </p:spPr>
        <p:txBody>
          <a:bodyPr>
            <a:normAutofit lnSpcReduction="10000"/>
          </a:bodyPr>
          <a:lstStyle/>
          <a:p>
            <a:r>
              <a:rPr lang="nl-NL" dirty="0"/>
              <a:t>Je krijgt nu een stencil met daarop frames en mensen die het frame mogelijk hebben gezegd.</a:t>
            </a:r>
          </a:p>
          <a:p>
            <a:r>
              <a:rPr lang="nl-NL" dirty="0"/>
              <a:t>Zet het juiste frame bij de juiste persoon.</a:t>
            </a:r>
          </a:p>
          <a:p>
            <a:r>
              <a:rPr lang="nl-NL" dirty="0"/>
              <a:t>Bedenk daarna wat er met het frame wordt bedoeld.</a:t>
            </a:r>
          </a:p>
          <a:p>
            <a:endParaRPr lang="nl-NL" dirty="0"/>
          </a:p>
          <a:p>
            <a:r>
              <a:rPr lang="nl-NL" dirty="0"/>
              <a:t>Klaar? Kom de antwoorden halen/ we gaan door met stap 3. </a:t>
            </a:r>
          </a:p>
        </p:txBody>
      </p:sp>
    </p:spTree>
    <p:extLst>
      <p:ext uri="{BB962C8B-B14F-4D97-AF65-F5344CB8AC3E}">
        <p14:creationId xmlns:p14="http://schemas.microsoft.com/office/powerpoint/2010/main" val="340167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dan nu:</a:t>
            </a:r>
          </a:p>
        </p:txBody>
      </p:sp>
      <p:sp>
        <p:nvSpPr>
          <p:cNvPr id="3" name="Tijdelijke aanduiding voor inhoud 2"/>
          <p:cNvSpPr>
            <a:spLocks noGrp="1"/>
          </p:cNvSpPr>
          <p:nvPr>
            <p:ph idx="1"/>
          </p:nvPr>
        </p:nvSpPr>
        <p:spPr>
          <a:xfrm>
            <a:off x="1033627" y="2133603"/>
            <a:ext cx="7076747" cy="3992563"/>
          </a:xfrm>
        </p:spPr>
        <p:txBody>
          <a:bodyPr>
            <a:normAutofit lnSpcReduction="10000"/>
          </a:bodyPr>
          <a:lstStyle/>
          <a:p>
            <a:r>
              <a:rPr lang="nl-NL" dirty="0"/>
              <a:t>Je krijgt in groepjes van 2-4 personen een politieke partij toegewezen. </a:t>
            </a:r>
          </a:p>
          <a:p>
            <a:r>
              <a:rPr lang="nl-NL" dirty="0"/>
              <a:t>Volg daarna de volgende stappen:</a:t>
            </a:r>
          </a:p>
          <a:p>
            <a:pPr lvl="1"/>
            <a:r>
              <a:rPr lang="nl-NL" dirty="0"/>
              <a:t>1. Lees van jullie partij het partijprogramma.</a:t>
            </a:r>
          </a:p>
          <a:p>
            <a:pPr lvl="1"/>
            <a:r>
              <a:rPr lang="nl-NL" dirty="0"/>
              <a:t>2. Zoek daarna de lijsttrekker en/of fractievoorzitter van jullie partij op Twitter, Facebook of andere </a:t>
            </a:r>
            <a:r>
              <a:rPr lang="nl-NL" dirty="0" err="1"/>
              <a:t>social</a:t>
            </a:r>
            <a:r>
              <a:rPr lang="nl-NL" dirty="0"/>
              <a:t> media.</a:t>
            </a:r>
          </a:p>
          <a:p>
            <a:pPr lvl="1"/>
            <a:r>
              <a:rPr lang="nl-NL" dirty="0"/>
              <a:t>3. Verzamel zoveel mogelijk frames en probeer later jullie partij zo goed mogelijk te pitchen tijdens een inhoudelijk debat.</a:t>
            </a:r>
          </a:p>
          <a:p>
            <a:endParaRPr lang="nl-NL" dirty="0"/>
          </a:p>
        </p:txBody>
      </p:sp>
    </p:spTree>
    <p:extLst>
      <p:ext uri="{BB962C8B-B14F-4D97-AF65-F5344CB8AC3E}">
        <p14:creationId xmlns:p14="http://schemas.microsoft.com/office/powerpoint/2010/main" val="150527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87066" y="1138440"/>
            <a:ext cx="7969868" cy="400110"/>
          </a:xfrm>
          <a:prstGeom prst="rect">
            <a:avLst/>
          </a:prstGeom>
          <a:noFill/>
        </p:spPr>
        <p:txBody>
          <a:bodyPr wrap="square" rtlCol="0">
            <a:spAutoFit/>
          </a:bodyPr>
          <a:lstStyle/>
          <a:p>
            <a:r>
              <a:rPr lang="nl-NL" sz="2000" dirty="0"/>
              <a:t>Er is één politicus die opvalt door zijn taalgebruik en dat is: ……..</a:t>
            </a:r>
          </a:p>
        </p:txBody>
      </p:sp>
      <p:pic>
        <p:nvPicPr>
          <p:cNvPr id="3" name="Afbeelding 2" descr="Schermafbeelding 2016-02-17 om 15.05.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033" y="2400027"/>
            <a:ext cx="4843935" cy="3417176"/>
          </a:xfrm>
          <a:prstGeom prst="rect">
            <a:avLst/>
          </a:prstGeom>
          <a:ln w="28575" cmpd="sng">
            <a:solidFill>
              <a:schemeClr val="tx1"/>
            </a:solidFill>
          </a:ln>
        </p:spPr>
      </p:pic>
    </p:spTree>
    <p:extLst>
      <p:ext uri="{BB962C8B-B14F-4D97-AF65-F5344CB8AC3E}">
        <p14:creationId xmlns:p14="http://schemas.microsoft.com/office/powerpoint/2010/main" val="204238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Huh? Geert Wilders? </a:t>
            </a:r>
          </a:p>
        </p:txBody>
      </p:sp>
      <p:sp>
        <p:nvSpPr>
          <p:cNvPr id="3" name="Tijdelijke aanduiding voor inhoud 2"/>
          <p:cNvSpPr>
            <a:spLocks noGrp="1"/>
          </p:cNvSpPr>
          <p:nvPr>
            <p:ph idx="1"/>
          </p:nvPr>
        </p:nvSpPr>
        <p:spPr>
          <a:xfrm>
            <a:off x="1033627" y="2133603"/>
            <a:ext cx="7076747" cy="3992563"/>
          </a:xfrm>
        </p:spPr>
        <p:txBody>
          <a:bodyPr>
            <a:normAutofit lnSpcReduction="10000"/>
          </a:bodyPr>
          <a:lstStyle/>
          <a:p>
            <a:r>
              <a:rPr lang="nl-NL" dirty="0"/>
              <a:t>‘ Geert Wilders is een taalgoochelaar’. </a:t>
            </a:r>
          </a:p>
          <a:p>
            <a:r>
              <a:rPr lang="nl-NL" dirty="0"/>
              <a:t>Hij maakt gebruik van:</a:t>
            </a:r>
          </a:p>
          <a:p>
            <a:pPr lvl="1"/>
            <a:r>
              <a:rPr lang="nl-NL" dirty="0"/>
              <a:t>Woorden uit de jaren ‘60 en ‘70</a:t>
            </a:r>
          </a:p>
          <a:p>
            <a:pPr lvl="1"/>
            <a:r>
              <a:rPr lang="nl-NL" dirty="0"/>
              <a:t>Neologismen: ‘</a:t>
            </a:r>
            <a:r>
              <a:rPr lang="nl-NL" dirty="0" err="1"/>
              <a:t>Subsidieslurpers</a:t>
            </a:r>
            <a:r>
              <a:rPr lang="nl-NL" dirty="0"/>
              <a:t>’, ‘Kopvoddentaks’</a:t>
            </a:r>
          </a:p>
          <a:p>
            <a:pPr lvl="1"/>
            <a:r>
              <a:rPr lang="nl-NL" dirty="0"/>
              <a:t>Scheldt ministers uit voor ‘bangerik’ en ‘lafaard’</a:t>
            </a:r>
          </a:p>
          <a:p>
            <a:pPr lvl="1"/>
            <a:r>
              <a:rPr lang="nl-NL" dirty="0"/>
              <a:t>Superlatieven: ‘slechtste kabinet ooit’</a:t>
            </a:r>
          </a:p>
          <a:p>
            <a:pPr lvl="1"/>
            <a:r>
              <a:rPr lang="nl-NL" dirty="0"/>
              <a:t>Hyperbolen: ‘tsunami’ ‘ramp’</a:t>
            </a:r>
          </a:p>
          <a:p>
            <a:pPr lvl="1"/>
            <a:r>
              <a:rPr lang="nl-NL" b="1" dirty="0"/>
              <a:t>Metaforen</a:t>
            </a:r>
            <a:r>
              <a:rPr lang="nl-NL" dirty="0"/>
              <a:t>: ‘ Kosten van de immigratie’, ‘front’ ‘grondgebied’</a:t>
            </a:r>
          </a:p>
          <a:p>
            <a:pPr lvl="1"/>
            <a:r>
              <a:rPr lang="nl-NL" dirty="0"/>
              <a:t>Herhalende woordgroepen: Probleem.. Oplossing…</a:t>
            </a:r>
          </a:p>
        </p:txBody>
      </p:sp>
    </p:spTree>
    <p:extLst>
      <p:ext uri="{BB962C8B-B14F-4D97-AF65-F5344CB8AC3E}">
        <p14:creationId xmlns:p14="http://schemas.microsoft.com/office/powerpoint/2010/main" val="395065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Lesdoelen</a:t>
            </a:r>
          </a:p>
        </p:txBody>
      </p:sp>
      <p:sp>
        <p:nvSpPr>
          <p:cNvPr id="3" name="Tijdelijke aanduiding voor inhoud 2"/>
          <p:cNvSpPr>
            <a:spLocks noGrp="1"/>
          </p:cNvSpPr>
          <p:nvPr>
            <p:ph idx="1"/>
          </p:nvPr>
        </p:nvSpPr>
        <p:spPr>
          <a:xfrm>
            <a:off x="1033627" y="2133603"/>
            <a:ext cx="7076747" cy="3992563"/>
          </a:xfrm>
        </p:spPr>
        <p:txBody>
          <a:bodyPr/>
          <a:lstStyle/>
          <a:p>
            <a:r>
              <a:rPr lang="nl-NL" dirty="0">
                <a:solidFill>
                  <a:srgbClr val="0070C0"/>
                </a:solidFill>
              </a:rPr>
              <a:t>Ik snap hoe politici frames inzetten.</a:t>
            </a:r>
          </a:p>
          <a:p>
            <a:r>
              <a:rPr lang="nl-NL" dirty="0">
                <a:solidFill>
                  <a:srgbClr val="0070C0"/>
                </a:solidFill>
              </a:rPr>
              <a:t>Ik kan de frames van politici herkennen.</a:t>
            </a:r>
          </a:p>
          <a:p>
            <a:r>
              <a:rPr lang="nl-NL" dirty="0">
                <a:solidFill>
                  <a:srgbClr val="0070C0"/>
                </a:solidFill>
              </a:rPr>
              <a:t>Ik kan zelf een frame/ meerdere frames bedenken voor mijn eigen partij.</a:t>
            </a:r>
          </a:p>
        </p:txBody>
      </p:sp>
    </p:spTree>
    <p:extLst>
      <p:ext uri="{BB962C8B-B14F-4D97-AF65-F5344CB8AC3E}">
        <p14:creationId xmlns:p14="http://schemas.microsoft.com/office/powerpoint/2010/main" val="423644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Lesplanning</a:t>
            </a:r>
          </a:p>
        </p:txBody>
      </p:sp>
      <p:sp>
        <p:nvSpPr>
          <p:cNvPr id="3" name="Tijdelijke aanduiding voor inhoud 2"/>
          <p:cNvSpPr>
            <a:spLocks noGrp="1"/>
          </p:cNvSpPr>
          <p:nvPr>
            <p:ph idx="1"/>
          </p:nvPr>
        </p:nvSpPr>
        <p:spPr>
          <a:xfrm>
            <a:off x="1033627" y="2133603"/>
            <a:ext cx="7076747" cy="3992563"/>
          </a:xfrm>
        </p:spPr>
        <p:txBody>
          <a:bodyPr/>
          <a:lstStyle/>
          <a:p>
            <a:r>
              <a:rPr lang="nl-NL" dirty="0"/>
              <a:t>Uitleg over de frames van politici en het nut ervan [10 minuten]</a:t>
            </a:r>
          </a:p>
          <a:p>
            <a:endParaRPr lang="nl-NL" dirty="0"/>
          </a:p>
          <a:p>
            <a:r>
              <a:rPr lang="nl-NL" dirty="0"/>
              <a:t>Zelf frames plaatsen bij de juiste politici en bedenken bij welke partij het hoort.</a:t>
            </a:r>
          </a:p>
          <a:p>
            <a:endParaRPr lang="nl-NL" dirty="0"/>
          </a:p>
          <a:p>
            <a:r>
              <a:rPr lang="nl-NL" dirty="0"/>
              <a:t>Je eigen partij vertegenwoordigen!</a:t>
            </a:r>
          </a:p>
        </p:txBody>
      </p:sp>
    </p:spTree>
    <p:extLst>
      <p:ext uri="{BB962C8B-B14F-4D97-AF65-F5344CB8AC3E}">
        <p14:creationId xmlns:p14="http://schemas.microsoft.com/office/powerpoint/2010/main" val="301405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weet je al?</a:t>
            </a:r>
          </a:p>
        </p:txBody>
      </p:sp>
      <p:sp>
        <p:nvSpPr>
          <p:cNvPr id="3" name="Tijdelijke aanduiding voor inhoud 2"/>
          <p:cNvSpPr>
            <a:spLocks noGrp="1"/>
          </p:cNvSpPr>
          <p:nvPr>
            <p:ph idx="1"/>
          </p:nvPr>
        </p:nvSpPr>
        <p:spPr>
          <a:xfrm>
            <a:off x="1033627" y="2133603"/>
            <a:ext cx="7076747" cy="3992563"/>
          </a:xfrm>
        </p:spPr>
        <p:txBody>
          <a:bodyPr/>
          <a:lstStyle/>
          <a:p>
            <a:r>
              <a:rPr lang="nl-NL"/>
              <a:t>Wie </a:t>
            </a:r>
            <a:r>
              <a:rPr lang="nl-NL" dirty="0"/>
              <a:t>is de beste politicus volgens jou?</a:t>
            </a:r>
          </a:p>
          <a:p>
            <a:r>
              <a:rPr lang="nl-NL" dirty="0"/>
              <a:t>Wiens taalgebruik bevat de meeste frames?</a:t>
            </a:r>
          </a:p>
        </p:txBody>
      </p:sp>
    </p:spTree>
    <p:extLst>
      <p:ext uri="{BB962C8B-B14F-4D97-AF65-F5344CB8AC3E}">
        <p14:creationId xmlns:p14="http://schemas.microsoft.com/office/powerpoint/2010/main" val="299327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doen ze dat?</a:t>
            </a:r>
          </a:p>
        </p:txBody>
      </p:sp>
      <p:sp>
        <p:nvSpPr>
          <p:cNvPr id="3" name="Tijdelijke aanduiding voor inhoud 2"/>
          <p:cNvSpPr>
            <a:spLocks noGrp="1"/>
          </p:cNvSpPr>
          <p:nvPr>
            <p:ph idx="1"/>
          </p:nvPr>
        </p:nvSpPr>
        <p:spPr>
          <a:xfrm>
            <a:off x="1033627" y="2133603"/>
            <a:ext cx="7076747" cy="3992563"/>
          </a:xfrm>
        </p:spPr>
        <p:txBody>
          <a:bodyPr>
            <a:normAutofit fontScale="92500" lnSpcReduction="10000"/>
          </a:bodyPr>
          <a:lstStyle/>
          <a:p>
            <a:r>
              <a:rPr lang="nl-NL" dirty="0"/>
              <a:t>We nemen een voorbeeld. De hypotheekrenteaftrek:</a:t>
            </a:r>
          </a:p>
          <a:p>
            <a:pPr lvl="1"/>
            <a:endParaRPr lang="nl-NL" dirty="0"/>
          </a:p>
          <a:p>
            <a:pPr lvl="1"/>
            <a:r>
              <a:rPr lang="nl-NL" dirty="0"/>
              <a:t>VVD: draagmuur voor de economie</a:t>
            </a:r>
          </a:p>
          <a:p>
            <a:pPr lvl="1"/>
            <a:r>
              <a:rPr lang="nl-NL" dirty="0"/>
              <a:t>SP: villasubsidie</a:t>
            </a:r>
          </a:p>
          <a:p>
            <a:pPr lvl="1"/>
            <a:r>
              <a:rPr lang="nl-NL" dirty="0"/>
              <a:t>CDA: solidariteitsheffing</a:t>
            </a:r>
          </a:p>
          <a:p>
            <a:pPr lvl="1"/>
            <a:r>
              <a:rPr lang="nl-NL" dirty="0"/>
              <a:t>PvdA: kansenkiller voor de minderbedeelden</a:t>
            </a:r>
          </a:p>
          <a:p>
            <a:pPr lvl="1"/>
            <a:r>
              <a:rPr lang="nl-NL" dirty="0"/>
              <a:t>PVV: burgerrecht</a:t>
            </a:r>
          </a:p>
          <a:p>
            <a:pPr lvl="1"/>
            <a:r>
              <a:rPr lang="nl-NL" dirty="0" err="1"/>
              <a:t>Groenlinks</a:t>
            </a:r>
            <a:r>
              <a:rPr lang="nl-NL" dirty="0"/>
              <a:t>: een oneerlijke kostenpost</a:t>
            </a:r>
          </a:p>
          <a:p>
            <a:r>
              <a:rPr lang="nl-NL" dirty="0"/>
              <a:t>Weet je nu hoe een partij tegenover de hypotheekrente aankijkt?</a:t>
            </a:r>
          </a:p>
        </p:txBody>
      </p:sp>
    </p:spTree>
    <p:extLst>
      <p:ext uri="{BB962C8B-B14F-4D97-AF65-F5344CB8AC3E}">
        <p14:creationId xmlns:p14="http://schemas.microsoft.com/office/powerpoint/2010/main" val="7382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politici?</a:t>
            </a:r>
          </a:p>
        </p:txBody>
      </p:sp>
      <p:sp>
        <p:nvSpPr>
          <p:cNvPr id="3" name="Tijdelijke aanduiding voor inhoud 2"/>
          <p:cNvSpPr>
            <a:spLocks noGrp="1"/>
          </p:cNvSpPr>
          <p:nvPr>
            <p:ph idx="1"/>
          </p:nvPr>
        </p:nvSpPr>
        <p:spPr>
          <a:xfrm>
            <a:off x="1033627" y="2133603"/>
            <a:ext cx="7076747" cy="3992563"/>
          </a:xfrm>
        </p:spPr>
        <p:txBody>
          <a:bodyPr>
            <a:normAutofit fontScale="92500" lnSpcReduction="10000"/>
          </a:bodyPr>
          <a:lstStyle/>
          <a:p>
            <a:r>
              <a:rPr lang="nl-NL" dirty="0"/>
              <a:t>Politici creëren voor ons een ‘simpel’ verhaal over de complexe werkelijkheid.</a:t>
            </a:r>
          </a:p>
          <a:p>
            <a:r>
              <a:rPr lang="nl-NL" dirty="0"/>
              <a:t>Politici moeten kiezers aan zich binden met heldere taal.</a:t>
            </a:r>
          </a:p>
          <a:p>
            <a:r>
              <a:rPr lang="nl-NL" dirty="0"/>
              <a:t>Politici hebben media-aandacht nodig om stemmen te krijgen en daarom zorgen ze voor spraakmakende frames. </a:t>
            </a:r>
          </a:p>
          <a:p>
            <a:endParaRPr lang="nl-NL" dirty="0"/>
          </a:p>
          <a:p>
            <a:r>
              <a:rPr lang="nl-NL" dirty="0"/>
              <a:t>WIE WINT? DE POLICITUS MET HET FRAME DAT HET MEEST IS OVERGENOMEN DOOR ANDERE PARTIJEN.</a:t>
            </a:r>
          </a:p>
        </p:txBody>
      </p:sp>
    </p:spTree>
    <p:extLst>
      <p:ext uri="{BB962C8B-B14F-4D97-AF65-F5344CB8AC3E}">
        <p14:creationId xmlns:p14="http://schemas.microsoft.com/office/powerpoint/2010/main" val="425846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vaak gebeurt het?</a:t>
            </a:r>
          </a:p>
        </p:txBody>
      </p:sp>
      <p:sp>
        <p:nvSpPr>
          <p:cNvPr id="3" name="Tijdelijke aanduiding voor inhoud 2"/>
          <p:cNvSpPr>
            <a:spLocks noGrp="1"/>
          </p:cNvSpPr>
          <p:nvPr>
            <p:ph idx="1"/>
          </p:nvPr>
        </p:nvSpPr>
        <p:spPr/>
        <p:txBody>
          <a:bodyPr/>
          <a:lstStyle/>
          <a:p>
            <a:r>
              <a:rPr lang="nl-NL" dirty="0"/>
              <a:t>ALTIJD!</a:t>
            </a:r>
          </a:p>
          <a:p>
            <a:endParaRPr lang="nl-NL" dirty="0"/>
          </a:p>
          <a:p>
            <a:r>
              <a:rPr lang="nl-NL" dirty="0"/>
              <a:t>Voorbeelden:</a:t>
            </a:r>
          </a:p>
          <a:p>
            <a:pPr lvl="1"/>
            <a:r>
              <a:rPr lang="nl-NL" dirty="0"/>
              <a:t>Bezuinigen</a:t>
            </a:r>
          </a:p>
          <a:p>
            <a:pPr lvl="2"/>
            <a:r>
              <a:rPr lang="nl-NL" dirty="0"/>
              <a:t>Het huishoudboekje op orde brengen.</a:t>
            </a:r>
          </a:p>
          <a:p>
            <a:pPr lvl="1"/>
            <a:r>
              <a:rPr lang="nl-NL" dirty="0" err="1"/>
              <a:t>Estaxe</a:t>
            </a:r>
            <a:r>
              <a:rPr lang="nl-NL" dirty="0"/>
              <a:t> </a:t>
            </a:r>
            <a:r>
              <a:rPr lang="nl-NL" dirty="0" err="1"/>
              <a:t>tax</a:t>
            </a:r>
            <a:r>
              <a:rPr lang="nl-NL" dirty="0"/>
              <a:t>(erfenisbelasting)</a:t>
            </a:r>
          </a:p>
          <a:p>
            <a:pPr lvl="2"/>
            <a:r>
              <a:rPr lang="nl-NL" dirty="0" err="1"/>
              <a:t>Death</a:t>
            </a:r>
            <a:r>
              <a:rPr lang="nl-NL" dirty="0"/>
              <a:t> </a:t>
            </a:r>
            <a:r>
              <a:rPr lang="nl-NL" dirty="0" err="1"/>
              <a:t>tax</a:t>
            </a:r>
            <a:endParaRPr lang="nl-NL" dirty="0"/>
          </a:p>
          <a:p>
            <a:pPr lvl="2"/>
            <a:r>
              <a:rPr lang="nl-NL" dirty="0"/>
              <a:t>Paris Hilton </a:t>
            </a:r>
            <a:r>
              <a:rPr lang="nl-NL" dirty="0" err="1"/>
              <a:t>tax</a:t>
            </a:r>
            <a:r>
              <a:rPr lang="nl-NL" dirty="0"/>
              <a:t> - Obama</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636" y="2004449"/>
            <a:ext cx="2323616" cy="1858104"/>
          </a:xfrm>
          <a:prstGeom prst="rect">
            <a:avLst/>
          </a:prstGeom>
          <a:ln w="38100">
            <a:solidFill>
              <a:schemeClr val="tx1"/>
            </a:solidFill>
          </a:ln>
        </p:spPr>
      </p:pic>
    </p:spTree>
    <p:extLst>
      <p:ext uri="{BB962C8B-B14F-4D97-AF65-F5344CB8AC3E}">
        <p14:creationId xmlns:p14="http://schemas.microsoft.com/office/powerpoint/2010/main" val="199747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Reframing</a:t>
            </a:r>
            <a:r>
              <a:rPr lang="nl-NL" dirty="0"/>
              <a:t> in de politiek: hoe werkt het? [1/3]</a:t>
            </a:r>
          </a:p>
        </p:txBody>
      </p:sp>
      <p:sp>
        <p:nvSpPr>
          <p:cNvPr id="3" name="Tijdelijke aanduiding voor inhoud 2"/>
          <p:cNvSpPr>
            <a:spLocks noGrp="1"/>
          </p:cNvSpPr>
          <p:nvPr>
            <p:ph idx="1"/>
          </p:nvPr>
        </p:nvSpPr>
        <p:spPr>
          <a:xfrm>
            <a:off x="441822" y="2257194"/>
            <a:ext cx="7076747" cy="3992563"/>
          </a:xfrm>
        </p:spPr>
        <p:txBody>
          <a:bodyPr/>
          <a:lstStyle/>
          <a:p>
            <a:endParaRPr lang="nl-NL" dirty="0"/>
          </a:p>
          <a:p>
            <a:r>
              <a:rPr lang="nl-NL"/>
              <a:t>“Snotneus!” </a:t>
            </a:r>
            <a:r>
              <a:rPr lang="nl-NL" dirty="0"/>
              <a:t>(Fons de Poel)</a:t>
            </a:r>
          </a:p>
          <a:p>
            <a:endParaRPr lang="nl-NL" dirty="0"/>
          </a:p>
          <a:p>
            <a:r>
              <a:rPr lang="nl-NL" dirty="0"/>
              <a:t>Het werd: jong, fris en vooruitstrevend!</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145" y="2257194"/>
            <a:ext cx="2391109" cy="3343743"/>
          </a:xfrm>
          <a:prstGeom prst="rect">
            <a:avLst/>
          </a:prstGeom>
          <a:ln w="28575">
            <a:solidFill>
              <a:schemeClr val="tx1"/>
            </a:solidFill>
          </a:ln>
        </p:spPr>
      </p:pic>
    </p:spTree>
    <p:extLst>
      <p:ext uri="{BB962C8B-B14F-4D97-AF65-F5344CB8AC3E}">
        <p14:creationId xmlns:p14="http://schemas.microsoft.com/office/powerpoint/2010/main" val="25391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Reframing</a:t>
            </a:r>
            <a:r>
              <a:rPr lang="nl-NL" dirty="0"/>
              <a:t> in de politiek: hoe werkt het? [2/3]</a:t>
            </a:r>
          </a:p>
        </p:txBody>
      </p:sp>
      <p:sp>
        <p:nvSpPr>
          <p:cNvPr id="3" name="Tijdelijke aanduiding voor inhoud 2"/>
          <p:cNvSpPr>
            <a:spLocks noGrp="1"/>
          </p:cNvSpPr>
          <p:nvPr>
            <p:ph idx="1"/>
          </p:nvPr>
        </p:nvSpPr>
        <p:spPr>
          <a:xfrm>
            <a:off x="1032836" y="2133605"/>
            <a:ext cx="7076747" cy="3992563"/>
          </a:xfrm>
        </p:spPr>
        <p:txBody>
          <a:bodyPr>
            <a:normAutofit lnSpcReduction="10000"/>
          </a:bodyPr>
          <a:lstStyle/>
          <a:p>
            <a:r>
              <a:rPr lang="nl-NL" dirty="0"/>
              <a:t>Debatleider aan Reagan in 1984: ‘U bent de oudste </a:t>
            </a:r>
            <a:r>
              <a:rPr lang="nl-NL" dirty="0" err="1"/>
              <a:t>presidents-kandidaat</a:t>
            </a:r>
            <a:r>
              <a:rPr lang="nl-NL" dirty="0"/>
              <a:t> en ik kan me herinneren dat Kennedy soms dagen achtereen door moest zonder genoeg nachtrust tijdens de Cubacrisis …’ </a:t>
            </a:r>
          </a:p>
          <a:p>
            <a:endParaRPr lang="nl-NL" dirty="0"/>
          </a:p>
          <a:p>
            <a:r>
              <a:rPr lang="nl-NL" dirty="0"/>
              <a:t>Reagan: ‘Ik wil dat u weet dat ik van leeftijd in deze campagne geen onderwerp zal maken. Ik ga niet – voor politieke doeleinden – de jonge leeftijd van mijn opponent en zijn gebrek aan ervaring misbruiken. </a:t>
            </a:r>
          </a:p>
        </p:txBody>
      </p:sp>
    </p:spTree>
    <p:extLst>
      <p:ext uri="{BB962C8B-B14F-4D97-AF65-F5344CB8AC3E}">
        <p14:creationId xmlns:p14="http://schemas.microsoft.com/office/powerpoint/2010/main" val="18417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1690</Words>
  <Application>Microsoft Office PowerPoint</Application>
  <PresentationFormat>Diavoorstelling (4:3)</PresentationFormat>
  <Paragraphs>108</Paragraphs>
  <Slides>15</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Calibri</vt:lpstr>
      <vt:lpstr>Corbel</vt:lpstr>
      <vt:lpstr>Wingdings</vt:lpstr>
      <vt:lpstr>Spectrum</vt:lpstr>
      <vt:lpstr>PowerPoint-presentatie</vt:lpstr>
      <vt:lpstr>Lesdoelen</vt:lpstr>
      <vt:lpstr>Lesplanning</vt:lpstr>
      <vt:lpstr>Wat weet je al?</vt:lpstr>
      <vt:lpstr>Hoe doen ze dat?</vt:lpstr>
      <vt:lpstr>Waarom politici?</vt:lpstr>
      <vt:lpstr>Hoe vaak gebeurt het?</vt:lpstr>
      <vt:lpstr>Reframing in de politiek: hoe werkt het? [1/3]</vt:lpstr>
      <vt:lpstr>Reframing in de politiek: hoe werkt het? [2/3]</vt:lpstr>
      <vt:lpstr>Reframing in de politiek: hoe werkt het? [3/3]</vt:lpstr>
      <vt:lpstr>Oeps, foutje!</vt:lpstr>
      <vt:lpstr>Tijd voor stap 2: het herkennen en definiëren van een frame.</vt:lpstr>
      <vt:lpstr>En dan nu:</vt:lpstr>
      <vt:lpstr>PowerPoint-presentatie</vt:lpstr>
      <vt:lpstr>Huh? Geert Wilders?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Formuleren: dubbelop en verwijsfouten</dc:title>
  <dc:creator>C. van Tilborg</dc:creator>
  <cp:lastModifiedBy>Wanten, J.A.M. (Joyce)</cp:lastModifiedBy>
  <cp:revision>18</cp:revision>
  <dcterms:created xsi:type="dcterms:W3CDTF">2017-04-05T18:15:45Z</dcterms:created>
  <dcterms:modified xsi:type="dcterms:W3CDTF">2020-06-05T12:56:37Z</dcterms:modified>
</cp:coreProperties>
</file>