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4"/>
  </p:sldMasterIdLst>
  <p:notesMasterIdLst>
    <p:notesMasterId r:id="rId78"/>
  </p:notesMasterIdLst>
  <p:handoutMasterIdLst>
    <p:handoutMasterId r:id="rId79"/>
  </p:handoutMasterIdLst>
  <p:sldIdLst>
    <p:sldId id="265" r:id="rId15"/>
    <p:sldId id="266" r:id="rId16"/>
    <p:sldId id="331"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328" r:id="rId33"/>
    <p:sldId id="284" r:id="rId34"/>
    <p:sldId id="285" r:id="rId35"/>
    <p:sldId id="286" r:id="rId36"/>
    <p:sldId id="287" r:id="rId37"/>
    <p:sldId id="288" r:id="rId38"/>
    <p:sldId id="289" r:id="rId39"/>
    <p:sldId id="290" r:id="rId40"/>
    <p:sldId id="329" r:id="rId41"/>
    <p:sldId id="292" r:id="rId42"/>
    <p:sldId id="293" r:id="rId43"/>
    <p:sldId id="294" r:id="rId44"/>
    <p:sldId id="295" r:id="rId45"/>
    <p:sldId id="296" r:id="rId46"/>
    <p:sldId id="297" r:id="rId47"/>
    <p:sldId id="298" r:id="rId48"/>
    <p:sldId id="299" r:id="rId49"/>
    <p:sldId id="300" r:id="rId50"/>
    <p:sldId id="301" r:id="rId51"/>
    <p:sldId id="302" r:id="rId52"/>
    <p:sldId id="330"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32" r:id="rId67"/>
    <p:sldId id="318" r:id="rId68"/>
    <p:sldId id="319" r:id="rId69"/>
    <p:sldId id="320" r:id="rId70"/>
    <p:sldId id="321" r:id="rId71"/>
    <p:sldId id="322" r:id="rId72"/>
    <p:sldId id="323" r:id="rId73"/>
    <p:sldId id="324" r:id="rId74"/>
    <p:sldId id="333" r:id="rId75"/>
    <p:sldId id="326" r:id="rId76"/>
    <p:sldId id="327" r:id="rId77"/>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28C52-DB93-624D-B021-51E822AD2037}" v="3" dt="2023-02-01T12:53:35.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9" autoAdjust="0"/>
    <p:restoredTop sz="84490" autoAdjust="0"/>
  </p:normalViewPr>
  <p:slideViewPr>
    <p:cSldViewPr>
      <p:cViewPr varScale="1">
        <p:scale>
          <a:sx n="107" d="100"/>
          <a:sy n="107" d="100"/>
        </p:scale>
        <p:origin x="1328" y="168"/>
      </p:cViewPr>
      <p:guideLst/>
    </p:cSldViewPr>
  </p:slideViewPr>
  <p:notesTextViewPr>
    <p:cViewPr>
      <p:scale>
        <a:sx n="150" d="100"/>
        <a:sy n="150" d="100"/>
      </p:scale>
      <p:origin x="0" y="0"/>
    </p:cViewPr>
  </p:notesTextViewPr>
  <p:notesViewPr>
    <p:cSldViewPr>
      <p:cViewPr varScale="1">
        <p:scale>
          <a:sx n="51" d="100"/>
          <a:sy n="51" d="100"/>
        </p:scale>
        <p:origin x="2628"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microsoft.com/office/2015/10/relationships/revisionInfo" Target="revisionInfo.xml"/><Relationship Id="rId16" Type="http://schemas.openxmlformats.org/officeDocument/2006/relationships/slide" Target="slides/slide2.xml"/><Relationship Id="rId11" Type="http://schemas.openxmlformats.org/officeDocument/2006/relationships/customXml" Target="../customXml/item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47.xml"/><Relationship Id="rId82"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customXml" Target="../customXml/item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customXml" Target="../customXml/item7.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23-04-2024</a:t>
            </a:fld>
            <a:endParaRPr lang="nl-NL" dirty="0"/>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23-04-2024</a:t>
            </a:fld>
            <a:endParaRPr lang="nl-NL" dirty="0"/>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dirty="0"/>
          </a:p>
        </p:txBody>
      </p:sp>
    </p:spTree>
    <p:extLst>
      <p:ext uri="{BB962C8B-B14F-4D97-AF65-F5344CB8AC3E}">
        <p14:creationId xmlns:p14="http://schemas.microsoft.com/office/powerpoint/2010/main" val="2614646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19</a:t>
            </a:fld>
            <a:endParaRPr lang="nl-NL" dirty="0"/>
          </a:p>
        </p:txBody>
      </p:sp>
    </p:spTree>
    <p:extLst>
      <p:ext uri="{BB962C8B-B14F-4D97-AF65-F5344CB8AC3E}">
        <p14:creationId xmlns:p14="http://schemas.microsoft.com/office/powerpoint/2010/main" val="399567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Radboud Universiteit is een brede universiteit waar alle wetenschapsgebieden zijn vertegenwoordigd. </a:t>
            </a:r>
          </a:p>
          <a:p>
            <a:r>
              <a:rPr lang="nl-NL" baseline="0" dirty="0"/>
              <a:t>De 7 faculteiten en 16 onderzoeksinstituten bevinden zich op één campus (één vierkante kilometer).   </a:t>
            </a:r>
          </a:p>
          <a:p>
            <a:r>
              <a:rPr lang="nl-NL" sz="1400" b="0" i="0" u="none" strike="noStrike" kern="1200" baseline="0" dirty="0">
                <a:solidFill>
                  <a:schemeClr val="tx1"/>
                </a:solidFill>
                <a:latin typeface="+mn-lt"/>
                <a:ea typeface="+mn-ea"/>
                <a:cs typeface="+mn-cs"/>
              </a:rPr>
              <a:t>We stimuleren een open intellectueel klimaat, waarin medewerkers en studenten elkaar inspireren en uitdagen. Waarin ze met elkaar</a:t>
            </a:r>
          </a:p>
          <a:p>
            <a:r>
              <a:rPr lang="nl-NL" sz="1400" b="0" i="0" u="none" strike="noStrike" kern="1200" baseline="0" dirty="0">
                <a:solidFill>
                  <a:schemeClr val="tx1"/>
                </a:solidFill>
                <a:latin typeface="+mn-lt"/>
                <a:ea typeface="+mn-ea"/>
                <a:cs typeface="+mn-cs"/>
              </a:rPr>
              <a:t>van perspectief veranderen, grenzen verleggen, verantwoordelijkheid nemen en het beste uit zichzelf halen.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20</a:t>
            </a:fld>
            <a:endParaRPr lang="en-GB" dirty="0"/>
          </a:p>
        </p:txBody>
      </p:sp>
    </p:spTree>
    <p:extLst>
      <p:ext uri="{BB962C8B-B14F-4D97-AF65-F5344CB8AC3E}">
        <p14:creationId xmlns:p14="http://schemas.microsoft.com/office/powerpoint/2010/main" val="269297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21</a:t>
            </a:fld>
            <a:endParaRPr lang="en-GB" dirty="0"/>
          </a:p>
        </p:txBody>
      </p:sp>
    </p:spTree>
    <p:extLst>
      <p:ext uri="{BB962C8B-B14F-4D97-AF65-F5344CB8AC3E}">
        <p14:creationId xmlns:p14="http://schemas.microsoft.com/office/powerpoint/2010/main" val="1429613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GB" baseline="0" dirty="0" err="1"/>
              <a:t>Cijfers</a:t>
            </a:r>
            <a:r>
              <a:rPr lang="en-GB" baseline="0" dirty="0"/>
              <a:t> over 2022</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22</a:t>
            </a:fld>
            <a:endParaRPr lang="en-GB" dirty="0"/>
          </a:p>
        </p:txBody>
      </p:sp>
    </p:spTree>
    <p:extLst>
      <p:ext uri="{BB962C8B-B14F-4D97-AF65-F5344CB8AC3E}">
        <p14:creationId xmlns:p14="http://schemas.microsoft.com/office/powerpoint/2010/main" val="2408331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GB" baseline="0" dirty="0" err="1"/>
              <a:t>Cijfers</a:t>
            </a:r>
            <a:r>
              <a:rPr lang="en-GB" baseline="0" dirty="0"/>
              <a:t> over 2023</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23</a:t>
            </a:fld>
            <a:endParaRPr lang="en-GB" dirty="0"/>
          </a:p>
        </p:txBody>
      </p:sp>
    </p:spTree>
    <p:extLst>
      <p:ext uri="{BB962C8B-B14F-4D97-AF65-F5344CB8AC3E}">
        <p14:creationId xmlns:p14="http://schemas.microsoft.com/office/powerpoint/2010/main" val="4150640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u="none" strike="noStrike" dirty="0">
                <a:solidFill>
                  <a:srgbClr val="303030"/>
                </a:solidFill>
                <a:effectLst/>
                <a:latin typeface="Open Sans" panose="020B0606030504020204" pitchFamily="34" charset="0"/>
              </a:rPr>
              <a:t>Het percentage vrouwelijke hoogleraren aan de Radboud Universiteit is 32,1 procent, zo blijkt uit de Monitor Vrouwelijke Hoogleraren 2023. Dat ligt boven het landelijke gemiddelde van 27,6 procent. De monitor heeft als peildatum 31 december 2023 en is exclusief hoogleraren van de medische faculteit.</a:t>
            </a:r>
          </a:p>
          <a:p>
            <a:pPr algn="l"/>
            <a:r>
              <a:rPr lang="nl-NL" b="0" i="0" u="none" strike="noStrike" dirty="0">
                <a:solidFill>
                  <a:srgbClr val="303030"/>
                </a:solidFill>
                <a:effectLst/>
                <a:latin typeface="Open Sans" panose="020B0606030504020204" pitchFamily="34" charset="0"/>
              </a:rPr>
              <a:t>De Radboud Universiteit streeft naar 36 procent vrouwelijke hoogleraren eind 2025.</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24</a:t>
            </a:fld>
            <a:endParaRPr lang="en-GB" dirty="0"/>
          </a:p>
        </p:txBody>
      </p:sp>
    </p:spTree>
    <p:extLst>
      <p:ext uri="{BB962C8B-B14F-4D97-AF65-F5344CB8AC3E}">
        <p14:creationId xmlns:p14="http://schemas.microsoft.com/office/powerpoint/2010/main" val="216685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25</a:t>
            </a:fld>
            <a:endParaRPr lang="en-GB" dirty="0"/>
          </a:p>
        </p:txBody>
      </p:sp>
    </p:spTree>
    <p:extLst>
      <p:ext uri="{BB962C8B-B14F-4D97-AF65-F5344CB8AC3E}">
        <p14:creationId xmlns:p14="http://schemas.microsoft.com/office/powerpoint/2010/main" val="166371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opening van de universiteit in 1923 noemde de eerste rector magnificus, professor Schrijnen, de universiteit een ‘werkplaats van wetenschap’ en ‘een milieu van vruchtbare intellectuele samenwerking en wisselwerking’, waar ‘afwijkende meningen met ernst en objectiviteit worden besproken.’</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28</a:t>
            </a:fld>
            <a:endParaRPr lang="en-GB" dirty="0"/>
          </a:p>
        </p:txBody>
      </p:sp>
    </p:spTree>
    <p:extLst>
      <p:ext uri="{BB962C8B-B14F-4D97-AF65-F5344CB8AC3E}">
        <p14:creationId xmlns:p14="http://schemas.microsoft.com/office/powerpoint/2010/main" val="123475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31</a:t>
            </a:fld>
            <a:endParaRPr lang="en-GB" dirty="0"/>
          </a:p>
        </p:txBody>
      </p:sp>
    </p:spTree>
    <p:extLst>
      <p:ext uri="{BB962C8B-B14F-4D97-AF65-F5344CB8AC3E}">
        <p14:creationId xmlns:p14="http://schemas.microsoft.com/office/powerpoint/2010/main" val="3300008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Cijfers</a:t>
            </a:r>
            <a:r>
              <a:rPr lang="en-US" dirty="0"/>
              <a:t> over 2023</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32</a:t>
            </a:fld>
            <a:endParaRPr lang="en-GB" dirty="0"/>
          </a:p>
        </p:txBody>
      </p:sp>
    </p:spTree>
    <p:extLst>
      <p:ext uri="{BB962C8B-B14F-4D97-AF65-F5344CB8AC3E}">
        <p14:creationId xmlns:p14="http://schemas.microsoft.com/office/powerpoint/2010/main" val="364411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Dit</a:t>
            </a:r>
            <a:r>
              <a:rPr lang="en-US" dirty="0"/>
              <a:t> is </a:t>
            </a:r>
            <a:r>
              <a:rPr lang="en-US" dirty="0" err="1"/>
              <a:t>onze</a:t>
            </a:r>
            <a:r>
              <a:rPr lang="en-US" dirty="0"/>
              <a:t> </a:t>
            </a:r>
            <a:r>
              <a:rPr lang="en-US" dirty="0" err="1"/>
              <a:t>missie</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a:t>
            </a:fld>
            <a:endParaRPr lang="en-GB" dirty="0"/>
          </a:p>
        </p:txBody>
      </p:sp>
    </p:spTree>
    <p:extLst>
      <p:ext uri="{BB962C8B-B14F-4D97-AF65-F5344CB8AC3E}">
        <p14:creationId xmlns:p14="http://schemas.microsoft.com/office/powerpoint/2010/main" val="4054612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Cijfers</a:t>
            </a:r>
            <a:r>
              <a:rPr lang="en-US" dirty="0"/>
              <a:t> over 2023.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34</a:t>
            </a:fld>
            <a:endParaRPr lang="nl-NL" dirty="0"/>
          </a:p>
        </p:txBody>
      </p:sp>
    </p:spTree>
    <p:extLst>
      <p:ext uri="{BB962C8B-B14F-4D97-AF65-F5344CB8AC3E}">
        <p14:creationId xmlns:p14="http://schemas.microsoft.com/office/powerpoint/2010/main" val="1242137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35</a:t>
            </a:fld>
            <a:endParaRPr lang="nl-NL" dirty="0"/>
          </a:p>
        </p:txBody>
      </p:sp>
    </p:spTree>
    <p:extLst>
      <p:ext uri="{BB962C8B-B14F-4D97-AF65-F5344CB8AC3E}">
        <p14:creationId xmlns:p14="http://schemas.microsoft.com/office/powerpoint/2010/main" val="1885555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38</a:t>
            </a:fld>
            <a:endParaRPr lang="en-GB" dirty="0"/>
          </a:p>
        </p:txBody>
      </p:sp>
    </p:spTree>
    <p:extLst>
      <p:ext uri="{BB962C8B-B14F-4D97-AF65-F5344CB8AC3E}">
        <p14:creationId xmlns:p14="http://schemas.microsoft.com/office/powerpoint/2010/main" val="1712510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39</a:t>
            </a:fld>
            <a:endParaRPr lang="en-GB" dirty="0"/>
          </a:p>
        </p:txBody>
      </p:sp>
    </p:spTree>
    <p:extLst>
      <p:ext uri="{BB962C8B-B14F-4D97-AF65-F5344CB8AC3E}">
        <p14:creationId xmlns:p14="http://schemas.microsoft.com/office/powerpoint/2010/main" val="470512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b="0" dirty="0"/>
              <a:t>De European Research Council (ERC) geeft beurzen aan de beste onderzoekers van Europa. Wetenschappers van de Radboud Universiteit ontvingen ERC-</a:t>
            </a:r>
            <a:r>
              <a:rPr lang="nl-NL" b="0" dirty="0" err="1"/>
              <a:t>grants</a:t>
            </a:r>
            <a:r>
              <a:rPr lang="nl-NL" b="0" dirty="0"/>
              <a:t> in verschillende categorieën. In totaal zijn er meer dan 100 ERC-</a:t>
            </a:r>
            <a:r>
              <a:rPr lang="nl-NL" b="0" dirty="0" err="1"/>
              <a:t>grants</a:t>
            </a:r>
            <a:r>
              <a:rPr lang="nl-NL" b="0" dirty="0"/>
              <a:t> toegekend aan de Radboud Universiteit in de afgelopen tien jaar. </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41</a:t>
            </a:fld>
            <a:endParaRPr lang="en-GB" dirty="0"/>
          </a:p>
        </p:txBody>
      </p:sp>
    </p:spTree>
    <p:extLst>
      <p:ext uri="{BB962C8B-B14F-4D97-AF65-F5344CB8AC3E}">
        <p14:creationId xmlns:p14="http://schemas.microsoft.com/office/powerpoint/2010/main" val="1475488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42</a:t>
            </a:fld>
            <a:endParaRPr lang="en-GB" dirty="0"/>
          </a:p>
        </p:txBody>
      </p:sp>
    </p:spTree>
    <p:extLst>
      <p:ext uri="{BB962C8B-B14F-4D97-AF65-F5344CB8AC3E}">
        <p14:creationId xmlns:p14="http://schemas.microsoft.com/office/powerpoint/2010/main" val="765132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965467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een impuls te geven aan bepaalde thema’s binnen de strategie, werken we met verschillende programma’s en initiatieven die extra stimulans en verandercapaciteit creëren.</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52</a:t>
            </a:fld>
            <a:endParaRPr lang="nl-NL" dirty="0"/>
          </a:p>
        </p:txBody>
      </p:sp>
    </p:spTree>
    <p:extLst>
      <p:ext uri="{BB962C8B-B14F-4D97-AF65-F5344CB8AC3E}">
        <p14:creationId xmlns:p14="http://schemas.microsoft.com/office/powerpoint/2010/main" val="2343962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err="1"/>
              <a:t>Duurzaam</a:t>
            </a:r>
            <a:endParaRPr lang="nl-NL" b="1" i="0" dirty="0"/>
          </a:p>
          <a:p>
            <a:r>
              <a:rPr lang="nl-NL" i="1" dirty="0"/>
              <a:t>Een wereld waar we steeds meer van vragen, vraagt om mensen die deze aarde beter achterlaten dan ze haar aantreffen.</a:t>
            </a:r>
            <a:endParaRPr lang="nl-NL" dirty="0"/>
          </a:p>
          <a:p>
            <a:r>
              <a:rPr lang="nl-NL" dirty="0"/>
              <a:t>We geven duurzaamheid een prominente plek in onderwijs, onderzoek en bedrijfsvoering. Studenten komen in hun opleiding in aanraking met vraagstukken rondom duurzaamheid. De campus wordt steeds duurzamer. En we willen, ook via ons onderzoek, bijdragen aan de duurzame ontwikkelingsdoelen van de Verenigde Naties.</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53</a:t>
            </a:fld>
            <a:endParaRPr lang="nl-NL" dirty="0"/>
          </a:p>
        </p:txBody>
      </p:sp>
    </p:spTree>
    <p:extLst>
      <p:ext uri="{BB962C8B-B14F-4D97-AF65-F5344CB8AC3E}">
        <p14:creationId xmlns:p14="http://schemas.microsoft.com/office/powerpoint/2010/main" val="1832729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t>Interdisciplinair</a:t>
            </a:r>
          </a:p>
          <a:p>
            <a:r>
              <a:rPr lang="nl-NL" i="1" dirty="0"/>
              <a:t>De uitdagingen van tegenwoordig zijn complexer en dynamischer dan ooit. Dat vraagt in alle gevallen samenwerking tussen verschillende disciplines om te komen tot duurzame en effectieve oplossingen. Waar disciplines elkaar raken ontstaat denkkracht.</a:t>
            </a:r>
            <a:endParaRPr lang="nl-NL" dirty="0"/>
          </a:p>
          <a:p>
            <a:r>
              <a:rPr lang="nl-NL" dirty="0"/>
              <a:t>We zijn een brede universiteit en bieden op onze compacte campus ruimte aan een dynamisch palet aan onderzoekzwaartepunten. Die veelzijdigheid én kleinschaligheid biedt kansen voor samenwerking. Masterstudenten krijgen niet alleen onderwijs in hun eigen vak, maar leren ook omgaan met vraagstukken die een bredere blik vereisen. En we stimuleren discipline-overstijgend onderzoek, waarbij studenten zo veel mogelijk worden betrokken.</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54</a:t>
            </a:fld>
            <a:endParaRPr lang="en-GB" dirty="0"/>
          </a:p>
        </p:txBody>
      </p:sp>
    </p:spTree>
    <p:extLst>
      <p:ext uri="{BB962C8B-B14F-4D97-AF65-F5344CB8AC3E}">
        <p14:creationId xmlns:p14="http://schemas.microsoft.com/office/powerpoint/2010/main" val="107465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Een wereld waar we steeds meer van vragen, vraagt om mensen die willen bijdragen. Vanuit een eigen specialiteit, voor een gezamenlijk doel.</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786716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t>Innoveren en leren</a:t>
            </a:r>
          </a:p>
          <a:p>
            <a:r>
              <a:rPr lang="nl-NL" i="1" dirty="0"/>
              <a:t>Iets nieuws proberen, ontdekken hoe dat werkt, onderzoeken, ervan leren. Zo komt onderwijs tot vorm, zo dragen we bij.</a:t>
            </a:r>
            <a:endParaRPr lang="nl-NL" dirty="0"/>
          </a:p>
          <a:p>
            <a:r>
              <a:rPr lang="nl-NL" dirty="0"/>
              <a:t>Met het Radboud Teaching </a:t>
            </a:r>
            <a:r>
              <a:rPr lang="nl-NL" dirty="0" err="1"/>
              <a:t>and</a:t>
            </a:r>
            <a:r>
              <a:rPr lang="nl-NL" dirty="0"/>
              <a:t> Learning Centre wil de Radboud Universiteit ontmoeting, inspiratie en samenwerking tussen onderwijsgevers faciliteren en stimuleren om zo samen de kwaliteit van het onderwijs te versterken. Drie kernactiviteiten staan centraal: onderwijsontwikkeling en –innovatie, de continue ontwikkeling van de docent en het onderzoeken van (wetenschappelijk) onderwijs en leren.</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55</a:t>
            </a:fld>
            <a:endParaRPr lang="en-GB" dirty="0"/>
          </a:p>
        </p:txBody>
      </p:sp>
    </p:spTree>
    <p:extLst>
      <p:ext uri="{BB962C8B-B14F-4D97-AF65-F5344CB8AC3E}">
        <p14:creationId xmlns:p14="http://schemas.microsoft.com/office/powerpoint/2010/main" val="3158677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Leven lang ontwikkelen</a:t>
            </a:r>
          </a:p>
          <a:p>
            <a:r>
              <a:rPr lang="nl-NL" i="1" dirty="0"/>
              <a:t>Om mee te gaan en mee te doen in een wereld die steeds nieuwe vragen stelt, moet je je blijven ontwikkelen na je studie.</a:t>
            </a:r>
            <a:endParaRPr lang="nl-NL" dirty="0"/>
          </a:p>
          <a:p>
            <a:r>
              <a:rPr lang="nl-NL" dirty="0"/>
              <a:t>Onze studenten leren tijdens hun studie ook hoe zij hun kennis en vaardigheden kunnen blijven ontwikkelen, op een manier die het beste bij hen past. Want je bent niet ‘klaar’ als je afstudeert. Ontwikkelen kan een leven lang. Daarvoor leggen we de basis tijdens bachelor- en masteropleiding. En we bieden een breed scala aan mogelijkheden om te blijven leren via Radboud Academy.</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56</a:t>
            </a:fld>
            <a:endParaRPr lang="en-GB" dirty="0"/>
          </a:p>
        </p:txBody>
      </p:sp>
    </p:spTree>
    <p:extLst>
      <p:ext uri="{BB962C8B-B14F-4D97-AF65-F5344CB8AC3E}">
        <p14:creationId xmlns:p14="http://schemas.microsoft.com/office/powerpoint/2010/main" val="4073472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r>
              <a:rPr lang="nl-NL" b="1" dirty="0"/>
              <a:t>Open </a:t>
            </a:r>
            <a:r>
              <a:rPr lang="nl-NL" b="1" dirty="0" err="1"/>
              <a:t>Science</a:t>
            </a:r>
            <a:endParaRPr lang="nl-NL" b="1" dirty="0"/>
          </a:p>
          <a:p>
            <a:r>
              <a:rPr lang="nl-NL" i="1" dirty="0"/>
              <a:t>Onderzoek dat met publieke middelen is gefinancierd, behoort bij te dragen aan de samenleving en zo veel mogelijk publiek toegankelijk te zijn. Open access publiceren en het toegankelijk maken van onderzoeksgegevens passen bij onze maatschappelijke verantwoordelijkheid.</a:t>
            </a:r>
            <a:endParaRPr lang="nl-NL" dirty="0"/>
          </a:p>
          <a:p>
            <a:r>
              <a:rPr lang="nl-NL" dirty="0"/>
              <a:t>Open </a:t>
            </a:r>
            <a:r>
              <a:rPr lang="nl-NL" dirty="0" err="1"/>
              <a:t>Science</a:t>
            </a:r>
            <a:r>
              <a:rPr lang="nl-NL" dirty="0"/>
              <a:t> gaat niet alleen over open access en publicaties, maar ook over hergebruik en opslag van data. Wij ondersteunen onze onderzoekers hierbij. Onze ambitie met betrekking tot Research Data Management is dat de data behorend bij alle publicaties vindbaar, toegankelijk, verwerkbaar en herbruikbaar worden opgeslagen. Vindbaarheid en toegankelijkheid en de bijbehorende infrastructuur en ondersteuning hebben de komende jaren sterk de aandacht van ons programma voor </a:t>
            </a:r>
            <a:r>
              <a:rPr lang="nl-NL" dirty="0" err="1"/>
              <a:t>onderzoeksdatamanagement</a:t>
            </a:r>
            <a:r>
              <a:rPr lang="nl-NL" dirty="0"/>
              <a:t>. Daarmee willen we nationaal en internationaal een rol van betekenis spelen.</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57</a:t>
            </a:fld>
            <a:endParaRPr lang="en-GB" dirty="0"/>
          </a:p>
        </p:txBody>
      </p:sp>
    </p:spTree>
    <p:extLst>
      <p:ext uri="{BB962C8B-B14F-4D97-AF65-F5344CB8AC3E}">
        <p14:creationId xmlns:p14="http://schemas.microsoft.com/office/powerpoint/2010/main" val="1338341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Taalvaardig</a:t>
            </a:r>
          </a:p>
          <a:p>
            <a:r>
              <a:rPr lang="nl-NL" i="1" dirty="0"/>
              <a:t>Hoe genuanceerd je iets schrijft of zegt, hoe precies je formuleert, doet ertoe. Taal is een uiting van denkkracht en dus een belangrijk fundament voor wetenschap en onderwijs. Wie in een gemeenschappelijke taal de kern weet te raken, kan mensen inspireren, werelden openen en verbinden.</a:t>
            </a:r>
            <a:endParaRPr lang="nl-NL" dirty="0"/>
          </a:p>
          <a:p>
            <a:r>
              <a:rPr lang="nl-NL" dirty="0"/>
              <a:t>We leiden onze studenten op tot communicatief krachtige academici die goed zijn voorbereid op de arbeidsmarkt. We zijn een meertalige universiteit en ondersteunen medewerkers en studenten daarin, bijvoorbeeld door het bieden van taaltoetsen en trainingen</a:t>
            </a:r>
            <a:r>
              <a:rPr lang="nl-NL" baseline="0" dirty="0"/>
              <a:t> </a:t>
            </a:r>
            <a:r>
              <a:rPr lang="nl-NL" dirty="0"/>
              <a:t>om op niveau te komen en blijven.</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58</a:t>
            </a:fld>
            <a:endParaRPr lang="en-GB" dirty="0"/>
          </a:p>
        </p:txBody>
      </p:sp>
    </p:spTree>
    <p:extLst>
      <p:ext uri="{BB962C8B-B14F-4D97-AF65-F5344CB8AC3E}">
        <p14:creationId xmlns:p14="http://schemas.microsoft.com/office/powerpoint/2010/main" val="2001298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1" dirty="0"/>
              <a:t>Imprinting change</a:t>
            </a:r>
            <a:endParaRPr lang="en-US" b="1" dirty="0"/>
          </a:p>
          <a:p>
            <a:r>
              <a:rPr lang="en-US" i="1" dirty="0"/>
              <a:t>Radboud University advocates for change. We embrace more diversity, equality and inclusion. Let us make an imprint that is a legacy that we can all be proud of. We are all responsible for this change.</a:t>
            </a:r>
            <a:endParaRPr lang="en-US"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59</a:t>
            </a:fld>
            <a:endParaRPr lang="en-GB" dirty="0"/>
          </a:p>
        </p:txBody>
      </p:sp>
    </p:spTree>
    <p:extLst>
      <p:ext uri="{BB962C8B-B14F-4D97-AF65-F5344CB8AC3E}">
        <p14:creationId xmlns:p14="http://schemas.microsoft.com/office/powerpoint/2010/main" val="2301048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a:t>
            </a:r>
            <a:r>
              <a:rPr lang="nl-NL" b="1" dirty="0" err="1"/>
              <a:t>Im</a:t>
            </a:r>
            <a:r>
              <a:rPr lang="nl-NL" b="1" dirty="0"/>
              <a:t>)pact</a:t>
            </a:r>
          </a:p>
          <a:p>
            <a:r>
              <a:rPr lang="nl-NL" i="1" dirty="0"/>
              <a:t>De wereld staat voor grote uitdagingen die vragen om mondiale transities. Europa kan hierin het voortouw nemen, maar dit lukt alleen als we nauw samenwerken en barrières doorbreken. Teamwork is essentieel voor het vinden van oplossingen. Wij kunnen hieraan bijdragen door een strategische partner te zijn op het hoogste niveau. Met onze gemeenschappelijke waarden delen wij een collectieve verantwoordelijkheid voor het bereiken van significante impact.</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60</a:t>
            </a:fld>
            <a:endParaRPr lang="en-GB" dirty="0"/>
          </a:p>
        </p:txBody>
      </p:sp>
    </p:spTree>
    <p:extLst>
      <p:ext uri="{BB962C8B-B14F-4D97-AF65-F5344CB8AC3E}">
        <p14:creationId xmlns:p14="http://schemas.microsoft.com/office/powerpoint/2010/main" val="441258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Een wereld waar we steeds meer van vragen, vraagt om mensen die willen bijdragen. Vanuit een eigen specialiteit, voor een gezamenlijk doel.</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61</a:t>
            </a:fld>
            <a:endParaRPr lang="nl-NL" dirty="0"/>
          </a:p>
        </p:txBody>
      </p:sp>
    </p:spTree>
    <p:extLst>
      <p:ext uri="{BB962C8B-B14F-4D97-AF65-F5344CB8AC3E}">
        <p14:creationId xmlns:p14="http://schemas.microsoft.com/office/powerpoint/2010/main" val="577876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62</a:t>
            </a:fld>
            <a:endParaRPr lang="en-GB" dirty="0"/>
          </a:p>
        </p:txBody>
      </p:sp>
    </p:spTree>
    <p:extLst>
      <p:ext uri="{BB962C8B-B14F-4D97-AF65-F5344CB8AC3E}">
        <p14:creationId xmlns:p14="http://schemas.microsoft.com/office/powerpoint/2010/main" val="3522736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63</a:t>
            </a:fld>
            <a:endParaRPr lang="en-GB" dirty="0"/>
          </a:p>
        </p:txBody>
      </p:sp>
    </p:spTree>
    <p:extLst>
      <p:ext uri="{BB962C8B-B14F-4D97-AF65-F5344CB8AC3E}">
        <p14:creationId xmlns:p14="http://schemas.microsoft.com/office/powerpoint/2010/main" val="2312974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je op de button op de afbeelding klikt, wordt de video op een nieuw tabblad geopend. </a:t>
            </a:r>
          </a:p>
          <a:p>
            <a:r>
              <a:rPr lang="nl-NL" dirty="0"/>
              <a:t>De Radboud Universiteit is de beste brede, klassieke universiteit van Nederland. Hier komen toponderzoek en hoogwaardig onderwijs samen. Bekijk hier welke faciliteiten we hebben en hoe onze campus eruit ziet.</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4</a:t>
            </a:fld>
            <a:endParaRPr lang="en-GB" dirty="0"/>
          </a:p>
        </p:txBody>
      </p:sp>
    </p:spTree>
    <p:extLst>
      <p:ext uri="{BB962C8B-B14F-4D97-AF65-F5344CB8AC3E}">
        <p14:creationId xmlns:p14="http://schemas.microsoft.com/office/powerpoint/2010/main" val="2104382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u="sng"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5</a:t>
            </a:fld>
            <a:endParaRPr lang="en-GB" dirty="0"/>
          </a:p>
        </p:txBody>
      </p:sp>
    </p:spTree>
    <p:extLst>
      <p:ext uri="{BB962C8B-B14F-4D97-AF65-F5344CB8AC3E}">
        <p14:creationId xmlns:p14="http://schemas.microsoft.com/office/powerpoint/2010/main" val="143644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6</a:t>
            </a:fld>
            <a:endParaRPr lang="en-GB" dirty="0"/>
          </a:p>
        </p:txBody>
      </p:sp>
    </p:spTree>
    <p:extLst>
      <p:ext uri="{BB962C8B-B14F-4D97-AF65-F5344CB8AC3E}">
        <p14:creationId xmlns:p14="http://schemas.microsoft.com/office/powerpoint/2010/main" val="327541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10</a:t>
            </a:fld>
            <a:endParaRPr lang="en-GB" dirty="0"/>
          </a:p>
        </p:txBody>
      </p:sp>
    </p:spTree>
    <p:extLst>
      <p:ext uri="{BB962C8B-B14F-4D97-AF65-F5344CB8AC3E}">
        <p14:creationId xmlns:p14="http://schemas.microsoft.com/office/powerpoint/2010/main" val="177146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12</a:t>
            </a:fld>
            <a:endParaRPr lang="en-GB" dirty="0"/>
          </a:p>
        </p:txBody>
      </p:sp>
    </p:spTree>
    <p:extLst>
      <p:ext uri="{BB962C8B-B14F-4D97-AF65-F5344CB8AC3E}">
        <p14:creationId xmlns:p14="http://schemas.microsoft.com/office/powerpoint/2010/main" val="82192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&gt; 80 </a:t>
            </a:r>
            <a:r>
              <a:rPr lang="en-US" dirty="0" err="1"/>
              <a:t>sporten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13</a:t>
            </a:fld>
            <a:endParaRPr lang="en-GB" dirty="0"/>
          </a:p>
        </p:txBody>
      </p:sp>
    </p:spTree>
    <p:extLst>
      <p:ext uri="{BB962C8B-B14F-4D97-AF65-F5344CB8AC3E}">
        <p14:creationId xmlns:p14="http://schemas.microsoft.com/office/powerpoint/2010/main" val="61815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customXml" Target="../../customXml/item12.xml"/><Relationship Id="rId2" Type="http://schemas.openxmlformats.org/officeDocument/2006/relationships/customXml" Target="../../customXml/item3.xml"/><Relationship Id="rId1" Type="http://schemas.openxmlformats.org/officeDocument/2006/relationships/customXml" Target="../../customXml/item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3" name="Vrije tekstregel voor toelichting"/>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[Vrije tekstregel voor toelichting]</a:t>
            </a:r>
          </a:p>
        </p:txBody>
      </p:sp>
      <p:sp>
        <p:nvSpPr>
          <p:cNvPr id="12" name="Naam van presentator"/>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[Eventueel naam van presentator]</a:t>
            </a:r>
          </a:p>
        </p:txBody>
      </p:sp>
      <p:sp>
        <p:nvSpPr>
          <p:cNvPr id="11" name="Datum van presentatie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[Datum van presentatie]</a:t>
            </a:r>
          </a:p>
          <a:p>
            <a:pPr lvl="0"/>
            <a:r>
              <a:rPr lang="nl-NL" dirty="0"/>
              <a:t>JU-LEVEL1=Standaard</a:t>
            </a:r>
          </a:p>
        </p:txBody>
      </p:sp>
      <p:sp>
        <p:nvSpPr>
          <p:cNvPr id="6" name="Tijdelijke aanduiding voor titel 2 niveaus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ard">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JU-Free)"/>
          <p:cNvSpPr>
            <a:spLocks noGrp="1"/>
          </p:cNvSpPr>
          <p:nvPr>
            <p:ph idx="1" hasCustomPrompt="1"/>
          </p:nvPr>
        </p:nvSpPr>
        <p:spPr bwMode="gray">
          <a:xfrm>
            <a:off x="1066027" y="1773930"/>
            <a:ext cx="100620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23 april 2024</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kader (2)">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23 april 2024</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3" name="Tijdelijke aanduiding voor inhoud R"/>
          <p:cNvSpPr>
            <a:spLocks noGrp="1" noSelect="1"/>
          </p:cNvSpPr>
          <p:nvPr>
            <p:ph idx="1004" hasCustomPrompt="1"/>
          </p:nvPr>
        </p:nvSpPr>
        <p:spPr bwMode="gray">
          <a:xfrm>
            <a:off x="6638827" y="1773930"/>
            <a:ext cx="4489200" cy="4212000"/>
          </a:xfrm>
        </p:spPr>
        <p:txBody>
          <a:bodyPr/>
          <a:lstStyle>
            <a:lvl1pPr>
              <a:defRPr baseline="0"/>
            </a:lvl1pPr>
          </a:lstStyle>
          <a:p>
            <a:pPr lvl="0"/>
            <a:r>
              <a:rPr lang="nl-NL" dirty="0"/>
              <a:t>[Tekst 2-kolomsindeling]</a:t>
            </a:r>
          </a:p>
        </p:txBody>
      </p:sp>
      <p:sp>
        <p:nvSpPr>
          <p:cNvPr id="12" name="Tijdelijke aanduiding voor inhoud L (JU-Free)"/>
          <p:cNvSpPr>
            <a:spLocks noGrp="1"/>
          </p:cNvSpPr>
          <p:nvPr>
            <p:ph idx="1003" hasCustomPrompt="1"/>
          </p:nvPr>
        </p:nvSpPr>
        <p:spPr bwMode="gray">
          <a:xfrm>
            <a:off x="1066027" y="1773930"/>
            <a:ext cx="44892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2" name="Titel 1"/>
          <p:cNvSpPr>
            <a:spLocks noGrp="1" noSelect="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fbeelding wit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Tijdelijke aanduiding voor tekst 5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nl-NL" dirty="0"/>
              <a:t>[Kop]</a:t>
            </a:r>
          </a:p>
          <a:p>
            <a:pPr lvl="0"/>
            <a:r>
              <a:rPr lang="nl-NL" dirty="0"/>
              <a:t>JU-LEVEL1=Kop</a:t>
            </a:r>
          </a:p>
          <a:p>
            <a:pPr lvl="1"/>
            <a:r>
              <a:rPr lang="nl-NL" dirty="0"/>
              <a:t>JU-LEVEL2=Basistekst</a:t>
            </a:r>
          </a:p>
        </p:txBody>
      </p:sp>
      <p:sp>
        <p:nvSpPr>
          <p:cNvPr id="2" name="Rechthoek: afgeronde hoeken 1">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beelding rood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Tijdelijke aanduiding voor tekst 5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nl-NL"/>
              <a:t>[Kop]</a:t>
            </a:r>
          </a:p>
          <a:p>
            <a:pPr lvl="0"/>
            <a:r>
              <a:rPr lang="nl-NL"/>
              <a:t>JU-LEVEL1=Kop</a:t>
            </a:r>
          </a:p>
          <a:p>
            <a:pPr lvl="1"/>
            <a:r>
              <a:rPr lang="nl-NL"/>
              <a:t>JU-LEVEL2=Basistekst</a:t>
            </a:r>
            <a:endParaRPr lang="nl-NL" dirty="0"/>
          </a:p>
        </p:txBody>
      </p:sp>
      <p:sp>
        <p:nvSpPr>
          <p:cNvPr id="9" name="Rechthoek: afgeronde hoeken 8">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
    <p:bg>
      <p:bgPr>
        <a:solidFill>
          <a:srgbClr val="F2F2F2"/>
        </a:solidFill>
        <a:effectLst/>
      </p:bgPr>
    </p:bg>
    <p:spTree>
      <p:nvGrpSpPr>
        <p:cNvPr id="1" name=""/>
        <p:cNvGrpSpPr/>
        <p:nvPr/>
      </p:nvGrpSpPr>
      <p:grpSpPr>
        <a:xfrm>
          <a:off x="0" y="0"/>
          <a:ext cx="0" cy="0"/>
          <a:chOff x="0" y="0"/>
          <a:chExt cx="0" cy="0"/>
        </a:xfrm>
      </p:grpSpPr>
      <p:sp>
        <p:nvSpPr>
          <p:cNvPr id="14" name="Tijdelijke aanduiding voor afbeelding 13"/>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23 april 2024</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2" name="Tijdelijke aanduiding voor tekst 11"/>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el 4"/>
          <p:cNvSpPr>
            <a:spLocks noGrp="1" noSelect="1"/>
          </p:cNvSpPr>
          <p:nvPr>
            <p:ph type="title" hasCustomPrompt="1"/>
          </p:nvPr>
        </p:nvSpPr>
        <p:spPr>
          <a:xfrm>
            <a:off x="864817"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L)">
    <p:bg>
      <p:bgPr>
        <a:solidFill>
          <a:srgbClr val="F2F2F2"/>
        </a:solidFill>
        <a:effectLst/>
      </p:bgPr>
    </p:bg>
    <p:spTree>
      <p:nvGrpSpPr>
        <p:cNvPr id="1" name=""/>
        <p:cNvGrpSpPr/>
        <p:nvPr/>
      </p:nvGrpSpPr>
      <p:grpSpPr>
        <a:xfrm>
          <a:off x="0" y="0"/>
          <a:ext cx="0" cy="0"/>
          <a:chOff x="0" y="0"/>
          <a:chExt cx="0" cy="0"/>
        </a:xfrm>
      </p:grpSpPr>
      <p:sp>
        <p:nvSpPr>
          <p:cNvPr id="14" name="Tijdelijke aanduiding voor afbeelding 13"/>
          <p:cNvSpPr>
            <a:spLocks noGrp="1" noSelect="1"/>
          </p:cNvSpPr>
          <p:nvPr>
            <p:ph type="pic" sz="quarter" idx="14" hasCustomPrompt="1"/>
          </p:nvPr>
        </p:nvSpPr>
        <p:spPr>
          <a:xfrm>
            <a:off x="0" y="0"/>
            <a:ext cx="6094800" cy="6208560"/>
          </a:xfrm>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23 april 2024</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82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2" name="Tijdelijke aanduiding voor tekst 11"/>
          <p:cNvSpPr>
            <a:spLocks noGrp="1" noSelect="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el 4"/>
          <p:cNvSpPr>
            <a:spLocks noGrp="1" noSelect="1"/>
          </p:cNvSpPr>
          <p:nvPr>
            <p:ph type="title" hasCustomPrompt="1"/>
          </p:nvPr>
        </p:nvSpPr>
        <p:spPr>
          <a:xfrm>
            <a:off x="6400425"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rood/zwart logo">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12" name="Achtergrondvlak">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vorm 107">
            <a:extLst>
              <a:ext uri="{FF2B5EF4-FFF2-40B4-BE49-F238E27FC236}">
                <a16:creationId xmlns:a16="http://schemas.microsoft.com/office/drawing/2014/main" id="{08C9B435-9A6D-4FBC-B5FC-BC3FD068A9A4}"/>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4" name="Vrije vorm: vorm 112">
            <a:extLst>
              <a:ext uri="{FF2B5EF4-FFF2-40B4-BE49-F238E27FC236}">
                <a16:creationId xmlns:a16="http://schemas.microsoft.com/office/drawing/2014/main" id="{82E02DE9-BB24-4F2E-94C5-5D1C6A09ADC3}"/>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rood/zwart logo">
    <p:spTree>
      <p:nvGrpSpPr>
        <p:cNvPr id="1" name=""/>
        <p:cNvGrpSpPr/>
        <p:nvPr/>
      </p:nvGrpSpPr>
      <p:grpSpPr>
        <a:xfrm>
          <a:off x="0" y="0"/>
          <a:ext cx="0" cy="0"/>
          <a:chOff x="0" y="0"/>
          <a:chExt cx="0" cy="0"/>
        </a:xfrm>
      </p:grpSpPr>
      <p:sp>
        <p:nvSpPr>
          <p:cNvPr id="7" name="Tijdelijke aanduiding voor afbeelding 3">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9" name="Achtergrondvlak">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vorm 107">
            <a:extLst>
              <a:ext uri="{FF2B5EF4-FFF2-40B4-BE49-F238E27FC236}">
                <a16:creationId xmlns:a16="http://schemas.microsoft.com/office/drawing/2014/main" id="{E52552F1-E15A-4CFD-8FD7-EAD818A9AF30}"/>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1" name="Vrije vorm: vorm 112">
            <a:extLst>
              <a:ext uri="{FF2B5EF4-FFF2-40B4-BE49-F238E27FC236}">
                <a16:creationId xmlns:a16="http://schemas.microsoft.com/office/drawing/2014/main" id="{A11B0AF3-358F-4787-896C-CEF76E79B3CE}"/>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pic>
        <p:nvPicPr>
          <p:cNvPr id="6" name="ZsysJUPNG" hidden="1">
            <a:extLst>
              <a:ext uri="{FF2B5EF4-FFF2-40B4-BE49-F238E27FC236}">
                <a16:creationId xmlns:a16="http://schemas.microsoft.com/office/drawing/2014/main" id="{6B7C3A3D-5663-421A-8587-B00A1A91FEC0}"/>
              </a:ext>
            </a:extLst>
          </p:cNvPr>
          <p:cNvPicPr>
            <a:picLocks noSelect="1"/>
          </p:cNvPicPr>
          <p:nvPr userDrawn="1"/>
        </p:nvPicPr>
        <p:blipFill>
          <a:blip r:embed="rId2"/>
          <a:stretch>
            <a:fillRect/>
          </a:stretch>
        </p:blipFill>
        <p:spPr>
          <a:xfrm>
            <a:off x="0" y="0"/>
            <a:ext cx="12207239" cy="6858000"/>
          </a:xfrm>
          <a:prstGeom prst="rect">
            <a:avLst/>
          </a:prstGeom>
        </p:spPr>
      </p:pic>
      <p:sp>
        <p:nvSpPr>
          <p:cNvPr id="3" name="Tijdelijke aanduiding voor datum 2"/>
          <p:cNvSpPr>
            <a:spLocks noGrp="1" noSelect="1"/>
          </p:cNvSpPr>
          <p:nvPr>
            <p:ph type="dt" sz="half" idx="10"/>
          </p:nvPr>
        </p:nvSpPr>
        <p:spPr/>
        <p:txBody>
          <a:bodyPr/>
          <a:lstStyle/>
          <a:p>
            <a:fld id="{2923B9C5-BE15-4844-92EA-6B5A4B794705}" type="datetime4">
              <a:rPr lang="nl-NL" noProof="1" smtClean="0"/>
              <a:t>23 april 2024</a:t>
            </a:fld>
            <a:endParaRPr lang="nl-NL" noProof="1"/>
          </a:p>
        </p:txBody>
      </p:sp>
      <p:sp>
        <p:nvSpPr>
          <p:cNvPr id="4" name="Tijdelijke aanduiding voor voettekst 3"/>
          <p:cNvSpPr>
            <a:spLocks noGrp="1" noSelect="1"/>
          </p:cNvSpPr>
          <p:nvPr>
            <p:ph type="ftr" sz="quarter" idx="11"/>
          </p:nvPr>
        </p:nvSpPr>
        <p:spPr/>
        <p:txBody>
          <a:bodyPr/>
          <a:lstStyle/>
          <a:p>
            <a:r>
              <a:rPr lang="nl-NL" noProof="1"/>
              <a:t>[Voettekst]</a:t>
            </a:r>
          </a:p>
        </p:txBody>
      </p:sp>
      <p:sp>
        <p:nvSpPr>
          <p:cNvPr id="5" name="Tijdelijke aanduiding voor dianummer 4"/>
          <p:cNvSpPr>
            <a:spLocks noGrp="1" noSelect="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3" name="Tijdelijke aanduiding voor tekst 1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el 1"/>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6" name="Tijdelijke aanduiding voor datum 5"/>
          <p:cNvSpPr>
            <a:spLocks noGrp="1" noSelect="1"/>
          </p:cNvSpPr>
          <p:nvPr>
            <p:ph type="dt" sz="half" idx="10"/>
          </p:nvPr>
        </p:nvSpPr>
        <p:spPr/>
        <p:txBody>
          <a:bodyPr/>
          <a:lstStyle/>
          <a:p>
            <a:fld id="{C55B993B-3046-4D80-9DA9-AF3F7D602039}" type="datetime4">
              <a:rPr lang="nl-NL" noProof="1" smtClean="0"/>
              <a:t>23 april 2024</a:t>
            </a:fld>
            <a:endParaRPr lang="nl-NL" noProof="1"/>
          </a:p>
        </p:txBody>
      </p:sp>
      <p:sp>
        <p:nvSpPr>
          <p:cNvPr id="7" name="Tijdelijke aanduiding voor voettekst 6"/>
          <p:cNvSpPr>
            <a:spLocks noGrp="1" noSelect="1"/>
          </p:cNvSpPr>
          <p:nvPr>
            <p:ph type="ftr" sz="quarter" idx="11"/>
          </p:nvPr>
        </p:nvSpPr>
        <p:spPr/>
        <p:txBody>
          <a:bodyPr/>
          <a:lstStyle/>
          <a:p>
            <a:r>
              <a:rPr lang="nl-NL" noProof="1"/>
              <a:t>[Voettekst]</a:t>
            </a:r>
          </a:p>
        </p:txBody>
      </p:sp>
      <p:sp>
        <p:nvSpPr>
          <p:cNvPr id="8" name="Tijdelijke aanduiding voor dianummer 7"/>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Between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0790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15593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a:t>[Kop]</a:t>
            </a:r>
          </a:p>
          <a:p>
            <a:pPr lvl="0"/>
            <a:r>
              <a:rPr lang="en-GB"/>
              <a:t>JU-LEVEL1=Kop</a:t>
            </a:r>
          </a:p>
          <a:p>
            <a:pPr lvl="1"/>
            <a:r>
              <a:rPr lang="en-GB"/>
              <a:t>JU-LEVEL2=Basistekst</a:t>
            </a:r>
            <a:endParaRPr lang="en-GB" dirty="0"/>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595774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06862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ame content 2 (JU-Free)"/>
          <p:cNvSpPr>
            <a:spLocks noGrp="1"/>
          </p:cNvSpPr>
          <p:nvPr>
            <p:ph idx="1" hasCustomPrompt="1"/>
          </p:nvPr>
        </p:nvSpPr>
        <p:spPr bwMode="gray">
          <a:xfrm>
            <a:off x="1066027" y="1773930"/>
            <a:ext cx="10062000" cy="4212000"/>
          </a:xfrm>
        </p:spPr>
        <p:txBody>
          <a:bodyPr/>
          <a:lstStyle>
            <a:lvl1pPr>
              <a:defRPr baseline="0"/>
            </a:lvl1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
        <p:nvSpPr>
          <p:cNvPr id="2" name="Title 6"/>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7 (JU-Free)"/>
          <p:cNvSpPr>
            <a:spLocks noGrp="1"/>
          </p:cNvSpPr>
          <p:nvPr>
            <p:ph type="body" sz="quarter" idx="1002" hasCustomPrompt="1"/>
          </p:nvPr>
        </p:nvSpPr>
        <p:spPr>
          <a:xfrm>
            <a:off x="864000" y="670673"/>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1=</a:t>
            </a:r>
            <a:r>
              <a:rPr lang="en-GB" dirty="0" err="1"/>
              <a:t>Standaard</a:t>
            </a:r>
            <a:endParaRPr lang="en-GB" dirty="0"/>
          </a:p>
        </p:txBody>
      </p:sp>
    </p:spTree>
    <p:extLst>
      <p:ext uri="{BB962C8B-B14F-4D97-AF65-F5344CB8AC3E}">
        <p14:creationId xmlns:p14="http://schemas.microsoft.com/office/powerpoint/2010/main" val="832897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text and image (R)">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3"/>
          <p:cNvSpPr>
            <a:spLocks noGrp="1" noSelect="1"/>
          </p:cNvSpPr>
          <p:nvPr>
            <p:ph type="dt" sz="half" idx="10"/>
          </p:nvPr>
        </p:nvSpPr>
        <p:spPr/>
        <p:txBody>
          <a:bodyPr/>
          <a:lstStyle/>
          <a:p>
            <a:fld id="{3173DE11-90EF-4400-A6F5-8A2DCCBD9698}" type="datetime4">
              <a:rPr lang="en-GB" noProof="1" smtClean="0"/>
              <a:t>23 April 2024</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‹nr.›</a:t>
            </a:fld>
            <a:endParaRPr lang="en-GB" noProof="1"/>
          </a:p>
        </p:txBody>
      </p:sp>
      <p:sp>
        <p:nvSpPr>
          <p:cNvPr id="12" name="Placeholder 6"/>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[Tekst]</a:t>
            </a:r>
            <a:endParaRPr lang="en-GB" dirty="0"/>
          </a:p>
        </p:txBody>
      </p:sp>
      <p:sp>
        <p:nvSpPr>
          <p:cNvPr id="5" name="***Titel 7"/>
          <p:cNvSpPr>
            <a:spLocks noGrp="1" noSelect="1"/>
          </p:cNvSpPr>
          <p:nvPr>
            <p:ph type="title" hasCustomPrompt="1"/>
          </p:nvPr>
        </p:nvSpPr>
        <p:spPr>
          <a:xfrm>
            <a:off x="864817" y="469373"/>
            <a:ext cx="4727127" cy="720000"/>
          </a:xfrm>
        </p:spPr>
        <p:txBody>
          <a:bodyPr/>
          <a:lstStyle>
            <a:lvl1pPr>
              <a:defRPr/>
            </a:lvl1pPr>
          </a:lstStyle>
          <a:p>
            <a:r>
              <a:rPr lang="en-GB" dirty="0"/>
              <a:t>[title]</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94766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Picture red box">
    <p:bg>
      <p:bgPr>
        <a:solidFill>
          <a:srgbClr val="FFFFFF"/>
        </a:solidFill>
        <a:effectLst/>
      </p:bgPr>
    </p:bg>
    <p:spTree>
      <p:nvGrpSpPr>
        <p:cNvPr id="1" name=""/>
        <p:cNvGrpSpPr/>
        <p:nvPr/>
      </p:nvGrpSpPr>
      <p:grpSpPr>
        <a:xfrm>
          <a:off x="0" y="0"/>
          <a:ext cx="0" cy="0"/>
          <a:chOff x="0" y="0"/>
          <a:chExt cx="0" cy="0"/>
        </a:xfrm>
      </p:grpSpPr>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dirty="0"/>
              <a:t>[Picture]</a:t>
            </a:r>
          </a:p>
        </p:txBody>
      </p:sp>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dirty="0"/>
              <a:t>[Heading]</a:t>
            </a:r>
          </a:p>
          <a:p>
            <a:pPr lvl="0"/>
            <a:r>
              <a:rPr lang="en-GB" dirty="0"/>
              <a:t>JU-LEVEL1=Heading</a:t>
            </a:r>
          </a:p>
          <a:p>
            <a:pPr lvl="1"/>
            <a:r>
              <a:rPr lang="en-GB" dirty="0"/>
              <a:t>JU-LEVEL2=Plain text</a:t>
            </a:r>
          </a:p>
        </p:txBody>
      </p:sp>
      <p:sp>
        <p:nvSpPr>
          <p:cNvPr id="12" name="Text Placeholder 8 (PHJU)">
            <a:extLst>
              <a:ext uri="{FF2B5EF4-FFF2-40B4-BE49-F238E27FC236}">
                <a16:creationId xmlns:a16="http://schemas.microsoft.com/office/drawing/2014/main" id="{8B08D515-A95F-42BC-98AF-20B612FB3A1C}"/>
              </a:ext>
            </a:extLst>
          </p:cNvPr>
          <p:cNvSpPr>
            <a:spLocks noGrp="1" noSelect="1"/>
          </p:cNvSpPr>
          <p:nvPr>
            <p:ph type="body" idx="1002" hasCustomPrompt="1"/>
            <p:custDataLst>
              <p:custData r:id="rId2"/>
            </p:custDataLst>
          </p:nvPr>
        </p:nvSpPr>
        <p:spPr>
          <a:xfrm>
            <a:off x="-2400944" y="-1"/>
            <a:ext cx="2016224" cy="5193197"/>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lvl1pPr marL="0" indent="0" algn="l" defTabSz="1088610" rtl="0" eaLnBrk="1" latinLnBrk="0" hangingPunct="1">
              <a:spcBef>
                <a:spcPts val="0"/>
              </a:spcBef>
              <a:buFont typeface="Arial" pitchFamily="34" charset="0"/>
              <a:buNone/>
              <a:defRPr lang="en-GB" sz="1000" noProof="0" dirty="0">
                <a:solidFill>
                  <a:schemeClr val="tx1"/>
                </a:solidFill>
              </a:defRPr>
            </a:lvl1pPr>
          </a:lstStyle>
          <a:p>
            <a:pPr marL="0" marR="0" lvl="0" indent="0" algn="l" defTabSz="1088610" rtl="0" eaLnBrk="1" fontAlgn="auto" latinLnBrk="0" hangingPunct="1">
              <a:lnSpc>
                <a:spcPct val="100000"/>
              </a:lnSpc>
              <a:spcBef>
                <a:spcPts val="0"/>
              </a:spcBef>
              <a:spcAft>
                <a:spcPts val="0"/>
              </a:spcAft>
              <a:buClrTx/>
              <a:buSzTx/>
              <a:buFont typeface="Arial" pitchFamily="34" charset="0"/>
              <a:buNone/>
              <a:tabLst/>
              <a:defRPr/>
            </a:pPr>
            <a:r>
              <a:rPr lang="en-GB" sz="1000" kern="1200" noProof="0">
                <a:solidFill>
                  <a:schemeClr val="dk1"/>
                </a:solidFill>
                <a:effectLst/>
                <a:latin typeface="+mn-lt"/>
                <a:ea typeface="+mn-ea"/>
                <a:cs typeface="+mn-cs"/>
              </a:rPr>
              <a:t>If you insert a picture, it will automatically be placed in the background. The logo and text will appear above the photo. </a:t>
            </a:r>
            <a:br>
              <a:rPr lang="en-GB" sz="1000" kern="1200" noProof="0">
                <a:solidFill>
                  <a:schemeClr val="dk1"/>
                </a:solidFill>
                <a:effectLst/>
                <a:latin typeface="+mn-lt"/>
                <a:ea typeface="+mn-ea"/>
                <a:cs typeface="+mn-cs"/>
              </a:rPr>
            </a:br>
            <a:r>
              <a:rPr lang="en-GB" sz="1000" kern="1200" noProof="0">
                <a:solidFill>
                  <a:schemeClr val="dk1"/>
                </a:solidFill>
                <a:effectLst/>
                <a:latin typeface="+mn-lt"/>
                <a:ea typeface="+mn-ea"/>
                <a:cs typeface="+mn-cs"/>
              </a:rPr>
              <a:t>When you change the picture, PowerPoint will automatically place the picture in the foreground. Click in the ribbon above on Home | Reset. The lay-out will then automatically be adjusted. </a:t>
            </a: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r>
              <a:rPr lang="en-GB" sz="1000" kern="1200" noProof="0">
                <a:solidFill>
                  <a:schemeClr val="dk1"/>
                </a:solidFill>
                <a:effectLst/>
                <a:latin typeface="+mn-lt"/>
                <a:ea typeface="+mn-ea"/>
                <a:cs typeface="+mn-cs"/>
              </a:rPr>
              <a:t>To enlarge a picture please click on the corner and drag. To shift the picture: click on Crop in the tab Format. </a:t>
            </a: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r>
              <a:rPr lang="en-GB" sz="1000" kern="1200" noProof="0">
                <a:solidFill>
                  <a:schemeClr val="dk1"/>
                </a:solidFill>
                <a:effectLst/>
                <a:latin typeface="+mn-lt"/>
                <a:ea typeface="+mn-ea"/>
                <a:cs typeface="+mn-cs"/>
              </a:rPr>
              <a:t>This frame will not be printed or shown in a presentation. Click in the border of the frames (text and picture) and press delete.</a:t>
            </a:r>
            <a:endParaRPr lang="en-GB" sz="1000" kern="1200" noProof="0" dirty="0">
              <a:solidFill>
                <a:schemeClr val="dk1"/>
              </a:solidFill>
              <a:effectLst/>
              <a:latin typeface="+mn-lt"/>
              <a:ea typeface="+mn-ea"/>
              <a:cs typeface="+mn-cs"/>
            </a:endParaRPr>
          </a:p>
        </p:txBody>
      </p:sp>
      <p:sp>
        <p:nvSpPr>
          <p:cNvPr id="13" name="Frame picture 6 (PHJU)">
            <a:extLst>
              <a:ext uri="{FF2B5EF4-FFF2-40B4-BE49-F238E27FC236}">
                <a16:creationId xmlns:a16="http://schemas.microsoft.com/office/drawing/2014/main" id="{51FB1A59-6735-40C0-AD81-48C66E3CF9CA}"/>
              </a:ext>
            </a:extLst>
          </p:cNvPr>
          <p:cNvSpPr>
            <a:spLocks noGrp="1" noSelect="1" noChangeAspect="1"/>
          </p:cNvSpPr>
          <p:nvPr>
            <p:ph type="pic" sz="quarter" idx="1004" hasCustomPrompt="1"/>
          </p:nvPr>
        </p:nvSpPr>
        <p:spPr>
          <a:xfrm>
            <a:off x="-2292832" y="2163867"/>
            <a:ext cx="1800000" cy="901464"/>
          </a:xfrm>
          <a:blipFill>
            <a:blip r:embed="rId5"/>
            <a:stretch>
              <a:fillRect/>
            </a:stretch>
          </a:blipFill>
          <a:ln>
            <a:solidFill>
              <a:schemeClr val="accent1"/>
            </a:solidFill>
          </a:ln>
        </p:spPr>
        <p:txBody>
          <a:bodyPr/>
          <a:lstStyle>
            <a:lvl1pPr marL="0" indent="0">
              <a:buNone/>
              <a:defRPr/>
            </a:lvl1pPr>
          </a:lstStyle>
          <a:p>
            <a:r>
              <a:rPr lang="en-GB" noProof="0" dirty="0"/>
              <a:t> </a:t>
            </a:r>
          </a:p>
        </p:txBody>
      </p:sp>
      <p:sp>
        <p:nvSpPr>
          <p:cNvPr id="14" name="Frame picture 1 (PHJU)">
            <a:extLst>
              <a:ext uri="{FF2B5EF4-FFF2-40B4-BE49-F238E27FC236}">
                <a16:creationId xmlns:a16="http://schemas.microsoft.com/office/drawing/2014/main" id="{D98DDA9A-F260-4EEC-ADFF-3635E73E3F6D}"/>
              </a:ext>
            </a:extLst>
          </p:cNvPr>
          <p:cNvSpPr>
            <a:spLocks noGrp="1" noSelect="1" noChangeAspect="1"/>
          </p:cNvSpPr>
          <p:nvPr>
            <p:ph type="body" idx="1005" hasCustomPrompt="1"/>
            <p:custDataLst>
              <p:custData r:id="rId3"/>
            </p:custDataLst>
          </p:nvPr>
        </p:nvSpPr>
        <p:spPr>
          <a:xfrm>
            <a:off x="-2289762" y="3838814"/>
            <a:ext cx="1800000" cy="308451"/>
          </a:xfrm>
          <a:prstGeom prst="rect">
            <a:avLst/>
          </a:prstGeom>
          <a:blipFill>
            <a:blip r:embed="rId6"/>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ctr" defTabSz="914400" rtl="0" eaLnBrk="1" latinLnBrk="0" hangingPunct="1">
              <a:lnSpc>
                <a:spcPct val="90000"/>
              </a:lnSpc>
              <a:spcBef>
                <a:spcPts val="1000"/>
              </a:spcBef>
              <a:buFont typeface="Arial" panose="020B0604020202020204" pitchFamily="34" charset="0"/>
              <a:buNone/>
              <a:defRPr/>
            </a:lvl1pPr>
          </a:lstStyle>
          <a:p>
            <a:pPr algn="ctr"/>
            <a:r>
              <a:rPr lang="en-GB" noProof="0"/>
              <a:t> </a:t>
            </a:r>
          </a:p>
        </p:txBody>
      </p:sp>
    </p:spTree>
    <p:extLst>
      <p:ext uri="{BB962C8B-B14F-4D97-AF65-F5344CB8AC3E}">
        <p14:creationId xmlns:p14="http://schemas.microsoft.com/office/powerpoint/2010/main" val="2290491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 (wit), afbeelding en wit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51350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624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Tijdelijke aanduiding voor datum 2"/>
          <p:cNvSpPr>
            <a:spLocks noGrp="1" noSelect="1"/>
          </p:cNvSpPr>
          <p:nvPr>
            <p:ph type="dt" sz="half" idx="10"/>
          </p:nvPr>
        </p:nvSpPr>
        <p:spPr/>
        <p:txBody>
          <a:bodyPr/>
          <a:lstStyle/>
          <a:p>
            <a:fld id="{2923B9C5-BE15-4844-92EA-6B5A4B794705}" type="datetime4">
              <a:rPr lang="nl-NL" noProof="1" smtClean="0"/>
              <a:t>23 april 2024</a:t>
            </a:fld>
            <a:endParaRPr lang="nl-NL" noProof="1"/>
          </a:p>
        </p:txBody>
      </p:sp>
      <p:sp>
        <p:nvSpPr>
          <p:cNvPr id="4" name="Tijdelijke aanduiding voor voettekst 3"/>
          <p:cNvSpPr>
            <a:spLocks noGrp="1" noSelect="1"/>
          </p:cNvSpPr>
          <p:nvPr>
            <p:ph type="ftr" sz="quarter" idx="11"/>
          </p:nvPr>
        </p:nvSpPr>
        <p:spPr/>
        <p:txBody>
          <a:bodyPr/>
          <a:lstStyle/>
          <a:p>
            <a:r>
              <a:rPr lang="nl-NL" noProof="1"/>
              <a:t>[Voettekst]</a:t>
            </a:r>
          </a:p>
        </p:txBody>
      </p:sp>
      <p:sp>
        <p:nvSpPr>
          <p:cNvPr id="5" name="Tijdelijke aanduiding voor dianummer 4"/>
          <p:cNvSpPr>
            <a:spLocks noGrp="1" noSelect="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4" name="Tijdelijke aanduiding voor tekst 2"/>
          <p:cNvSpPr>
            <a:spLocks noGrp="1" noSelect="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Tijdelijke aanduiding voor tekst 1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el 1"/>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46417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red), image and red/black logo">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12"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747453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568844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Tijdelijke aanduiding voor datum 2"/>
          <p:cNvSpPr>
            <a:spLocks noGrp="1" noSelect="1"/>
          </p:cNvSpPr>
          <p:nvPr>
            <p:ph type="dt" sz="half" idx="10"/>
          </p:nvPr>
        </p:nvSpPr>
        <p:spPr/>
        <p:txBody>
          <a:bodyPr/>
          <a:lstStyle/>
          <a:p>
            <a:fld id="{2923B9C5-BE15-4844-92EA-6B5A4B794705}" type="datetime4">
              <a:rPr lang="nl-NL" noProof="1" smtClean="0"/>
              <a:t>23 april 2024</a:t>
            </a:fld>
            <a:endParaRPr lang="nl-NL" noProof="1"/>
          </a:p>
        </p:txBody>
      </p:sp>
      <p:sp>
        <p:nvSpPr>
          <p:cNvPr id="4" name="Tijdelijke aanduiding voor voettekst 3"/>
          <p:cNvSpPr>
            <a:spLocks noGrp="1" noSelect="1"/>
          </p:cNvSpPr>
          <p:nvPr>
            <p:ph type="ftr" sz="quarter" idx="11"/>
          </p:nvPr>
        </p:nvSpPr>
        <p:spPr/>
        <p:txBody>
          <a:bodyPr/>
          <a:lstStyle/>
          <a:p>
            <a:r>
              <a:rPr lang="nl-NL" noProof="1"/>
              <a:t>[Voettekst]</a:t>
            </a:r>
          </a:p>
        </p:txBody>
      </p:sp>
      <p:sp>
        <p:nvSpPr>
          <p:cNvPr id="5" name="Tijdelijke aanduiding voor dianummer 4"/>
          <p:cNvSpPr>
            <a:spLocks noGrp="1" noSelect="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6" name="Tijdelijke aanduiding voor tekst 4"/>
          <p:cNvSpPr>
            <a:spLocks noGrp="1" noSelect="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5" name="Tijdelijke aanduiding voor tekst 3"/>
          <p:cNvSpPr>
            <a:spLocks noGrp="1" noSelect="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4" name="Tijdelijke aanduiding voor tekst 2"/>
          <p:cNvSpPr>
            <a:spLocks noGrp="1" noSelect="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Tijdelijke aanduiding voor tekst 1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a:t>
            </a:r>
          </a:p>
        </p:txBody>
      </p:sp>
      <p:sp>
        <p:nvSpPr>
          <p:cNvPr id="2" name="***Titel 1"/>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7"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[kopregel]J</a:t>
            </a:r>
          </a:p>
          <a:p>
            <a:pPr lvl="0"/>
            <a:r>
              <a:rPr lang="nl-NL"/>
              <a:t>JU-LEVEL1=Standaard</a:t>
            </a:r>
            <a:endParaRPr lang="nl-NL" dirty="0"/>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dia wit">
    <p:bg>
      <p:bgPr>
        <a:solidFill>
          <a:srgbClr val="FFFFFF"/>
        </a:solidFill>
        <a:effectLst/>
      </p:bgPr>
    </p:bg>
    <p:spTree>
      <p:nvGrpSpPr>
        <p:cNvPr id="1" name=""/>
        <p:cNvGrpSpPr/>
        <p:nvPr/>
      </p:nvGrpSpPr>
      <p:grpSpPr>
        <a:xfrm>
          <a:off x="0" y="0"/>
          <a:ext cx="0" cy="0"/>
          <a:chOff x="0" y="0"/>
          <a:chExt cx="0" cy="0"/>
        </a:xfrm>
      </p:grpSpPr>
      <p:sp>
        <p:nvSpPr>
          <p:cNvPr id="4" name="Tijdelijke aanduiding voor tekst 3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ussendia Red Impact">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Tijdelijke aanduiding voor tekst 3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ussendia Lady bug">
    <p:bg>
      <p:bgPr>
        <a:solidFill>
          <a:srgbClr val="8C201B"/>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Tijdelijke aanduiding voor tekst 3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dia Maroon">
    <p:bg>
      <p:bgPr>
        <a:solidFill>
          <a:srgbClr val="730E04"/>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Tijdelijke aanduiding voor tekst 3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tekst 2-kolomsindeling">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23 april 2024</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
        <p:nvSpPr>
          <p:cNvPr id="5" name="Tijdelijke aanduiding voor tekst 4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4" name="Tijdelijke aanduiding voor datum 3"/>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t>23 april 2024</a:t>
            </a:fld>
            <a:endParaRPr lang="nl-NL" noProof="1"/>
          </a:p>
        </p:txBody>
      </p:sp>
      <p:sp>
        <p:nvSpPr>
          <p:cNvPr id="5" name="Tijdelijke aanduiding voor voettekst 4"/>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
        <p:nvSpPr>
          <p:cNvPr id="6" name="Tijdelijke aanduiding voor dianummer 5"/>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3" name="Tijdelijke aanduiding voor tekst 2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nummer 1e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p:txBody>
      </p:sp>
      <p:sp>
        <p:nvSpPr>
          <p:cNvPr id="2" name="Tijdelijke aanduiding voor titel 1"/>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nl-NL" noProof="1"/>
              <a:t>[Titel]</a:t>
            </a:r>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2" r:id="rId21"/>
    <p:sldLayoutId id="2147483744" r:id="rId22"/>
    <p:sldLayoutId id="2147483745" r:id="rId23"/>
    <p:sldLayoutId id="2147483746" r:id="rId24"/>
    <p:sldLayoutId id="2147483747" r:id="rId25"/>
    <p:sldLayoutId id="2147483748" r:id="rId26"/>
    <p:sldLayoutId id="2147483750" r:id="rId27"/>
    <p:sldLayoutId id="2147483751" r:id="rId28"/>
    <p:sldLayoutId id="2147483752" r:id="rId29"/>
    <p:sldLayoutId id="2147483753" r:id="rId30"/>
    <p:sldLayoutId id="2147483754" r:id="rId31"/>
  </p:sldLayoutIdLst>
  <p:hf sldNum="0"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youtu.be/38aRs2Al1Kg?si=-Wsrkew6IpUiQyf8" TargetMode="External"/><Relationship Id="rId5" Type="http://schemas.openxmlformats.org/officeDocument/2006/relationships/image" Target="../media/image6.png"/><Relationship Id="rId4" Type="http://schemas.openxmlformats.org/officeDocument/2006/relationships/hyperlink" Target="https://www.youtube.com/watch?v=x5gbyC12UUE"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ceholder 1">
            <a:extLst>
              <a:ext uri="{FF2B5EF4-FFF2-40B4-BE49-F238E27FC236}">
                <a16:creationId xmlns:a16="http://schemas.microsoft.com/office/drawing/2014/main" id="{CA112733-8D84-4185-A440-97A0DAA270BD}"/>
              </a:ext>
            </a:extLst>
          </p:cNvPr>
          <p:cNvSpPr>
            <a:spLocks noGrp="1"/>
          </p:cNvSpPr>
          <p:nvPr>
            <p:ph type="body" sz="quarter" idx="16"/>
          </p:nvPr>
        </p:nvSpPr>
        <p:spPr/>
        <p:txBody>
          <a:bodyPr/>
          <a:lstStyle/>
          <a:p>
            <a:endParaRPr lang="en-GB" dirty="0"/>
          </a:p>
        </p:txBody>
      </p:sp>
      <p:sp>
        <p:nvSpPr>
          <p:cNvPr id="8" name="Placeholder 2">
            <a:extLst>
              <a:ext uri="{FF2B5EF4-FFF2-40B4-BE49-F238E27FC236}">
                <a16:creationId xmlns:a16="http://schemas.microsoft.com/office/drawing/2014/main" id="{D3DA2521-808E-495E-88BB-D395FF88EB99}"/>
              </a:ext>
            </a:extLst>
          </p:cNvPr>
          <p:cNvSpPr>
            <a:spLocks noGrp="1"/>
          </p:cNvSpPr>
          <p:nvPr>
            <p:ph type="body" sz="quarter" idx="15"/>
          </p:nvPr>
        </p:nvSpPr>
        <p:spPr/>
        <p:txBody>
          <a:bodyPr/>
          <a:lstStyle/>
          <a:p>
            <a:endParaRPr lang="en-GB" dirty="0"/>
          </a:p>
        </p:txBody>
      </p:sp>
      <p:sp>
        <p:nvSpPr>
          <p:cNvPr id="7" name="Placeholder 3">
            <a:extLst>
              <a:ext uri="{FF2B5EF4-FFF2-40B4-BE49-F238E27FC236}">
                <a16:creationId xmlns:a16="http://schemas.microsoft.com/office/drawing/2014/main" id="{6BF34FB1-DA5E-4CB1-983E-E2A1F9F56F30}"/>
              </a:ext>
            </a:extLst>
          </p:cNvPr>
          <p:cNvSpPr>
            <a:spLocks noGrp="1"/>
          </p:cNvSpPr>
          <p:nvPr>
            <p:ph type="body" sz="quarter" idx="14"/>
          </p:nvPr>
        </p:nvSpPr>
        <p:spPr/>
        <p:txBody>
          <a:bodyPr/>
          <a:lstStyle/>
          <a:p>
            <a:endParaRPr lang="en-GB" dirty="0"/>
          </a:p>
        </p:txBody>
      </p:sp>
      <p:sp>
        <p:nvSpPr>
          <p:cNvPr id="6" name="Placeholder 4">
            <a:extLst>
              <a:ext uri="{FF2B5EF4-FFF2-40B4-BE49-F238E27FC236}">
                <a16:creationId xmlns:a16="http://schemas.microsoft.com/office/drawing/2014/main" id="{9BDA1F51-3FE3-442D-824C-A417D5EB3EAD}"/>
              </a:ext>
            </a:extLst>
          </p:cNvPr>
          <p:cNvSpPr>
            <a:spLocks noGrp="1"/>
          </p:cNvSpPr>
          <p:nvPr>
            <p:ph type="body" sz="quarter" idx="13"/>
          </p:nvPr>
        </p:nvSpPr>
        <p:spPr/>
        <p:txBody>
          <a:bodyPr/>
          <a:lstStyle/>
          <a:p>
            <a:r>
              <a:rPr lang="en-GB" dirty="0"/>
              <a:t>Welkom </a:t>
            </a:r>
            <a:r>
              <a:rPr lang="en-GB" dirty="0" err="1"/>
              <a:t>bij</a:t>
            </a:r>
            <a:r>
              <a:rPr lang="en-GB" dirty="0"/>
              <a:t> de</a:t>
            </a:r>
          </a:p>
          <a:p>
            <a:r>
              <a:rPr lang="en-GB" dirty="0"/>
              <a:t>Radboud </a:t>
            </a:r>
            <a:r>
              <a:rPr lang="en-GB" dirty="0" err="1"/>
              <a:t>Universiteit</a:t>
            </a:r>
            <a:r>
              <a:rPr lang="en-GB" dirty="0"/>
              <a:t>!  </a:t>
            </a:r>
          </a:p>
        </p:txBody>
      </p:sp>
    </p:spTree>
    <p:extLst>
      <p:ext uri="{BB962C8B-B14F-4D97-AF65-F5344CB8AC3E}">
        <p14:creationId xmlns:p14="http://schemas.microsoft.com/office/powerpoint/2010/main" val="384715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653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0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0140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Titel 1"/>
          <p:cNvSpPr>
            <a:spLocks noGrp="1"/>
          </p:cNvSpPr>
          <p:nvPr>
            <p:ph type="title"/>
          </p:nvPr>
        </p:nvSpPr>
        <p:spPr>
          <a:xfrm>
            <a:off x="0" y="2492896"/>
            <a:ext cx="12204000" cy="1188000"/>
          </a:xfrm>
        </p:spPr>
        <p:txBody>
          <a:bodyPr/>
          <a:lstStyle/>
          <a:p>
            <a:r>
              <a:rPr lang="en-US" spc="-150" dirty="0" err="1">
                <a:latin typeface="Open Sans Extrabold" panose="020B0606030504020204" pitchFamily="34" charset="0"/>
                <a:ea typeface="Open Sans Extrabold" panose="020B0606030504020204" pitchFamily="34" charset="0"/>
                <a:cs typeface="Open Sans Extrabold" panose="020B0606030504020204" pitchFamily="34" charset="0"/>
              </a:rPr>
              <a:t>Uitstekende</a:t>
            </a:r>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pc="-150" dirty="0" err="1">
                <a:latin typeface="Open Sans Extrabold" panose="020B0606030504020204" pitchFamily="34" charset="0"/>
                <a:ea typeface="Open Sans Extrabold" panose="020B0606030504020204" pitchFamily="34" charset="0"/>
                <a:cs typeface="Open Sans Extrabold" panose="020B0606030504020204" pitchFamily="34" charset="0"/>
              </a:rPr>
              <a:t>sportfaciliteiten</a:t>
            </a:r>
            <a:endParaRPr lang="nl-NL"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2655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7703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560" b="14560"/>
          <a:stretch>
            <a:fillRect/>
          </a:stretch>
        </p:blipFill>
        <p:spPr/>
      </p:pic>
      <p:sp>
        <p:nvSpPr>
          <p:cNvPr id="2" name="Titel 1"/>
          <p:cNvSpPr>
            <a:spLocks noGrp="1"/>
          </p:cNvSpPr>
          <p:nvPr>
            <p:ph type="title"/>
          </p:nvPr>
        </p:nvSpPr>
        <p:spPr>
          <a:xfrm>
            <a:off x="0" y="2420888"/>
            <a:ext cx="12204000" cy="1188000"/>
          </a:xfrm>
        </p:spPr>
        <p:txBody>
          <a:bodyPr/>
          <a:lstStyle/>
          <a:p>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Breed </a:t>
            </a:r>
            <a:r>
              <a:rPr lang="en-US" spc="-150" dirty="0" err="1">
                <a:latin typeface="Open Sans Extrabold" panose="020B0606030504020204" pitchFamily="34" charset="0"/>
                <a:ea typeface="Open Sans Extrabold" panose="020B0606030504020204" pitchFamily="34" charset="0"/>
                <a:cs typeface="Open Sans Extrabold" panose="020B0606030504020204" pitchFamily="34" charset="0"/>
              </a:rPr>
              <a:t>scala</a:t>
            </a:r>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pc="-150" dirty="0" err="1">
                <a:latin typeface="Open Sans Extrabold" panose="020B0606030504020204" pitchFamily="34" charset="0"/>
                <a:ea typeface="Open Sans Extrabold" panose="020B0606030504020204" pitchFamily="34" charset="0"/>
                <a:cs typeface="Open Sans Extrabold" panose="020B0606030504020204" pitchFamily="34" charset="0"/>
              </a:rPr>
              <a:t>aan</a:t>
            </a:r>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 </a:t>
            </a:r>
            <a:b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br>
            <a:r>
              <a:rPr lang="en-US" spc="-150" dirty="0" err="1">
                <a:latin typeface="Open Sans Extrabold" panose="020B0606030504020204" pitchFamily="34" charset="0"/>
                <a:ea typeface="Open Sans Extrabold" panose="020B0606030504020204" pitchFamily="34" charset="0"/>
                <a:cs typeface="Open Sans Extrabold" panose="020B0606030504020204" pitchFamily="34" charset="0"/>
              </a:rPr>
              <a:t>cuturele</a:t>
            </a:r>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pc="-150" dirty="0" err="1">
                <a:latin typeface="Open Sans Extrabold" panose="020B0606030504020204" pitchFamily="34" charset="0"/>
                <a:ea typeface="Open Sans Extrabold" panose="020B0606030504020204" pitchFamily="34" charset="0"/>
                <a:cs typeface="Open Sans Extrabold" panose="020B0606030504020204" pitchFamily="34" charset="0"/>
              </a:rPr>
              <a:t>activiteiten</a:t>
            </a:r>
            <a:endParaRPr lang="nl-NL"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015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7897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21400" y="-171400"/>
            <a:ext cx="12193200" cy="6858000"/>
          </a:xfrm>
        </p:spPr>
      </p:pic>
      <p:sp>
        <p:nvSpPr>
          <p:cNvPr id="3" name="Titel 2"/>
          <p:cNvSpPr>
            <a:spLocks noGrp="1"/>
          </p:cNvSpPr>
          <p:nvPr>
            <p:ph type="title"/>
          </p:nvPr>
        </p:nvSpPr>
        <p:spPr>
          <a:xfrm>
            <a:off x="-24776" y="2239864"/>
            <a:ext cx="12204000" cy="1188000"/>
          </a:xfrm>
        </p:spPr>
        <p:txBody>
          <a:bodyPr/>
          <a:lstStyle/>
          <a:p>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Nijmegen: old city, young vibe</a:t>
            </a:r>
            <a:endParaRPr lang="nl-NL"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53885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r>
              <a:rPr lang="en-US" dirty="0" err="1"/>
              <a:t>Feiten</a:t>
            </a:r>
            <a:r>
              <a:rPr lang="en-US" dirty="0"/>
              <a:t> &amp; </a:t>
            </a:r>
            <a:r>
              <a:rPr lang="en-US" dirty="0" err="1"/>
              <a:t>cijfers</a:t>
            </a:r>
            <a:endParaRPr lang="nl-NL" dirty="0"/>
          </a:p>
        </p:txBody>
      </p:sp>
    </p:spTree>
    <p:extLst>
      <p:ext uri="{BB962C8B-B14F-4D97-AF65-F5344CB8AC3E}">
        <p14:creationId xmlns:p14="http://schemas.microsoft.com/office/powerpoint/2010/main" val="15817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t>organogram</a:t>
            </a:r>
            <a:endParaRPr lang="nl-NL" dirty="0"/>
          </a:p>
        </p:txBody>
      </p:sp>
      <p:sp>
        <p:nvSpPr>
          <p:cNvPr id="5" name="Tijdelijke aanduiding voor tekst 4"/>
          <p:cNvSpPr>
            <a:spLocks noGrp="1"/>
          </p:cNvSpPr>
          <p:nvPr>
            <p:ph type="body" sz="quarter" idx="1002"/>
          </p:nvPr>
        </p:nvSpPr>
        <p:spPr/>
        <p:txBody>
          <a:bodyPr/>
          <a:lstStyle/>
          <a:p>
            <a:endParaRPr lang="nl-NL"/>
          </a:p>
        </p:txBody>
      </p:sp>
      <p:pic>
        <p:nvPicPr>
          <p:cNvPr id="8" name="Tijdelijke aanduiding voor inhoud 7">
            <a:extLst>
              <a:ext uri="{FF2B5EF4-FFF2-40B4-BE49-F238E27FC236}">
                <a16:creationId xmlns:a16="http://schemas.microsoft.com/office/drawing/2014/main" id="{F45EB043-C6C4-B3EB-F462-49E3E21F38B0}"/>
              </a:ext>
            </a:extLst>
          </p:cNvPr>
          <p:cNvPicPr>
            <a:picLocks noGrp="1" noChangeAspect="1"/>
          </p:cNvPicPr>
          <p:nvPr>
            <p:ph idx="1"/>
          </p:nvPr>
        </p:nvPicPr>
        <p:blipFill>
          <a:blip r:embed="rId3"/>
          <a:stretch>
            <a:fillRect/>
          </a:stretch>
        </p:blipFill>
        <p:spPr>
          <a:xfrm>
            <a:off x="3798095" y="1773238"/>
            <a:ext cx="4598985" cy="4213225"/>
          </a:xfrm>
        </p:spPr>
      </p:pic>
    </p:spTree>
    <p:extLst>
      <p:ext uri="{BB962C8B-B14F-4D97-AF65-F5344CB8AC3E}">
        <p14:creationId xmlns:p14="http://schemas.microsoft.com/office/powerpoint/2010/main" val="375309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1775520" y="908720"/>
            <a:ext cx="8712968" cy="2160000"/>
          </a:xfrm>
        </p:spPr>
        <p:txBody>
          <a:bodyPr/>
          <a:lstStyle/>
          <a:p>
            <a:r>
              <a:rPr lang="en-US" sz="6000" cap="none" dirty="0"/>
              <a:t>‘We </a:t>
            </a:r>
            <a:r>
              <a:rPr lang="en-US" sz="6000" cap="none" dirty="0" err="1"/>
              <a:t>dragen</a:t>
            </a:r>
            <a:r>
              <a:rPr lang="en-US" sz="6000" cap="none" dirty="0"/>
              <a:t> </a:t>
            </a:r>
            <a:r>
              <a:rPr lang="en-US" sz="6000" cap="none" dirty="0" err="1"/>
              <a:t>bij</a:t>
            </a:r>
            <a:r>
              <a:rPr lang="en-US" sz="6000" cap="none" dirty="0"/>
              <a:t> </a:t>
            </a:r>
            <a:r>
              <a:rPr lang="en-US" sz="6000" cap="none" dirty="0" err="1"/>
              <a:t>aan</a:t>
            </a:r>
            <a:r>
              <a:rPr lang="en-US" sz="6000" cap="none" dirty="0"/>
              <a:t> </a:t>
            </a:r>
            <a:r>
              <a:rPr lang="en-US" sz="6000" cap="none" dirty="0" err="1"/>
              <a:t>een</a:t>
            </a:r>
            <a:r>
              <a:rPr lang="en-US" sz="6000" cap="none" dirty="0"/>
              <a:t> </a:t>
            </a:r>
            <a:r>
              <a:rPr lang="en-US" sz="6000" cap="none" dirty="0" err="1"/>
              <a:t>gezonde</a:t>
            </a:r>
            <a:r>
              <a:rPr lang="en-US" sz="6000" cap="none" dirty="0"/>
              <a:t>, </a:t>
            </a:r>
            <a:r>
              <a:rPr lang="en-US" sz="6000" cap="none" dirty="0" err="1"/>
              <a:t>vrije</a:t>
            </a:r>
            <a:r>
              <a:rPr lang="en-US" sz="6000" cap="none" dirty="0"/>
              <a:t> </a:t>
            </a:r>
            <a:r>
              <a:rPr lang="en-US" sz="6000" cap="none" dirty="0" err="1"/>
              <a:t>wereld</a:t>
            </a:r>
            <a:r>
              <a:rPr lang="en-US" sz="6000" cap="none" dirty="0"/>
              <a:t> met </a:t>
            </a:r>
            <a:r>
              <a:rPr lang="en-US" sz="6000" cap="none" dirty="0" err="1"/>
              <a:t>gelijke</a:t>
            </a:r>
            <a:r>
              <a:rPr lang="en-US" sz="6000" cap="none" dirty="0"/>
              <a:t> </a:t>
            </a:r>
            <a:r>
              <a:rPr lang="en-US" sz="6000" cap="none" dirty="0" err="1"/>
              <a:t>kansen</a:t>
            </a:r>
            <a:r>
              <a:rPr lang="en-US" sz="6000" cap="none" dirty="0"/>
              <a:t> </a:t>
            </a:r>
            <a:r>
              <a:rPr lang="en-US" sz="6000" cap="none" dirty="0" err="1"/>
              <a:t>voor</a:t>
            </a:r>
            <a:r>
              <a:rPr lang="en-US" sz="6000" cap="none" dirty="0"/>
              <a:t> </a:t>
            </a:r>
            <a:r>
              <a:rPr lang="en-US" sz="6000" cap="none" dirty="0" err="1"/>
              <a:t>iedereen</a:t>
            </a:r>
            <a:r>
              <a:rPr lang="en-US" sz="6000" cap="none" dirty="0"/>
              <a:t>’</a:t>
            </a:r>
            <a:endParaRPr lang="nl-NL" sz="6000" cap="none" dirty="0"/>
          </a:p>
        </p:txBody>
      </p:sp>
    </p:spTree>
    <p:extLst>
      <p:ext uri="{BB962C8B-B14F-4D97-AF65-F5344CB8AC3E}">
        <p14:creationId xmlns:p14="http://schemas.microsoft.com/office/powerpoint/2010/main" val="286262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p:cNvSpPr>
            <a:spLocks noGrp="1"/>
          </p:cNvSpPr>
          <p:nvPr>
            <p:ph type="body" sz="quarter" idx="13"/>
          </p:nvPr>
        </p:nvSpPr>
        <p:spPr/>
        <p:txBody>
          <a:bodyPr/>
          <a:lstStyle/>
          <a:p>
            <a:r>
              <a:rPr lang="en-US" dirty="0" err="1"/>
              <a:t>Letteren</a:t>
            </a:r>
            <a:r>
              <a:rPr lang="en-US" dirty="0"/>
              <a:t> </a:t>
            </a:r>
          </a:p>
          <a:p>
            <a:r>
              <a:rPr lang="en-US" dirty="0" err="1"/>
              <a:t>Rechtsgeleerdheid</a:t>
            </a:r>
            <a:r>
              <a:rPr lang="en-US" dirty="0"/>
              <a:t> </a:t>
            </a:r>
          </a:p>
          <a:p>
            <a:r>
              <a:rPr lang="en-US" dirty="0" err="1"/>
              <a:t>Medische</a:t>
            </a:r>
            <a:r>
              <a:rPr lang="en-US" dirty="0"/>
              <a:t> </a:t>
            </a:r>
            <a:r>
              <a:rPr lang="en-US" dirty="0" err="1"/>
              <a:t>Wetenschappen</a:t>
            </a:r>
            <a:endParaRPr lang="en-US" dirty="0"/>
          </a:p>
          <a:p>
            <a:r>
              <a:rPr lang="en-US" dirty="0" err="1"/>
              <a:t>Managementwetenschappen</a:t>
            </a:r>
            <a:endParaRPr lang="en-US" dirty="0"/>
          </a:p>
          <a:p>
            <a:r>
              <a:rPr lang="en-US" dirty="0" err="1"/>
              <a:t>Filosofie</a:t>
            </a:r>
            <a:r>
              <a:rPr lang="en-US" dirty="0"/>
              <a:t>, </a:t>
            </a:r>
            <a:r>
              <a:rPr lang="en-US" dirty="0" err="1"/>
              <a:t>Theologie</a:t>
            </a:r>
            <a:r>
              <a:rPr lang="en-US" dirty="0"/>
              <a:t> </a:t>
            </a:r>
            <a:r>
              <a:rPr lang="en-US" dirty="0" err="1"/>
              <a:t>en</a:t>
            </a:r>
            <a:r>
              <a:rPr lang="en-US" dirty="0"/>
              <a:t> </a:t>
            </a:r>
            <a:r>
              <a:rPr lang="en-US" dirty="0" err="1"/>
              <a:t>Religiewetenschappen</a:t>
            </a:r>
            <a:endParaRPr lang="en-US" dirty="0"/>
          </a:p>
          <a:p>
            <a:r>
              <a:rPr lang="en-US" dirty="0" err="1"/>
              <a:t>Natuurwetenschappen</a:t>
            </a:r>
            <a:r>
              <a:rPr lang="en-US" dirty="0"/>
              <a:t>, </a:t>
            </a:r>
            <a:r>
              <a:rPr lang="en-US" dirty="0" err="1"/>
              <a:t>Wiskunde</a:t>
            </a:r>
            <a:r>
              <a:rPr lang="en-US" dirty="0"/>
              <a:t> </a:t>
            </a:r>
            <a:r>
              <a:rPr lang="en-US" dirty="0" err="1"/>
              <a:t>en</a:t>
            </a:r>
            <a:r>
              <a:rPr lang="en-US" dirty="0"/>
              <a:t> </a:t>
            </a:r>
            <a:r>
              <a:rPr lang="en-US" dirty="0" err="1"/>
              <a:t>Informatica</a:t>
            </a:r>
            <a:endParaRPr lang="en-US" dirty="0"/>
          </a:p>
          <a:p>
            <a:r>
              <a:rPr lang="en-US" dirty="0" err="1"/>
              <a:t>Sociale</a:t>
            </a:r>
            <a:r>
              <a:rPr lang="en-US" dirty="0"/>
              <a:t> </a:t>
            </a:r>
            <a:r>
              <a:rPr lang="en-US" dirty="0" err="1"/>
              <a:t>Wetenschappen</a:t>
            </a:r>
            <a:endParaRPr lang="en-US" dirty="0"/>
          </a:p>
          <a:p>
            <a:pPr marL="0" indent="0">
              <a:buNone/>
            </a:pPr>
            <a:endParaRPr lang="en-US" dirty="0"/>
          </a:p>
        </p:txBody>
      </p:sp>
      <p:sp>
        <p:nvSpPr>
          <p:cNvPr id="3" name="Titel 2"/>
          <p:cNvSpPr>
            <a:spLocks noGrp="1"/>
          </p:cNvSpPr>
          <p:nvPr>
            <p:ph type="title"/>
          </p:nvPr>
        </p:nvSpPr>
        <p:spPr/>
        <p:txBody>
          <a:bodyPr/>
          <a:lstStyle/>
          <a:p>
            <a:r>
              <a:rPr lang="en-US" dirty="0"/>
              <a:t>7 </a:t>
            </a:r>
            <a:r>
              <a:rPr lang="en-US" dirty="0" err="1"/>
              <a:t>faculteiten</a:t>
            </a:r>
            <a:r>
              <a:rPr lang="en-US" dirty="0"/>
              <a:t> </a:t>
            </a:r>
            <a:endParaRPr lang="nl-NL" dirty="0"/>
          </a:p>
        </p:txBody>
      </p:sp>
    </p:spTree>
    <p:extLst>
      <p:ext uri="{BB962C8B-B14F-4D97-AF65-F5344CB8AC3E}">
        <p14:creationId xmlns:p14="http://schemas.microsoft.com/office/powerpoint/2010/main" val="229631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p:cNvSpPr>
            <a:spLocks noGrp="1"/>
          </p:cNvSpPr>
          <p:nvPr>
            <p:ph type="body" sz="quarter" idx="13"/>
          </p:nvPr>
        </p:nvSpPr>
        <p:spPr/>
        <p:txBody>
          <a:bodyPr/>
          <a:lstStyle/>
          <a:p>
            <a:r>
              <a:rPr lang="en-US" dirty="0" err="1"/>
              <a:t>Actief</a:t>
            </a:r>
            <a:r>
              <a:rPr lang="en-US" dirty="0"/>
              <a:t> in </a:t>
            </a:r>
            <a:r>
              <a:rPr lang="en-US" dirty="0" err="1"/>
              <a:t>alle</a:t>
            </a:r>
            <a:r>
              <a:rPr lang="en-US" dirty="0"/>
              <a:t> </a:t>
            </a:r>
            <a:r>
              <a:rPr lang="en-US" dirty="0" err="1"/>
              <a:t>onderzoeksrichtingen</a:t>
            </a:r>
            <a:r>
              <a:rPr lang="en-US" dirty="0"/>
              <a:t>:</a:t>
            </a:r>
            <a:br>
              <a:rPr lang="en-US" dirty="0"/>
            </a:br>
            <a:r>
              <a:rPr lang="en-US" dirty="0" err="1"/>
              <a:t>alfa</a:t>
            </a:r>
            <a:r>
              <a:rPr lang="en-US" dirty="0"/>
              <a:t>, b</a:t>
            </a:r>
            <a:r>
              <a:rPr lang="nl-NL" dirty="0"/>
              <a:t>è</a:t>
            </a:r>
            <a:r>
              <a:rPr lang="en-US" dirty="0"/>
              <a:t>ta </a:t>
            </a:r>
            <a:r>
              <a:rPr lang="en-US" dirty="0" err="1"/>
              <a:t>en</a:t>
            </a:r>
            <a:r>
              <a:rPr lang="en-US" dirty="0"/>
              <a:t> gamma</a:t>
            </a:r>
          </a:p>
          <a:p>
            <a:r>
              <a:rPr lang="en-US" dirty="0" err="1"/>
              <a:t>Multidisciplinair</a:t>
            </a:r>
            <a:r>
              <a:rPr lang="en-US" dirty="0"/>
              <a:t> </a:t>
            </a:r>
            <a:r>
              <a:rPr lang="en-US" dirty="0" err="1"/>
              <a:t>en</a:t>
            </a:r>
            <a:r>
              <a:rPr lang="en-US" dirty="0"/>
              <a:t> </a:t>
            </a:r>
            <a:r>
              <a:rPr lang="en-US" dirty="0" err="1"/>
              <a:t>interdisciplinair</a:t>
            </a:r>
            <a:r>
              <a:rPr lang="en-US" dirty="0"/>
              <a:t> </a:t>
            </a:r>
            <a:r>
              <a:rPr lang="en-US" dirty="0" err="1"/>
              <a:t>onderzoek</a:t>
            </a:r>
            <a:endParaRPr lang="en-US" dirty="0"/>
          </a:p>
          <a:p>
            <a:pPr marL="0" indent="0">
              <a:buNone/>
            </a:pPr>
            <a:endParaRPr lang="en-US" dirty="0"/>
          </a:p>
          <a:p>
            <a:pPr marL="0" indent="0">
              <a:buNone/>
            </a:pPr>
            <a:r>
              <a:rPr lang="en-US" dirty="0" err="1"/>
              <a:t>Prominente</a:t>
            </a:r>
            <a:r>
              <a:rPr lang="en-US" dirty="0"/>
              <a:t> </a:t>
            </a:r>
            <a:r>
              <a:rPr lang="en-US" dirty="0" err="1"/>
              <a:t>onderzoeksfaciliteiten</a:t>
            </a:r>
            <a:r>
              <a:rPr lang="en-US" dirty="0"/>
              <a:t>: </a:t>
            </a:r>
            <a:br>
              <a:rPr lang="en-US" dirty="0"/>
            </a:br>
            <a:endParaRPr lang="en-US" dirty="0"/>
          </a:p>
          <a:p>
            <a:r>
              <a:rPr lang="en-US" dirty="0" err="1"/>
              <a:t>Donders</a:t>
            </a:r>
            <a:r>
              <a:rPr lang="en-US" dirty="0"/>
              <a:t> Institute for Brain, Cognition and </a:t>
            </a:r>
            <a:r>
              <a:rPr lang="en-US" dirty="0" err="1"/>
              <a:t>Behaviour</a:t>
            </a:r>
            <a:endParaRPr lang="en-US" dirty="0"/>
          </a:p>
          <a:p>
            <a:r>
              <a:rPr lang="nl-NL" dirty="0">
                <a:cs typeface="Arial" charset="0"/>
              </a:rPr>
              <a:t>High Field </a:t>
            </a:r>
            <a:r>
              <a:rPr lang="nl-NL" dirty="0" err="1">
                <a:cs typeface="Arial" charset="0"/>
              </a:rPr>
              <a:t>Magnet</a:t>
            </a:r>
            <a:r>
              <a:rPr lang="nl-NL" dirty="0">
                <a:cs typeface="Arial" charset="0"/>
              </a:rPr>
              <a:t> </a:t>
            </a:r>
            <a:r>
              <a:rPr lang="nl-NL" dirty="0" err="1">
                <a:cs typeface="Arial" charset="0"/>
              </a:rPr>
              <a:t>Laboratory</a:t>
            </a:r>
            <a:endParaRPr lang="nl-NL" dirty="0">
              <a:cs typeface="Arial" charset="0"/>
            </a:endParaRPr>
          </a:p>
          <a:p>
            <a:r>
              <a:rPr lang="nl-NL" dirty="0"/>
              <a:t>Max Planck </a:t>
            </a:r>
            <a:r>
              <a:rPr lang="nl-NL" dirty="0" err="1"/>
              <a:t>Institute</a:t>
            </a:r>
            <a:r>
              <a:rPr lang="nl-NL" dirty="0"/>
              <a:t> </a:t>
            </a:r>
            <a:r>
              <a:rPr lang="nl-NL" dirty="0" err="1"/>
              <a:t>for</a:t>
            </a:r>
            <a:r>
              <a:rPr lang="nl-NL" dirty="0"/>
              <a:t> </a:t>
            </a:r>
            <a:r>
              <a:rPr lang="nl-NL" dirty="0" err="1"/>
              <a:t>Psycholinguistics</a:t>
            </a:r>
            <a:endParaRPr lang="en-US" dirty="0"/>
          </a:p>
          <a:p>
            <a:endParaRPr lang="nl-NL" dirty="0"/>
          </a:p>
        </p:txBody>
      </p:sp>
      <p:sp>
        <p:nvSpPr>
          <p:cNvPr id="3" name="Titel 2"/>
          <p:cNvSpPr>
            <a:spLocks noGrp="1"/>
          </p:cNvSpPr>
          <p:nvPr>
            <p:ph type="title"/>
          </p:nvPr>
        </p:nvSpPr>
        <p:spPr/>
        <p:txBody>
          <a:bodyPr/>
          <a:lstStyle/>
          <a:p>
            <a:r>
              <a:rPr lang="en-US" dirty="0"/>
              <a:t>16 </a:t>
            </a:r>
            <a:r>
              <a:rPr lang="en-US" dirty="0" err="1"/>
              <a:t>onderzoeksinstituten</a:t>
            </a:r>
            <a:endParaRPr lang="nl-NL" dirty="0"/>
          </a:p>
        </p:txBody>
      </p:sp>
    </p:spTree>
    <p:extLst>
      <p:ext uri="{BB962C8B-B14F-4D97-AF65-F5344CB8AC3E}">
        <p14:creationId xmlns:p14="http://schemas.microsoft.com/office/powerpoint/2010/main" val="134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6" name="Tijdelijke aanduiding voor tekst 5"/>
          <p:cNvSpPr>
            <a:spLocks noGrp="1"/>
          </p:cNvSpPr>
          <p:nvPr>
            <p:ph type="body" sz="quarter" idx="13"/>
          </p:nvPr>
        </p:nvSpPr>
        <p:spPr/>
        <p:txBody>
          <a:bodyPr/>
          <a:lstStyle/>
          <a:p>
            <a:pPr marL="0" indent="0">
              <a:buNone/>
            </a:pPr>
            <a:r>
              <a:rPr lang="nl-NL" b="1" dirty="0">
                <a:cs typeface="Arial" charset="0"/>
              </a:rPr>
              <a:t>Studenten			24.402</a:t>
            </a:r>
          </a:p>
          <a:p>
            <a:r>
              <a:rPr lang="nl-NL" dirty="0">
                <a:cs typeface="Arial" charset="0"/>
              </a:rPr>
              <a:t>Bachelor 	</a:t>
            </a:r>
            <a:r>
              <a:rPr lang="nl-NL" b="1" dirty="0">
                <a:cs typeface="Arial" charset="0"/>
              </a:rPr>
              <a:t> 	</a:t>
            </a:r>
            <a:r>
              <a:rPr lang="nl-NL" dirty="0"/>
              <a:t>14</a:t>
            </a:r>
            <a:r>
              <a:rPr lang="nl-NL" dirty="0">
                <a:cs typeface="Arial" charset="0"/>
              </a:rPr>
              <a:t>.481</a:t>
            </a:r>
          </a:p>
          <a:p>
            <a:r>
              <a:rPr lang="nl-NL" dirty="0">
                <a:cs typeface="Arial" charset="0"/>
              </a:rPr>
              <a:t>Pre-master		1.269</a:t>
            </a:r>
          </a:p>
          <a:p>
            <a:r>
              <a:rPr lang="nl-NL" dirty="0">
                <a:cs typeface="Arial" charset="0"/>
              </a:rPr>
              <a:t>Master			8.652</a:t>
            </a:r>
          </a:p>
          <a:p>
            <a:r>
              <a:rPr lang="nl-NL" dirty="0">
                <a:cs typeface="Arial" charset="0"/>
              </a:rPr>
              <a:t>Internationaal		10,6%</a:t>
            </a:r>
          </a:p>
          <a:p>
            <a:endParaRPr lang="nl-NL" dirty="0">
              <a:cs typeface="Arial" charset="0"/>
            </a:endParaRPr>
          </a:p>
          <a:p>
            <a:pPr marL="0" indent="0">
              <a:buNone/>
            </a:pPr>
            <a:r>
              <a:rPr lang="nl-NL" b="1" dirty="0">
                <a:cs typeface="Arial" charset="0"/>
              </a:rPr>
              <a:t>Medewerkers (fte)		6.147</a:t>
            </a:r>
          </a:p>
          <a:p>
            <a:r>
              <a:rPr lang="nl-NL" dirty="0">
                <a:cs typeface="Arial" charset="0"/>
              </a:rPr>
              <a:t>Wetenschappelijk		3.467</a:t>
            </a:r>
          </a:p>
          <a:p>
            <a:r>
              <a:rPr lang="nl-NL" dirty="0">
                <a:cs typeface="Arial" charset="0"/>
              </a:rPr>
              <a:t>Internationaal		30,9%</a:t>
            </a:r>
            <a:r>
              <a:rPr lang="nl-NL" b="1" dirty="0">
                <a:cs typeface="Arial" charset="0"/>
              </a:rPr>
              <a:t>	</a:t>
            </a:r>
          </a:p>
          <a:p>
            <a:pPr marL="0" indent="0">
              <a:buNone/>
            </a:pPr>
            <a:endParaRPr lang="nl-NL" dirty="0"/>
          </a:p>
        </p:txBody>
      </p:sp>
      <p:sp>
        <p:nvSpPr>
          <p:cNvPr id="5" name="Titel 4"/>
          <p:cNvSpPr>
            <a:spLocks noGrp="1"/>
          </p:cNvSpPr>
          <p:nvPr>
            <p:ph type="title"/>
          </p:nvPr>
        </p:nvSpPr>
        <p:spPr/>
        <p:txBody>
          <a:bodyPr/>
          <a:lstStyle/>
          <a:p>
            <a:r>
              <a:rPr lang="en-US" dirty="0" err="1"/>
              <a:t>Kerncijfers</a:t>
            </a:r>
            <a:endParaRPr lang="nl-NL" dirty="0"/>
          </a:p>
        </p:txBody>
      </p:sp>
    </p:spTree>
    <p:extLst>
      <p:ext uri="{BB962C8B-B14F-4D97-AF65-F5344CB8AC3E}">
        <p14:creationId xmlns:p14="http://schemas.microsoft.com/office/powerpoint/2010/main" val="371288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
            <a:extLst>
              <a:ext uri="{FF2B5EF4-FFF2-40B4-BE49-F238E27FC236}">
                <a16:creationId xmlns:a16="http://schemas.microsoft.com/office/drawing/2014/main" id="{296C7823-C0D7-F149-AF6D-A9DB64BBB4DD}"/>
              </a:ext>
            </a:extLst>
          </p:cNvPr>
          <p:cNvSpPr txBox="1">
            <a:spLocks/>
          </p:cNvSpPr>
          <p:nvPr/>
        </p:nvSpPr>
        <p:spPr bwMode="gray">
          <a:xfrm>
            <a:off x="7205014"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22" name="Tijdelijke aanduiding voor tekst 3">
            <a:extLst>
              <a:ext uri="{FF2B5EF4-FFF2-40B4-BE49-F238E27FC236}">
                <a16:creationId xmlns:a16="http://schemas.microsoft.com/office/drawing/2014/main" id="{8F6668B5-07DA-AF4B-8D71-E7E035453F2C}"/>
              </a:ext>
            </a:extLst>
          </p:cNvPr>
          <p:cNvSpPr txBox="1">
            <a:spLocks/>
          </p:cNvSpPr>
          <p:nvPr/>
        </p:nvSpPr>
        <p:spPr bwMode="gray">
          <a:xfrm>
            <a:off x="7168475" y="3915516"/>
            <a:ext cx="1771307" cy="1374366"/>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a:solidFill>
                  <a:srgbClr val="EE1C25"/>
                </a:solidFill>
              </a:rPr>
              <a:t>Van de </a:t>
            </a:r>
            <a:r>
              <a:rPr lang="en-GB" sz="1600" dirty="0" err="1">
                <a:solidFill>
                  <a:srgbClr val="EE1C25"/>
                </a:solidFill>
              </a:rPr>
              <a:t>studenten</a:t>
            </a:r>
            <a:r>
              <a:rPr lang="en-GB" sz="1600" dirty="0">
                <a:solidFill>
                  <a:srgbClr val="EE1C25"/>
                </a:solidFill>
              </a:rPr>
              <a:t> die </a:t>
            </a:r>
            <a:r>
              <a:rPr lang="en-GB" sz="1600" dirty="0" err="1">
                <a:solidFill>
                  <a:srgbClr val="EE1C25"/>
                </a:solidFill>
              </a:rPr>
              <a:t>een</a:t>
            </a:r>
            <a:r>
              <a:rPr lang="en-GB" sz="1600" dirty="0">
                <a:solidFill>
                  <a:srgbClr val="EE1C25"/>
                </a:solidFill>
              </a:rPr>
              <a:t> </a:t>
            </a:r>
            <a:r>
              <a:rPr lang="en-GB" sz="1600" dirty="0" err="1">
                <a:solidFill>
                  <a:srgbClr val="EE1C25"/>
                </a:solidFill>
              </a:rPr>
              <a:t>studie</a:t>
            </a:r>
            <a:r>
              <a:rPr lang="en-GB" sz="1600" dirty="0">
                <a:solidFill>
                  <a:srgbClr val="EE1C25"/>
                </a:solidFill>
              </a:rPr>
              <a:t> </a:t>
            </a:r>
            <a:r>
              <a:rPr lang="en-GB" sz="1600" dirty="0" err="1">
                <a:solidFill>
                  <a:srgbClr val="EE1C25"/>
                </a:solidFill>
              </a:rPr>
              <a:t>begint</a:t>
            </a:r>
            <a:r>
              <a:rPr lang="en-GB" sz="1600" dirty="0">
                <a:solidFill>
                  <a:srgbClr val="EE1C25"/>
                </a:solidFill>
              </a:rPr>
              <a:t> </a:t>
            </a:r>
            <a:r>
              <a:rPr lang="en-GB" sz="1600" dirty="0" err="1">
                <a:solidFill>
                  <a:srgbClr val="EE1C25"/>
                </a:solidFill>
              </a:rPr>
              <a:t>bij</a:t>
            </a:r>
            <a:r>
              <a:rPr lang="en-GB" sz="1600" dirty="0">
                <a:solidFill>
                  <a:srgbClr val="EE1C25"/>
                </a:solidFill>
              </a:rPr>
              <a:t> de Radboud Universiteit is international </a:t>
            </a:r>
          </a:p>
        </p:txBody>
      </p:sp>
      <p:sp>
        <p:nvSpPr>
          <p:cNvPr id="26" name="Tijdelijke aanduiding voor tekst 3">
            <a:extLst>
              <a:ext uri="{FF2B5EF4-FFF2-40B4-BE49-F238E27FC236}">
                <a16:creationId xmlns:a16="http://schemas.microsoft.com/office/drawing/2014/main" id="{AAE7F247-34BE-144F-8CC0-408547B52897}"/>
              </a:ext>
            </a:extLst>
          </p:cNvPr>
          <p:cNvSpPr txBox="1">
            <a:spLocks/>
          </p:cNvSpPr>
          <p:nvPr/>
        </p:nvSpPr>
        <p:spPr bwMode="gray">
          <a:xfrm>
            <a:off x="7205013"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13,7%</a:t>
            </a:r>
            <a:endParaRPr lang="en-GB" sz="3200" b="0" dirty="0">
              <a:solidFill>
                <a:srgbClr val="FFFFFF"/>
              </a:solidFill>
            </a:endParaRPr>
          </a:p>
        </p:txBody>
      </p:sp>
      <p:sp>
        <p:nvSpPr>
          <p:cNvPr id="28" name="Tijdelijke aanduiding voor tekst 2">
            <a:extLst>
              <a:ext uri="{FF2B5EF4-FFF2-40B4-BE49-F238E27FC236}">
                <a16:creationId xmlns:a16="http://schemas.microsoft.com/office/drawing/2014/main" id="{35242A3F-4CBF-254F-9672-D6F347C0951E}"/>
              </a:ext>
            </a:extLst>
          </p:cNvPr>
          <p:cNvSpPr txBox="1">
            <a:spLocks/>
          </p:cNvSpPr>
          <p:nvPr/>
        </p:nvSpPr>
        <p:spPr bwMode="gray">
          <a:xfrm>
            <a:off x="9106151"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29" name="Tijdelijke aanduiding voor tekst 3">
            <a:extLst>
              <a:ext uri="{FF2B5EF4-FFF2-40B4-BE49-F238E27FC236}">
                <a16:creationId xmlns:a16="http://schemas.microsoft.com/office/drawing/2014/main" id="{E96D963E-F83C-FF42-BDC4-D405E4CA659D}"/>
              </a:ext>
            </a:extLst>
          </p:cNvPr>
          <p:cNvSpPr txBox="1">
            <a:spLocks/>
          </p:cNvSpPr>
          <p:nvPr/>
        </p:nvSpPr>
        <p:spPr bwMode="gray">
          <a:xfrm>
            <a:off x="9106150" y="1147918"/>
            <a:ext cx="1698233"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err="1">
                <a:solidFill>
                  <a:srgbClr val="EE1C25"/>
                </a:solidFill>
              </a:rPr>
              <a:t>Betaalde</a:t>
            </a:r>
            <a:r>
              <a:rPr lang="en-GB" sz="1600" dirty="0">
                <a:solidFill>
                  <a:srgbClr val="EE1C25"/>
                </a:solidFill>
              </a:rPr>
              <a:t> </a:t>
            </a:r>
            <a:r>
              <a:rPr lang="en-GB" sz="1600" dirty="0" err="1">
                <a:solidFill>
                  <a:srgbClr val="EE1C25"/>
                </a:solidFill>
              </a:rPr>
              <a:t>baan</a:t>
            </a:r>
            <a:r>
              <a:rPr lang="en-GB" sz="1600" dirty="0">
                <a:solidFill>
                  <a:srgbClr val="EE1C25"/>
                </a:solidFill>
              </a:rPr>
              <a:t> </a:t>
            </a:r>
            <a:r>
              <a:rPr lang="en-GB" sz="1600" dirty="0" err="1">
                <a:solidFill>
                  <a:srgbClr val="EE1C25"/>
                </a:solidFill>
              </a:rPr>
              <a:t>binnen</a:t>
            </a:r>
            <a:r>
              <a:rPr lang="en-GB" sz="1600" dirty="0">
                <a:solidFill>
                  <a:srgbClr val="EE1C25"/>
                </a:solidFill>
              </a:rPr>
              <a:t> 1,5 </a:t>
            </a:r>
            <a:r>
              <a:rPr lang="en-GB" sz="1600" dirty="0" err="1">
                <a:solidFill>
                  <a:srgbClr val="EE1C25"/>
                </a:solidFill>
              </a:rPr>
              <a:t>jaar</a:t>
            </a:r>
            <a:r>
              <a:rPr lang="en-GB" sz="1600" dirty="0">
                <a:solidFill>
                  <a:srgbClr val="EE1C25"/>
                </a:solidFill>
              </a:rPr>
              <a:t> </a:t>
            </a:r>
            <a:r>
              <a:rPr lang="en-GB" sz="1600" dirty="0" err="1">
                <a:solidFill>
                  <a:srgbClr val="EE1C25"/>
                </a:solidFill>
              </a:rPr>
              <a:t>na</a:t>
            </a:r>
            <a:r>
              <a:rPr lang="en-GB" sz="1600" dirty="0">
                <a:solidFill>
                  <a:srgbClr val="EE1C25"/>
                </a:solidFill>
              </a:rPr>
              <a:t> MA diploma</a:t>
            </a:r>
            <a:endParaRPr lang="en-GB" sz="1600" b="0" dirty="0">
              <a:solidFill>
                <a:srgbClr val="EE1C25"/>
              </a:solidFill>
            </a:endParaRPr>
          </a:p>
        </p:txBody>
      </p:sp>
      <p:sp>
        <p:nvSpPr>
          <p:cNvPr id="31" name="Tijdelijke aanduiding voor tekst 3">
            <a:extLst>
              <a:ext uri="{FF2B5EF4-FFF2-40B4-BE49-F238E27FC236}">
                <a16:creationId xmlns:a16="http://schemas.microsoft.com/office/drawing/2014/main" id="{023C0125-77A6-C04E-B97A-499C27DF9316}"/>
              </a:ext>
            </a:extLst>
          </p:cNvPr>
          <p:cNvSpPr txBox="1">
            <a:spLocks/>
          </p:cNvSpPr>
          <p:nvPr/>
        </p:nvSpPr>
        <p:spPr bwMode="gray">
          <a:xfrm>
            <a:off x="9106150"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98%</a:t>
            </a:r>
            <a:endParaRPr lang="en-GB" sz="3200" b="0" dirty="0">
              <a:solidFill>
                <a:srgbClr val="FFFFFF"/>
              </a:solidFill>
            </a:endParaRPr>
          </a:p>
        </p:txBody>
      </p:sp>
      <p:sp>
        <p:nvSpPr>
          <p:cNvPr id="32" name="Tijdelijke aanduiding voor tekst 2">
            <a:extLst>
              <a:ext uri="{FF2B5EF4-FFF2-40B4-BE49-F238E27FC236}">
                <a16:creationId xmlns:a16="http://schemas.microsoft.com/office/drawing/2014/main" id="{AB24934F-E319-7946-99BD-4CAAC5F36CD1}"/>
              </a:ext>
            </a:extLst>
          </p:cNvPr>
          <p:cNvSpPr txBox="1">
            <a:spLocks/>
          </p:cNvSpPr>
          <p:nvPr/>
        </p:nvSpPr>
        <p:spPr bwMode="gray">
          <a:xfrm>
            <a:off x="5343711"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33" name="Tijdelijke aanduiding voor tekst 3">
            <a:extLst>
              <a:ext uri="{FF2B5EF4-FFF2-40B4-BE49-F238E27FC236}">
                <a16:creationId xmlns:a16="http://schemas.microsoft.com/office/drawing/2014/main" id="{1D890B4D-DA7D-D64F-B704-9EEE99F80FAE}"/>
              </a:ext>
            </a:extLst>
          </p:cNvPr>
          <p:cNvSpPr txBox="1">
            <a:spLocks/>
          </p:cNvSpPr>
          <p:nvPr/>
        </p:nvSpPr>
        <p:spPr bwMode="gray">
          <a:xfrm>
            <a:off x="5343710" y="1147918"/>
            <a:ext cx="1769359"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err="1">
                <a:solidFill>
                  <a:srgbClr val="EE1C25"/>
                </a:solidFill>
              </a:rPr>
              <a:t>Aandeell</a:t>
            </a:r>
            <a:r>
              <a:rPr lang="en-GB" sz="1600" dirty="0">
                <a:solidFill>
                  <a:srgbClr val="EE1C25"/>
                </a:solidFill>
              </a:rPr>
              <a:t> </a:t>
            </a:r>
            <a:r>
              <a:rPr lang="en-GB" sz="1600" dirty="0" err="1">
                <a:solidFill>
                  <a:srgbClr val="EE1C25"/>
                </a:solidFill>
              </a:rPr>
              <a:t>studenten</a:t>
            </a:r>
            <a:r>
              <a:rPr lang="en-GB" sz="1600" dirty="0">
                <a:solidFill>
                  <a:srgbClr val="EE1C25"/>
                </a:solidFill>
              </a:rPr>
              <a:t> </a:t>
            </a:r>
            <a:r>
              <a:rPr lang="en-GB" sz="1600" dirty="0" err="1">
                <a:solidFill>
                  <a:srgbClr val="EE1C25"/>
                </a:solidFill>
              </a:rPr>
              <a:t>dat</a:t>
            </a:r>
            <a:r>
              <a:rPr lang="en-GB" sz="1600" dirty="0">
                <a:solidFill>
                  <a:srgbClr val="EE1C25"/>
                </a:solidFill>
              </a:rPr>
              <a:t> BA diploma in </a:t>
            </a:r>
            <a:r>
              <a:rPr lang="en-GB" sz="1600" dirty="0" err="1">
                <a:solidFill>
                  <a:srgbClr val="EE1C25"/>
                </a:solidFill>
              </a:rPr>
              <a:t>vier</a:t>
            </a:r>
            <a:r>
              <a:rPr lang="en-GB" sz="1600" dirty="0">
                <a:solidFill>
                  <a:srgbClr val="EE1C25"/>
                </a:solidFill>
              </a:rPr>
              <a:t> </a:t>
            </a:r>
            <a:r>
              <a:rPr lang="en-GB" sz="1600" dirty="0" err="1">
                <a:solidFill>
                  <a:srgbClr val="EE1C25"/>
                </a:solidFill>
              </a:rPr>
              <a:t>jaar</a:t>
            </a:r>
            <a:r>
              <a:rPr lang="en-GB" sz="1600" dirty="0">
                <a:solidFill>
                  <a:srgbClr val="EE1C25"/>
                </a:solidFill>
              </a:rPr>
              <a:t> </a:t>
            </a:r>
            <a:r>
              <a:rPr lang="en-GB" sz="1600" dirty="0" err="1">
                <a:solidFill>
                  <a:srgbClr val="EE1C25"/>
                </a:solidFill>
              </a:rPr>
              <a:t>haalt</a:t>
            </a:r>
            <a:r>
              <a:rPr lang="en-GB" sz="1600" dirty="0">
                <a:solidFill>
                  <a:srgbClr val="EE1C25"/>
                </a:solidFill>
              </a:rPr>
              <a:t> </a:t>
            </a:r>
          </a:p>
        </p:txBody>
      </p:sp>
      <p:sp>
        <p:nvSpPr>
          <p:cNvPr id="35" name="Tijdelijke aanduiding voor tekst 3">
            <a:extLst>
              <a:ext uri="{FF2B5EF4-FFF2-40B4-BE49-F238E27FC236}">
                <a16:creationId xmlns:a16="http://schemas.microsoft.com/office/drawing/2014/main" id="{7A3CF2C2-E993-4742-B57C-381A315D12EA}"/>
              </a:ext>
            </a:extLst>
          </p:cNvPr>
          <p:cNvSpPr txBox="1">
            <a:spLocks/>
          </p:cNvSpPr>
          <p:nvPr/>
        </p:nvSpPr>
        <p:spPr bwMode="gray">
          <a:xfrm>
            <a:off x="5343710"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66,8%</a:t>
            </a:r>
            <a:endParaRPr lang="en-GB" sz="3200" b="0" dirty="0">
              <a:solidFill>
                <a:srgbClr val="FFFFFF"/>
              </a:solidFill>
            </a:endParaRPr>
          </a:p>
        </p:txBody>
      </p:sp>
      <p:sp>
        <p:nvSpPr>
          <p:cNvPr id="36" name="Tijdelijke aanduiding voor tekst 2">
            <a:extLst>
              <a:ext uri="{FF2B5EF4-FFF2-40B4-BE49-F238E27FC236}">
                <a16:creationId xmlns:a16="http://schemas.microsoft.com/office/drawing/2014/main" id="{5B2D401E-662A-F14E-B2B7-915C6741C53A}"/>
              </a:ext>
            </a:extLst>
          </p:cNvPr>
          <p:cNvSpPr txBox="1">
            <a:spLocks/>
          </p:cNvSpPr>
          <p:nvPr/>
        </p:nvSpPr>
        <p:spPr bwMode="gray">
          <a:xfrm>
            <a:off x="3452974"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37" name="Tijdelijke aanduiding voor tekst 3">
            <a:extLst>
              <a:ext uri="{FF2B5EF4-FFF2-40B4-BE49-F238E27FC236}">
                <a16:creationId xmlns:a16="http://schemas.microsoft.com/office/drawing/2014/main" id="{5810B08D-0AD3-E24C-86A7-A40C4D8FAEB6}"/>
              </a:ext>
            </a:extLst>
          </p:cNvPr>
          <p:cNvSpPr txBox="1">
            <a:spLocks/>
          </p:cNvSpPr>
          <p:nvPr/>
        </p:nvSpPr>
        <p:spPr bwMode="gray">
          <a:xfrm>
            <a:off x="3452973" y="3494522"/>
            <a:ext cx="1698233"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err="1">
                <a:solidFill>
                  <a:srgbClr val="EE1C25"/>
                </a:solidFill>
              </a:rPr>
              <a:t>Nationaliteiten</a:t>
            </a:r>
            <a:r>
              <a:rPr lang="en-GB" sz="1600" dirty="0">
                <a:solidFill>
                  <a:srgbClr val="EE1C25"/>
                </a:solidFill>
              </a:rPr>
              <a:t> op de campus</a:t>
            </a:r>
            <a:endParaRPr lang="en-GB" sz="1600" b="0" dirty="0">
              <a:solidFill>
                <a:srgbClr val="EE1C25"/>
              </a:solidFill>
            </a:endParaRPr>
          </a:p>
        </p:txBody>
      </p:sp>
      <p:pic>
        <p:nvPicPr>
          <p:cNvPr id="38" name="Afbeelding 37" descr="Afbeelding met teken, buiten, voorzijde, stoppen&#10;&#10;Automatisch gegenereerde beschrijving">
            <a:extLst>
              <a:ext uri="{FF2B5EF4-FFF2-40B4-BE49-F238E27FC236}">
                <a16:creationId xmlns:a16="http://schemas.microsoft.com/office/drawing/2014/main" id="{C1C41B82-45A6-914B-835A-8F106C6EB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363" y="2384884"/>
            <a:ext cx="1138334" cy="922194"/>
          </a:xfrm>
          <a:prstGeom prst="rect">
            <a:avLst/>
          </a:prstGeom>
        </p:spPr>
      </p:pic>
      <p:sp>
        <p:nvSpPr>
          <p:cNvPr id="39" name="Tijdelijke aanduiding voor tekst 3">
            <a:extLst>
              <a:ext uri="{FF2B5EF4-FFF2-40B4-BE49-F238E27FC236}">
                <a16:creationId xmlns:a16="http://schemas.microsoft.com/office/drawing/2014/main" id="{3179AF18-95EB-8F4E-8AC5-5456D93F27C6}"/>
              </a:ext>
            </a:extLst>
          </p:cNvPr>
          <p:cNvSpPr txBox="1">
            <a:spLocks/>
          </p:cNvSpPr>
          <p:nvPr/>
        </p:nvSpPr>
        <p:spPr bwMode="gray">
          <a:xfrm>
            <a:off x="3452973"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&gt;100</a:t>
            </a:r>
            <a:endParaRPr lang="en-GB" sz="3200" b="0" dirty="0">
              <a:solidFill>
                <a:srgbClr val="FFFFFF"/>
              </a:solidFill>
            </a:endParaRPr>
          </a:p>
        </p:txBody>
      </p:sp>
      <p:sp>
        <p:nvSpPr>
          <p:cNvPr id="40" name="Tijdelijke aanduiding voor tekst 2">
            <a:extLst>
              <a:ext uri="{FF2B5EF4-FFF2-40B4-BE49-F238E27FC236}">
                <a16:creationId xmlns:a16="http://schemas.microsoft.com/office/drawing/2014/main" id="{0894A65F-8784-264C-A63B-CF927584E98A}"/>
              </a:ext>
            </a:extLst>
          </p:cNvPr>
          <p:cNvSpPr txBox="1">
            <a:spLocks/>
          </p:cNvSpPr>
          <p:nvPr/>
        </p:nvSpPr>
        <p:spPr bwMode="gray">
          <a:xfrm>
            <a:off x="1551837"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41" name="Tijdelijke aanduiding voor tekst 3">
            <a:extLst>
              <a:ext uri="{FF2B5EF4-FFF2-40B4-BE49-F238E27FC236}">
                <a16:creationId xmlns:a16="http://schemas.microsoft.com/office/drawing/2014/main" id="{CDD1972C-CE1A-0F48-9AB6-EC69A0FC401A}"/>
              </a:ext>
            </a:extLst>
          </p:cNvPr>
          <p:cNvSpPr txBox="1">
            <a:spLocks/>
          </p:cNvSpPr>
          <p:nvPr/>
        </p:nvSpPr>
        <p:spPr bwMode="gray">
          <a:xfrm>
            <a:off x="1551836" y="1147918"/>
            <a:ext cx="1698233"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err="1">
                <a:solidFill>
                  <a:srgbClr val="EE1C25"/>
                </a:solidFill>
              </a:rPr>
              <a:t>Aantal</a:t>
            </a:r>
            <a:r>
              <a:rPr lang="en-GB" sz="1600" dirty="0">
                <a:solidFill>
                  <a:srgbClr val="EE1C25"/>
                </a:solidFill>
              </a:rPr>
              <a:t> </a:t>
            </a:r>
            <a:r>
              <a:rPr lang="en-GB" sz="1600" dirty="0" err="1">
                <a:solidFill>
                  <a:srgbClr val="EE1C25"/>
                </a:solidFill>
              </a:rPr>
              <a:t>faculteiten</a:t>
            </a:r>
            <a:endParaRPr lang="en-GB" sz="1600" b="0" dirty="0">
              <a:solidFill>
                <a:srgbClr val="EE1C25"/>
              </a:solidFill>
            </a:endParaRPr>
          </a:p>
        </p:txBody>
      </p:sp>
      <p:sp>
        <p:nvSpPr>
          <p:cNvPr id="43" name="Tijdelijke aanduiding voor tekst 3">
            <a:extLst>
              <a:ext uri="{FF2B5EF4-FFF2-40B4-BE49-F238E27FC236}">
                <a16:creationId xmlns:a16="http://schemas.microsoft.com/office/drawing/2014/main" id="{97AD25DD-0202-B44E-BCEF-24FEA64092A4}"/>
              </a:ext>
            </a:extLst>
          </p:cNvPr>
          <p:cNvSpPr txBox="1">
            <a:spLocks/>
          </p:cNvSpPr>
          <p:nvPr/>
        </p:nvSpPr>
        <p:spPr bwMode="gray">
          <a:xfrm>
            <a:off x="1551836"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7</a:t>
            </a:r>
            <a:endParaRPr lang="en-GB" sz="3200" b="0" dirty="0">
              <a:solidFill>
                <a:srgbClr val="FFFFFF"/>
              </a:solidFill>
            </a:endParaRPr>
          </a:p>
        </p:txBody>
      </p:sp>
      <p:pic>
        <p:nvPicPr>
          <p:cNvPr id="60" name="Afbeelding 59" descr="Afbeelding met teken, stoppen, zitten, bord&#10;&#10;Automatisch gegenereerde beschrijving">
            <a:extLst>
              <a:ext uri="{FF2B5EF4-FFF2-40B4-BE49-F238E27FC236}">
                <a16:creationId xmlns:a16="http://schemas.microsoft.com/office/drawing/2014/main" id="{14E371E5-F0A7-4F45-B8FA-EA27DB3AF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6055" y="2408905"/>
            <a:ext cx="1351810" cy="922194"/>
          </a:xfrm>
          <a:prstGeom prst="rect">
            <a:avLst/>
          </a:prstGeom>
        </p:spPr>
      </p:pic>
      <p:pic>
        <p:nvPicPr>
          <p:cNvPr id="62" name="Afbeelding 61" descr="Afbeelding met teken, stoppen, buiten, straat&#10;&#10;Automatisch gegenereerde beschrijving">
            <a:extLst>
              <a:ext uri="{FF2B5EF4-FFF2-40B4-BE49-F238E27FC236}">
                <a16:creationId xmlns:a16="http://schemas.microsoft.com/office/drawing/2014/main" id="{160F92E7-EEA1-5A45-B2FF-1316048953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7476" y="2471733"/>
            <a:ext cx="989821" cy="768823"/>
          </a:xfrm>
          <a:prstGeom prst="rect">
            <a:avLst/>
          </a:prstGeom>
        </p:spPr>
      </p:pic>
      <p:pic>
        <p:nvPicPr>
          <p:cNvPr id="64" name="Afbeelding 63" descr="Afbeelding met teken, stoppen, zitten, vrouw&#10;&#10;Automatisch gegenereerde beschrijving">
            <a:extLst>
              <a:ext uri="{FF2B5EF4-FFF2-40B4-BE49-F238E27FC236}">
                <a16:creationId xmlns:a16="http://schemas.microsoft.com/office/drawing/2014/main" id="{DD5953BD-6469-A844-809F-FE1FC924A7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08168" y="2370654"/>
            <a:ext cx="864096" cy="989968"/>
          </a:xfrm>
          <a:prstGeom prst="rect">
            <a:avLst/>
          </a:prstGeom>
        </p:spPr>
      </p:pic>
      <p:pic>
        <p:nvPicPr>
          <p:cNvPr id="66" name="Afbeelding 65" descr="Afbeelding met teken, stoppen, bord, zitten&#10;&#10;Automatisch gegenereerde beschrijving">
            <a:extLst>
              <a:ext uri="{FF2B5EF4-FFF2-40B4-BE49-F238E27FC236}">
                <a16:creationId xmlns:a16="http://schemas.microsoft.com/office/drawing/2014/main" id="{52D915A5-BDB5-424D-A03E-BAC19E82D4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5333" y="2520612"/>
            <a:ext cx="1179865" cy="752797"/>
          </a:xfrm>
          <a:prstGeom prst="rect">
            <a:avLst/>
          </a:prstGeom>
        </p:spPr>
      </p:pic>
    </p:spTree>
    <p:extLst>
      <p:ext uri="{BB962C8B-B14F-4D97-AF65-F5344CB8AC3E}">
        <p14:creationId xmlns:p14="http://schemas.microsoft.com/office/powerpoint/2010/main" val="85017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920" r="920"/>
          <a:stretch>
            <a:fillRect/>
          </a:stretch>
        </p:blipFill>
        <p:spPr/>
      </p:pic>
      <p:sp>
        <p:nvSpPr>
          <p:cNvPr id="5" name="Tijdelijke aanduiding voor tekst 4"/>
          <p:cNvSpPr>
            <a:spLocks noGrp="1"/>
          </p:cNvSpPr>
          <p:nvPr>
            <p:ph type="body" sz="quarter" idx="13"/>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32,1% </a:t>
            </a:r>
            <a:r>
              <a:rPr lang="en-US" dirty="0" err="1">
                <a:latin typeface="Open Sans" panose="020B0606030504020204" pitchFamily="34" charset="0"/>
                <a:ea typeface="Open Sans" panose="020B0606030504020204" pitchFamily="34" charset="0"/>
                <a:cs typeface="Open Sans" panose="020B0606030504020204" pitchFamily="34" charset="0"/>
              </a:rPr>
              <a:t>procent</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vrouwelijke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hoogerlaren</a:t>
            </a:r>
            <a:r>
              <a:rPr lang="en-US" dirty="0">
                <a:latin typeface="Open Sans" panose="020B0606030504020204" pitchFamily="34" charset="0"/>
                <a:ea typeface="Open Sans" panose="020B0606030504020204" pitchFamily="34" charset="0"/>
                <a:cs typeface="Open Sans" panose="020B0606030504020204" pitchFamily="34" charset="0"/>
              </a:rPr>
              <a:t>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(1 op 4)</a:t>
            </a:r>
          </a:p>
          <a:p>
            <a:r>
              <a:rPr lang="nl-NL" dirty="0">
                <a:latin typeface="Open Sans" panose="020B0606030504020204" pitchFamily="34" charset="0"/>
                <a:ea typeface="Open Sans" panose="020B0606030504020204" pitchFamily="34" charset="0"/>
                <a:cs typeface="Open Sans" panose="020B0606030504020204" pitchFamily="34" charset="0"/>
              </a:rPr>
              <a:t>Christine Mohrmann Stipendia (€ 5000,-) voor vrouwelijke promovendi: aanmoediging voor vrouwelijke onderzoekers om hun wetenschappelijke loopbaan na de voltooiing van hun proefschrift </a:t>
            </a:r>
            <a:r>
              <a:rPr lang="en-US" dirty="0" err="1">
                <a:latin typeface="Open Sans" panose="020B0606030504020204" pitchFamily="34" charset="0"/>
                <a:ea typeface="Open Sans" panose="020B0606030504020204" pitchFamily="34" charset="0"/>
                <a:cs typeface="Open Sans" panose="020B0606030504020204" pitchFamily="34" charset="0"/>
              </a:rPr>
              <a:t>voort</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te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zetten</a:t>
            </a:r>
            <a:r>
              <a:rPr lang="en-US" dirty="0">
                <a:latin typeface="Open Sans" panose="020B0606030504020204" pitchFamily="34" charset="0"/>
                <a:ea typeface="Open Sans" panose="020B0606030504020204" pitchFamily="34" charset="0"/>
                <a:cs typeface="Open Sans" panose="020B0606030504020204" pitchFamily="34" charset="0"/>
              </a:rPr>
              <a:t>. </a:t>
            </a:r>
          </a:p>
          <a:p>
            <a:r>
              <a:rPr lang="en-US" dirty="0">
                <a:latin typeface="Open Sans" panose="020B0606030504020204" pitchFamily="34" charset="0"/>
                <a:ea typeface="Open Sans" panose="020B0606030504020204" pitchFamily="34" charset="0"/>
                <a:cs typeface="Open Sans" panose="020B0606030504020204" pitchFamily="34" charset="0"/>
              </a:rPr>
              <a:t>Diversity, equity and inclusion (DEI) team</a:t>
            </a:r>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el 1"/>
          <p:cNvSpPr>
            <a:spLocks noGrp="1"/>
          </p:cNvSpPr>
          <p:nvPr>
            <p:ph type="title"/>
          </p:nvPr>
        </p:nvSpPr>
        <p:spPr>
          <a:xfrm>
            <a:off x="864817" y="476672"/>
            <a:ext cx="4727127" cy="720000"/>
          </a:xfrm>
        </p:spPr>
        <p:txBody>
          <a:bodyPr/>
          <a:lstStyle/>
          <a:p>
            <a:r>
              <a:rPr lang="en-US" dirty="0" err="1"/>
              <a:t>Diversiteit</a:t>
            </a:r>
            <a:r>
              <a:rPr lang="en-US" dirty="0"/>
              <a:t> </a:t>
            </a:r>
            <a:endParaRPr lang="nl-NL" dirty="0"/>
          </a:p>
        </p:txBody>
      </p:sp>
    </p:spTree>
    <p:extLst>
      <p:ext uri="{BB962C8B-B14F-4D97-AF65-F5344CB8AC3E}">
        <p14:creationId xmlns:p14="http://schemas.microsoft.com/office/powerpoint/2010/main" val="10778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9" name="Tijdelijke aanduiding voor tekst 8"/>
          <p:cNvSpPr>
            <a:spLocks noGrp="1"/>
          </p:cNvSpPr>
          <p:nvPr>
            <p:ph type="body" sz="quarter" idx="13"/>
          </p:nvPr>
        </p:nvSpPr>
        <p:spPr/>
        <p:txBody>
          <a:bodyPr/>
          <a:lstStyle/>
          <a:p>
            <a:r>
              <a:rPr lang="en-US" dirty="0"/>
              <a:t>Sustainable Development Goals: </a:t>
            </a:r>
            <a:r>
              <a:rPr lang="en-US" dirty="0" err="1"/>
              <a:t>duurzaamheid</a:t>
            </a:r>
            <a:r>
              <a:rPr lang="en-US" dirty="0"/>
              <a:t> in </a:t>
            </a:r>
            <a:r>
              <a:rPr lang="en-US" dirty="0" err="1"/>
              <a:t>onderwijs</a:t>
            </a:r>
            <a:r>
              <a:rPr lang="en-US" dirty="0"/>
              <a:t>, </a:t>
            </a:r>
            <a:r>
              <a:rPr lang="en-US" dirty="0" err="1"/>
              <a:t>onderzoek</a:t>
            </a:r>
            <a:r>
              <a:rPr lang="en-US" dirty="0"/>
              <a:t> </a:t>
            </a:r>
            <a:r>
              <a:rPr lang="en-US" dirty="0" err="1"/>
              <a:t>en</a:t>
            </a:r>
            <a:r>
              <a:rPr lang="en-US" dirty="0"/>
              <a:t> </a:t>
            </a:r>
            <a:r>
              <a:rPr lang="en-US" dirty="0" err="1"/>
              <a:t>bedrijfsvoering</a:t>
            </a:r>
            <a:endParaRPr lang="en-US" dirty="0"/>
          </a:p>
          <a:p>
            <a:r>
              <a:rPr lang="en-US" dirty="0"/>
              <a:t>Radboud Centre for Sustainability Challenges</a:t>
            </a:r>
          </a:p>
          <a:p>
            <a:r>
              <a:rPr lang="en-US" dirty="0"/>
              <a:t>Radboud Green Office</a:t>
            </a:r>
            <a:endParaRPr lang="nl-NL" dirty="0"/>
          </a:p>
          <a:p>
            <a:r>
              <a:rPr lang="en-US" dirty="0" err="1"/>
              <a:t>Duurzame</a:t>
            </a:r>
            <a:r>
              <a:rPr lang="en-US" dirty="0"/>
              <a:t>, </a:t>
            </a:r>
            <a:r>
              <a:rPr lang="en-US" dirty="0" err="1"/>
              <a:t>groene</a:t>
            </a:r>
            <a:r>
              <a:rPr lang="en-US" dirty="0"/>
              <a:t> campus</a:t>
            </a:r>
            <a:endParaRPr lang="nl-NL" dirty="0"/>
          </a:p>
        </p:txBody>
      </p:sp>
      <p:sp>
        <p:nvSpPr>
          <p:cNvPr id="8" name="Titel 7"/>
          <p:cNvSpPr>
            <a:spLocks noGrp="1"/>
          </p:cNvSpPr>
          <p:nvPr>
            <p:ph type="title"/>
          </p:nvPr>
        </p:nvSpPr>
        <p:spPr/>
        <p:txBody>
          <a:bodyPr/>
          <a:lstStyle/>
          <a:p>
            <a:r>
              <a:rPr lang="en-US" dirty="0" err="1"/>
              <a:t>Duurzaamheid</a:t>
            </a:r>
            <a:r>
              <a:rPr lang="en-US" dirty="0"/>
              <a:t> </a:t>
            </a:r>
            <a:endParaRPr lang="nl-NL" dirty="0"/>
          </a:p>
        </p:txBody>
      </p:sp>
    </p:spTree>
    <p:extLst>
      <p:ext uri="{BB962C8B-B14F-4D97-AF65-F5344CB8AC3E}">
        <p14:creationId xmlns:p14="http://schemas.microsoft.com/office/powerpoint/2010/main" val="191314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r>
              <a:rPr lang="en-US" dirty="0" err="1"/>
              <a:t>geschiedenis</a:t>
            </a:r>
            <a:endParaRPr lang="nl-NL" dirty="0"/>
          </a:p>
        </p:txBody>
      </p:sp>
    </p:spTree>
    <p:extLst>
      <p:ext uri="{BB962C8B-B14F-4D97-AF65-F5344CB8AC3E}">
        <p14:creationId xmlns:p14="http://schemas.microsoft.com/office/powerpoint/2010/main" val="262868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96688" y="0"/>
            <a:ext cx="12385376" cy="6858000"/>
          </a:xfrm>
        </p:spPr>
      </p:pic>
      <p:sp>
        <p:nvSpPr>
          <p:cNvPr id="5" name="Tijdelijke aanduiding voor tekst 4"/>
          <p:cNvSpPr>
            <a:spLocks noGrp="1"/>
          </p:cNvSpPr>
          <p:nvPr>
            <p:ph type="body" idx="1000"/>
          </p:nvPr>
        </p:nvSpPr>
        <p:spPr>
          <a:xfrm>
            <a:off x="263352" y="260648"/>
            <a:ext cx="3445200" cy="3445200"/>
          </a:xfrm>
        </p:spPr>
        <p:txBody>
          <a:bodyPr/>
          <a:lstStyle/>
          <a:p>
            <a:endParaRPr lang="nl-NL" dirty="0"/>
          </a:p>
        </p:txBody>
      </p:sp>
      <p:sp>
        <p:nvSpPr>
          <p:cNvPr id="10" name="Tijdelijke aanduiding voor tekst 9"/>
          <p:cNvSpPr>
            <a:spLocks noGrp="1"/>
          </p:cNvSpPr>
          <p:nvPr>
            <p:ph type="body" sz="quarter" idx="11"/>
          </p:nvPr>
        </p:nvSpPr>
        <p:spPr>
          <a:xfrm>
            <a:off x="437345" y="764704"/>
            <a:ext cx="3097213" cy="2232025"/>
          </a:xfrm>
        </p:spPr>
        <p:txBody>
          <a:bodyPr/>
          <a:lstStyle/>
          <a:p>
            <a:r>
              <a:rPr lang="nl-NL" altLang="nl-NL" sz="2800" dirty="0"/>
              <a:t>Opening van de </a:t>
            </a:r>
            <a:r>
              <a:rPr lang="nl-NL" altLang="nl-NL" sz="2800" dirty="0" err="1"/>
              <a:t>Roomsch</a:t>
            </a:r>
            <a:r>
              <a:rPr lang="nl-NL" altLang="nl-NL" sz="2800" dirty="0"/>
              <a:t> Katholieke Universiteit te Nijmegen</a:t>
            </a:r>
            <a:br>
              <a:rPr lang="nl-NL" altLang="nl-NL" sz="2800" dirty="0"/>
            </a:br>
            <a:endParaRPr lang="nl-NL" altLang="nl-NL" sz="2800" dirty="0"/>
          </a:p>
          <a:p>
            <a:r>
              <a:rPr lang="nl-NL" altLang="nl-NL" sz="2800" dirty="0"/>
              <a:t>17 oktober 1923</a:t>
            </a:r>
          </a:p>
          <a:p>
            <a:endParaRPr lang="nl-NL" sz="2800" dirty="0"/>
          </a:p>
        </p:txBody>
      </p:sp>
    </p:spTree>
    <p:extLst>
      <p:ext uri="{BB962C8B-B14F-4D97-AF65-F5344CB8AC3E}">
        <p14:creationId xmlns:p14="http://schemas.microsoft.com/office/powerpoint/2010/main" val="226119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6" name="Tijdelijke aanduiding voor tekst 5"/>
          <p:cNvSpPr>
            <a:spLocks noGrp="1"/>
          </p:cNvSpPr>
          <p:nvPr>
            <p:ph type="body" idx="1000"/>
          </p:nvPr>
        </p:nvSpPr>
        <p:spPr/>
        <p:txBody>
          <a:bodyPr/>
          <a:lstStyle/>
          <a:p>
            <a:endParaRPr lang="nl-NL"/>
          </a:p>
        </p:txBody>
      </p:sp>
      <p:sp>
        <p:nvSpPr>
          <p:cNvPr id="16" name="Tijdelijke aanduiding voor tekst 15"/>
          <p:cNvSpPr>
            <a:spLocks noGrp="1"/>
          </p:cNvSpPr>
          <p:nvPr>
            <p:ph type="body" sz="quarter" idx="11"/>
          </p:nvPr>
        </p:nvSpPr>
        <p:spPr/>
        <p:txBody>
          <a:bodyPr/>
          <a:lstStyle/>
          <a:p>
            <a:r>
              <a:rPr lang="en-US" dirty="0"/>
              <a:t>‘</a:t>
            </a:r>
            <a:r>
              <a:rPr lang="en-US" dirty="0" err="1"/>
              <a:t>Werkplaats</a:t>
            </a:r>
            <a:r>
              <a:rPr lang="en-US" dirty="0"/>
              <a:t> van </a:t>
            </a:r>
            <a:r>
              <a:rPr lang="en-US" dirty="0" err="1"/>
              <a:t>wetenschap</a:t>
            </a:r>
            <a:r>
              <a:rPr lang="en-US" dirty="0"/>
              <a:t>’</a:t>
            </a:r>
            <a:endParaRPr lang="nl-NL" dirty="0"/>
          </a:p>
        </p:txBody>
      </p:sp>
    </p:spTree>
    <p:extLst>
      <p:ext uri="{BB962C8B-B14F-4D97-AF65-F5344CB8AC3E}">
        <p14:creationId xmlns:p14="http://schemas.microsoft.com/office/powerpoint/2010/main" val="427829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9" name="Tijdelijke aanduiding voor tekst 8"/>
          <p:cNvSpPr>
            <a:spLocks noGrp="1"/>
          </p:cNvSpPr>
          <p:nvPr>
            <p:ph type="body" idx="1000"/>
          </p:nvPr>
        </p:nvSpPr>
        <p:spPr/>
        <p:txBody>
          <a:bodyPr/>
          <a:lstStyle/>
          <a:p>
            <a:endParaRPr lang="nl-NL"/>
          </a:p>
        </p:txBody>
      </p:sp>
      <p:sp>
        <p:nvSpPr>
          <p:cNvPr id="4" name="Tijdelijke aanduiding voor tekst 3"/>
          <p:cNvSpPr>
            <a:spLocks noGrp="1"/>
          </p:cNvSpPr>
          <p:nvPr>
            <p:ph type="body" sz="quarter" idx="11"/>
          </p:nvPr>
        </p:nvSpPr>
        <p:spPr/>
        <p:txBody>
          <a:bodyPr/>
          <a:lstStyle/>
          <a:p>
            <a:r>
              <a:rPr lang="nl-NL" altLang="nl-NL" dirty="0"/>
              <a:t>Landgoed ‘</a:t>
            </a:r>
            <a:r>
              <a:rPr lang="nl-NL" altLang="nl-NL" dirty="0" err="1"/>
              <a:t>Heyendael</a:t>
            </a:r>
            <a:r>
              <a:rPr lang="nl-NL" altLang="nl-NL" dirty="0"/>
              <a:t>’</a:t>
            </a:r>
          </a:p>
          <a:p>
            <a:endParaRPr lang="nl-NL" dirty="0"/>
          </a:p>
        </p:txBody>
      </p:sp>
    </p:spTree>
    <p:extLst>
      <p:ext uri="{BB962C8B-B14F-4D97-AF65-F5344CB8AC3E}">
        <p14:creationId xmlns:p14="http://schemas.microsoft.com/office/powerpoint/2010/main" val="52995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2209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r>
              <a:rPr lang="en-US" dirty="0" err="1"/>
              <a:t>onderwijs</a:t>
            </a:r>
            <a:endParaRPr lang="nl-NL" dirty="0"/>
          </a:p>
        </p:txBody>
      </p:sp>
    </p:spTree>
    <p:extLst>
      <p:ext uri="{BB962C8B-B14F-4D97-AF65-F5344CB8AC3E}">
        <p14:creationId xmlns:p14="http://schemas.microsoft.com/office/powerpoint/2010/main" val="103119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ijdelijke aanduiding voor tekst 8"/>
          <p:cNvSpPr>
            <a:spLocks noGrp="1"/>
          </p:cNvSpPr>
          <p:nvPr>
            <p:ph type="body" idx="1000"/>
          </p:nvPr>
        </p:nvSpPr>
        <p:spPr>
          <a:xfrm>
            <a:off x="8472264" y="260648"/>
            <a:ext cx="3445200" cy="3445200"/>
          </a:xfrm>
        </p:spPr>
        <p:txBody>
          <a:bodyPr/>
          <a:lstStyle/>
          <a:p>
            <a:endParaRPr lang="nl-NL" dirty="0"/>
          </a:p>
        </p:txBody>
      </p:sp>
      <p:sp>
        <p:nvSpPr>
          <p:cNvPr id="3" name="Tijdelijke aanduiding voor tekst 2"/>
          <p:cNvSpPr>
            <a:spLocks noGrp="1"/>
          </p:cNvSpPr>
          <p:nvPr>
            <p:ph type="body" sz="quarter" idx="11"/>
          </p:nvPr>
        </p:nvSpPr>
        <p:spPr>
          <a:xfrm>
            <a:off x="8688288" y="620688"/>
            <a:ext cx="3096344" cy="2232025"/>
          </a:xfrm>
        </p:spPr>
        <p:txBody>
          <a:bodyPr/>
          <a:lstStyle/>
          <a:p>
            <a:r>
              <a:rPr lang="en-US" dirty="0"/>
              <a:t>‘</a:t>
            </a:r>
            <a:r>
              <a:rPr lang="nl-NL" dirty="0"/>
              <a:t>Onze studenten ontwikkelen zich tot kritisch denkende academici’</a:t>
            </a:r>
          </a:p>
        </p:txBody>
      </p:sp>
    </p:spTree>
    <p:extLst>
      <p:ext uri="{BB962C8B-B14F-4D97-AF65-F5344CB8AC3E}">
        <p14:creationId xmlns:p14="http://schemas.microsoft.com/office/powerpoint/2010/main" val="30844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p:cNvSpPr>
            <a:spLocks noGrp="1"/>
          </p:cNvSpPr>
          <p:nvPr>
            <p:ph type="body" sz="quarter" idx="13"/>
          </p:nvPr>
        </p:nvSpPr>
        <p:spPr/>
        <p:txBody>
          <a:bodyPr/>
          <a:lstStyle/>
          <a:p>
            <a:pPr marL="0" indent="0">
              <a:buNone/>
            </a:pPr>
            <a:r>
              <a:rPr lang="en-US" b="1" dirty="0"/>
              <a:t>38 </a:t>
            </a:r>
            <a:r>
              <a:rPr lang="en-US" b="1" dirty="0" err="1"/>
              <a:t>bacheloropleidingen</a:t>
            </a:r>
            <a:r>
              <a:rPr lang="en-US" b="1" dirty="0"/>
              <a:t> </a:t>
            </a:r>
          </a:p>
          <a:p>
            <a:r>
              <a:rPr lang="en" dirty="0"/>
              <a:t>14 Engelstalig</a:t>
            </a:r>
            <a:endParaRPr lang="en-US" dirty="0"/>
          </a:p>
          <a:p>
            <a:pPr marL="0" indent="0">
              <a:buNone/>
            </a:pPr>
            <a:endParaRPr lang="en-US" dirty="0"/>
          </a:p>
          <a:p>
            <a:pPr marL="0" indent="0">
              <a:buNone/>
            </a:pPr>
            <a:r>
              <a:rPr lang="en-US" b="1" dirty="0"/>
              <a:t>61 </a:t>
            </a:r>
            <a:r>
              <a:rPr lang="en-US" b="1" dirty="0" err="1"/>
              <a:t>masteropleidingen</a:t>
            </a:r>
            <a:endParaRPr lang="en-US" b="1" dirty="0"/>
          </a:p>
          <a:p>
            <a:pPr marL="457200" lvl="0" indent="-457200" defTabSz="649288">
              <a:defRPr/>
            </a:pPr>
            <a:r>
              <a:rPr lang="en" dirty="0"/>
              <a:t>8 Researchmasters </a:t>
            </a:r>
          </a:p>
          <a:p>
            <a:pPr marL="457200" lvl="0" indent="-457200" defTabSz="649288">
              <a:defRPr/>
            </a:pPr>
            <a:r>
              <a:rPr lang="en" dirty="0"/>
              <a:t>5 opleidingen Radboud Docenten </a:t>
            </a:r>
            <a:r>
              <a:rPr lang="en" dirty="0" err="1"/>
              <a:t>Academie</a:t>
            </a:r>
            <a:r>
              <a:rPr lang="en" dirty="0"/>
              <a:t> </a:t>
            </a:r>
          </a:p>
          <a:p>
            <a:pPr marL="457200" lvl="0" indent="-457200" defTabSz="649288">
              <a:defRPr/>
            </a:pPr>
            <a:r>
              <a:rPr lang="en" dirty="0"/>
              <a:t>4 </a:t>
            </a:r>
            <a:r>
              <a:rPr lang="en" dirty="0" err="1"/>
              <a:t>postinitiële</a:t>
            </a:r>
            <a:r>
              <a:rPr lang="en" dirty="0"/>
              <a:t> masters</a:t>
            </a:r>
          </a:p>
          <a:p>
            <a:pPr marL="457200" lvl="0" indent="-457200" defTabSz="649288">
              <a:defRPr/>
            </a:pPr>
            <a:r>
              <a:rPr lang="en" dirty="0"/>
              <a:t>38 Engelstalig</a:t>
            </a:r>
          </a:p>
          <a:p>
            <a:endParaRPr lang="nl-NL" dirty="0"/>
          </a:p>
        </p:txBody>
      </p:sp>
      <p:sp>
        <p:nvSpPr>
          <p:cNvPr id="3" name="Titel 2"/>
          <p:cNvSpPr>
            <a:spLocks noGrp="1"/>
          </p:cNvSpPr>
          <p:nvPr>
            <p:ph type="title"/>
          </p:nvPr>
        </p:nvSpPr>
        <p:spPr/>
        <p:txBody>
          <a:bodyPr/>
          <a:lstStyle/>
          <a:p>
            <a:r>
              <a:rPr lang="en-US" dirty="0" err="1"/>
              <a:t>onderwijsaanbod</a:t>
            </a:r>
            <a:endParaRPr lang="nl-NL" dirty="0"/>
          </a:p>
        </p:txBody>
      </p:sp>
    </p:spTree>
    <p:extLst>
      <p:ext uri="{BB962C8B-B14F-4D97-AF65-F5344CB8AC3E}">
        <p14:creationId xmlns:p14="http://schemas.microsoft.com/office/powerpoint/2010/main" val="317281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ijdelijke aanduiding voor tekst 8"/>
          <p:cNvSpPr>
            <a:spLocks noGrp="1"/>
          </p:cNvSpPr>
          <p:nvPr>
            <p:ph type="body" idx="1000"/>
          </p:nvPr>
        </p:nvSpPr>
        <p:spPr/>
        <p:txBody>
          <a:bodyPr/>
          <a:lstStyle/>
          <a:p>
            <a:endParaRPr lang="nl-NL"/>
          </a:p>
        </p:txBody>
      </p:sp>
      <p:sp>
        <p:nvSpPr>
          <p:cNvPr id="3" name="Tijdelijke aanduiding voor tekst 2"/>
          <p:cNvSpPr>
            <a:spLocks noGrp="1"/>
          </p:cNvSpPr>
          <p:nvPr>
            <p:ph type="body" sz="quarter" idx="11"/>
          </p:nvPr>
        </p:nvSpPr>
        <p:spPr>
          <a:xfrm>
            <a:off x="454793" y="692696"/>
            <a:ext cx="3097213" cy="2232025"/>
          </a:xfrm>
        </p:spPr>
        <p:txBody>
          <a:bodyPr/>
          <a:lstStyle/>
          <a:p>
            <a:r>
              <a:rPr lang="nl-NL" dirty="0"/>
              <a:t>‘Kwaliteit, binding en persoonlijk contact staan centraal</a:t>
            </a:r>
          </a:p>
          <a:p>
            <a:r>
              <a:rPr lang="nl-NL" dirty="0"/>
              <a:t>in onze onderwijsvisie.’</a:t>
            </a:r>
          </a:p>
        </p:txBody>
      </p:sp>
    </p:spTree>
    <p:extLst>
      <p:ext uri="{BB962C8B-B14F-4D97-AF65-F5344CB8AC3E}">
        <p14:creationId xmlns:p14="http://schemas.microsoft.com/office/powerpoint/2010/main" val="29290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p:cNvSpPr>
            <a:spLocks noGrp="1"/>
          </p:cNvSpPr>
          <p:nvPr>
            <p:ph type="body" sz="quarter" idx="13"/>
          </p:nvPr>
        </p:nvSpPr>
        <p:spPr/>
        <p:txBody>
          <a:bodyPr/>
          <a:lstStyle/>
          <a:p>
            <a:r>
              <a:rPr lang="en-US" dirty="0" err="1"/>
              <a:t>Tweede</a:t>
            </a:r>
            <a:r>
              <a:rPr lang="en-US" dirty="0"/>
              <a:t> </a:t>
            </a:r>
            <a:r>
              <a:rPr lang="en-US" dirty="0" err="1"/>
              <a:t>beste</a:t>
            </a:r>
            <a:r>
              <a:rPr lang="en-US" dirty="0"/>
              <a:t> brede, </a:t>
            </a:r>
            <a:r>
              <a:rPr lang="en-US" dirty="0" err="1"/>
              <a:t>klassieke</a:t>
            </a:r>
            <a:r>
              <a:rPr lang="en-US" dirty="0"/>
              <a:t> </a:t>
            </a:r>
            <a:r>
              <a:rPr lang="en-US" dirty="0" err="1"/>
              <a:t>universiteit</a:t>
            </a:r>
            <a:r>
              <a:rPr lang="en-US" dirty="0"/>
              <a:t> in Nederland (</a:t>
            </a:r>
            <a:r>
              <a:rPr lang="en-US" dirty="0" err="1"/>
              <a:t>Keuzegids</a:t>
            </a:r>
            <a:r>
              <a:rPr lang="en-US" dirty="0"/>
              <a:t>)</a:t>
            </a:r>
          </a:p>
          <a:p>
            <a:r>
              <a:rPr lang="en-US" dirty="0"/>
              <a:t>66,8% </a:t>
            </a:r>
            <a:r>
              <a:rPr lang="en-US" dirty="0" err="1"/>
              <a:t>haalt</a:t>
            </a:r>
            <a:r>
              <a:rPr lang="en-US" dirty="0"/>
              <a:t> </a:t>
            </a:r>
            <a:r>
              <a:rPr lang="en-US" dirty="0" err="1"/>
              <a:t>bachelordiploma</a:t>
            </a:r>
            <a:r>
              <a:rPr lang="en-US" dirty="0"/>
              <a:t> </a:t>
            </a:r>
            <a:r>
              <a:rPr lang="en-US" dirty="0" err="1"/>
              <a:t>binnen</a:t>
            </a:r>
            <a:r>
              <a:rPr lang="en-US" dirty="0"/>
              <a:t> 4 </a:t>
            </a:r>
            <a:r>
              <a:rPr lang="en-US" dirty="0" err="1"/>
              <a:t>jaar</a:t>
            </a:r>
            <a:endParaRPr lang="en-US" dirty="0"/>
          </a:p>
          <a:p>
            <a:r>
              <a:rPr lang="nl-NL" dirty="0"/>
              <a:t>Studenten geven hun opleiding op de Radboud Universiteit gemiddeld een 3,95 (op een schaal van 5).</a:t>
            </a:r>
            <a:endParaRPr lang="en-US" dirty="0"/>
          </a:p>
        </p:txBody>
      </p:sp>
      <p:sp>
        <p:nvSpPr>
          <p:cNvPr id="3" name="Titel 2"/>
          <p:cNvSpPr>
            <a:spLocks noGrp="1"/>
          </p:cNvSpPr>
          <p:nvPr>
            <p:ph type="title"/>
          </p:nvPr>
        </p:nvSpPr>
        <p:spPr/>
        <p:txBody>
          <a:bodyPr/>
          <a:lstStyle/>
          <a:p>
            <a:r>
              <a:rPr lang="en-US" dirty="0" err="1"/>
              <a:t>Studententevredenheid</a:t>
            </a:r>
            <a:r>
              <a:rPr lang="en-US" dirty="0"/>
              <a:t> </a:t>
            </a:r>
            <a:r>
              <a:rPr lang="en-US" dirty="0" err="1"/>
              <a:t>en</a:t>
            </a:r>
            <a:r>
              <a:rPr lang="en-US" dirty="0"/>
              <a:t> </a:t>
            </a:r>
            <a:r>
              <a:rPr lang="en-US" dirty="0" err="1"/>
              <a:t>studiesucces</a:t>
            </a:r>
            <a:br>
              <a:rPr lang="nl-NL" dirty="0"/>
            </a:br>
            <a:endParaRPr lang="nl-NL" dirty="0"/>
          </a:p>
        </p:txBody>
      </p:sp>
    </p:spTree>
    <p:extLst>
      <p:ext uri="{BB962C8B-B14F-4D97-AF65-F5344CB8AC3E}">
        <p14:creationId xmlns:p14="http://schemas.microsoft.com/office/powerpoint/2010/main" val="341638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2" name="Tijdelijke aanduiding voor tekst 1"/>
          <p:cNvSpPr>
            <a:spLocks noGrp="1"/>
          </p:cNvSpPr>
          <p:nvPr>
            <p:ph type="body" sz="quarter" idx="13"/>
          </p:nvPr>
        </p:nvSpPr>
        <p:spPr/>
        <p:txBody>
          <a:bodyPr/>
          <a:lstStyle/>
          <a:p>
            <a:pPr marL="285750" indent="-285750"/>
            <a:r>
              <a:rPr lang="en-US" dirty="0"/>
              <a:t>Radboud </a:t>
            </a:r>
            <a:r>
              <a:rPr lang="en-US" dirty="0" err="1"/>
              <a:t>Honours</a:t>
            </a:r>
            <a:r>
              <a:rPr lang="en-US" dirty="0"/>
              <a:t> Academy </a:t>
            </a:r>
          </a:p>
          <a:p>
            <a:pPr marL="285750" indent="-285750"/>
            <a:r>
              <a:rPr lang="en-US" dirty="0"/>
              <a:t>Radboud Career Service</a:t>
            </a:r>
          </a:p>
          <a:p>
            <a:pPr marL="285750" indent="-285750"/>
            <a:r>
              <a:rPr lang="en-US"/>
              <a:t>Radboud Docenten Academie</a:t>
            </a:r>
            <a:endParaRPr lang="en-US" dirty="0"/>
          </a:p>
          <a:p>
            <a:pPr marL="285750" indent="-285750"/>
            <a:r>
              <a:rPr lang="en-US" dirty="0"/>
              <a:t>Radboud in’to Languages</a:t>
            </a:r>
          </a:p>
          <a:p>
            <a:pPr marL="285750" indent="-285750"/>
            <a:r>
              <a:rPr lang="en-US" dirty="0"/>
              <a:t>Radboud Summer School</a:t>
            </a:r>
          </a:p>
          <a:p>
            <a:pPr marL="285750" indent="-285750"/>
            <a:r>
              <a:rPr lang="en-US" dirty="0"/>
              <a:t>Radboud Academy</a:t>
            </a:r>
          </a:p>
          <a:p>
            <a:pPr marL="0" indent="0">
              <a:buNone/>
            </a:pPr>
            <a:endParaRPr lang="nl-NL" dirty="0"/>
          </a:p>
        </p:txBody>
      </p:sp>
      <p:sp>
        <p:nvSpPr>
          <p:cNvPr id="3" name="Titel 2"/>
          <p:cNvSpPr>
            <a:spLocks noGrp="1"/>
          </p:cNvSpPr>
          <p:nvPr>
            <p:ph type="title"/>
          </p:nvPr>
        </p:nvSpPr>
        <p:spPr/>
        <p:txBody>
          <a:bodyPr/>
          <a:lstStyle/>
          <a:p>
            <a:r>
              <a:rPr lang="en-US" dirty="0"/>
              <a:t>Onderwijs</a:t>
            </a:r>
            <a:endParaRPr lang="nl-NL" dirty="0"/>
          </a:p>
        </p:txBody>
      </p:sp>
    </p:spTree>
    <p:extLst>
      <p:ext uri="{BB962C8B-B14F-4D97-AF65-F5344CB8AC3E}">
        <p14:creationId xmlns:p14="http://schemas.microsoft.com/office/powerpoint/2010/main" val="33513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9" name="Tijdelijke aanduiding voor tekst 8"/>
          <p:cNvSpPr>
            <a:spLocks noGrp="1"/>
          </p:cNvSpPr>
          <p:nvPr>
            <p:ph type="body" idx="1000"/>
          </p:nvPr>
        </p:nvSpPr>
        <p:spPr/>
        <p:txBody>
          <a:bodyPr/>
          <a:lstStyle/>
          <a:p>
            <a:endParaRPr lang="nl-NL"/>
          </a:p>
        </p:txBody>
      </p:sp>
      <p:sp>
        <p:nvSpPr>
          <p:cNvPr id="3" name="Tijdelijke aanduiding voor tekst 2"/>
          <p:cNvSpPr>
            <a:spLocks noGrp="1"/>
          </p:cNvSpPr>
          <p:nvPr>
            <p:ph type="body" sz="quarter" idx="11"/>
          </p:nvPr>
        </p:nvSpPr>
        <p:spPr/>
        <p:txBody>
          <a:bodyPr/>
          <a:lstStyle/>
          <a:p>
            <a:r>
              <a:rPr lang="nl-NL" dirty="0"/>
              <a:t>‘Onze campus nodigt uit</a:t>
            </a:r>
          </a:p>
          <a:p>
            <a:r>
              <a:rPr lang="nl-NL" dirty="0"/>
              <a:t>tot studeren, samenwerken</a:t>
            </a:r>
          </a:p>
          <a:p>
            <a:r>
              <a:rPr lang="nl-NL" dirty="0"/>
              <a:t>en ontmoeten’</a:t>
            </a:r>
          </a:p>
        </p:txBody>
      </p:sp>
    </p:spTree>
    <p:extLst>
      <p:ext uri="{BB962C8B-B14F-4D97-AF65-F5344CB8AC3E}">
        <p14:creationId xmlns:p14="http://schemas.microsoft.com/office/powerpoint/2010/main" val="77497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r>
              <a:rPr lang="en-US" dirty="0" err="1"/>
              <a:t>onderzoek</a:t>
            </a:r>
            <a:endParaRPr lang="nl-NL" dirty="0"/>
          </a:p>
        </p:txBody>
      </p:sp>
    </p:spTree>
    <p:extLst>
      <p:ext uri="{BB962C8B-B14F-4D97-AF65-F5344CB8AC3E}">
        <p14:creationId xmlns:p14="http://schemas.microsoft.com/office/powerpoint/2010/main" val="67472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ijdelijke aanduiding voor tekst 8"/>
          <p:cNvSpPr>
            <a:spLocks noGrp="1"/>
          </p:cNvSpPr>
          <p:nvPr>
            <p:ph type="body" idx="1000"/>
          </p:nvPr>
        </p:nvSpPr>
        <p:spPr>
          <a:xfrm>
            <a:off x="8544272" y="3211225"/>
            <a:ext cx="3445200" cy="3445200"/>
          </a:xfrm>
        </p:spPr>
        <p:txBody>
          <a:bodyPr/>
          <a:lstStyle/>
          <a:p>
            <a:endParaRPr lang="nl-NL" dirty="0"/>
          </a:p>
        </p:txBody>
      </p:sp>
      <p:sp>
        <p:nvSpPr>
          <p:cNvPr id="3" name="Tijdelijke aanduiding voor tekst 2"/>
          <p:cNvSpPr>
            <a:spLocks noGrp="1"/>
          </p:cNvSpPr>
          <p:nvPr>
            <p:ph type="body" sz="quarter" idx="11"/>
          </p:nvPr>
        </p:nvSpPr>
        <p:spPr>
          <a:xfrm>
            <a:off x="8718265" y="3431406"/>
            <a:ext cx="3097213" cy="2232025"/>
          </a:xfrm>
        </p:spPr>
        <p:txBody>
          <a:bodyPr/>
          <a:lstStyle/>
          <a:p>
            <a:r>
              <a:rPr lang="en-US" sz="2800" dirty="0"/>
              <a:t> ‘</a:t>
            </a:r>
            <a:r>
              <a:rPr lang="nl-NL" sz="2800" dirty="0"/>
              <a:t>We stimuleren een open intellectueel klimaat, waarin medewerkers en studenten elkaar</a:t>
            </a:r>
          </a:p>
          <a:p>
            <a:r>
              <a:rPr lang="nl-NL" sz="2800" dirty="0"/>
              <a:t>inspireren en uitdagen.’</a:t>
            </a:r>
          </a:p>
        </p:txBody>
      </p:sp>
    </p:spTree>
    <p:extLst>
      <p:ext uri="{BB962C8B-B14F-4D97-AF65-F5344CB8AC3E}">
        <p14:creationId xmlns:p14="http://schemas.microsoft.com/office/powerpoint/2010/main" val="234736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p:cNvSpPr>
            <a:spLocks noGrp="1"/>
          </p:cNvSpPr>
          <p:nvPr>
            <p:ph type="body" sz="quarter" idx="13"/>
          </p:nvPr>
        </p:nvSpPr>
        <p:spPr/>
        <p:txBody>
          <a:bodyPr/>
          <a:lstStyle/>
          <a:p>
            <a:r>
              <a:rPr lang="en-US" dirty="0" err="1"/>
              <a:t>Actief</a:t>
            </a:r>
            <a:r>
              <a:rPr lang="en-US" dirty="0"/>
              <a:t> in </a:t>
            </a:r>
            <a:r>
              <a:rPr lang="en-US" dirty="0" err="1"/>
              <a:t>alle</a:t>
            </a:r>
            <a:r>
              <a:rPr lang="en-US" dirty="0"/>
              <a:t> </a:t>
            </a:r>
            <a:r>
              <a:rPr lang="en-US" dirty="0" err="1"/>
              <a:t>onderzoeksrichtingen</a:t>
            </a:r>
            <a:r>
              <a:rPr lang="en-US" dirty="0"/>
              <a:t>:</a:t>
            </a:r>
            <a:br>
              <a:rPr lang="en-US" dirty="0"/>
            </a:br>
            <a:r>
              <a:rPr lang="en-US" dirty="0" err="1"/>
              <a:t>alfa</a:t>
            </a:r>
            <a:r>
              <a:rPr lang="en-US" dirty="0"/>
              <a:t>, b</a:t>
            </a:r>
            <a:r>
              <a:rPr lang="nl-NL" dirty="0"/>
              <a:t>è</a:t>
            </a:r>
            <a:r>
              <a:rPr lang="en-US" dirty="0"/>
              <a:t>ta </a:t>
            </a:r>
            <a:r>
              <a:rPr lang="en-US" dirty="0" err="1"/>
              <a:t>en</a:t>
            </a:r>
            <a:r>
              <a:rPr lang="en-US" dirty="0"/>
              <a:t> gamma</a:t>
            </a:r>
          </a:p>
          <a:p>
            <a:r>
              <a:rPr lang="en-US" dirty="0" err="1"/>
              <a:t>Multidisciplinair</a:t>
            </a:r>
            <a:r>
              <a:rPr lang="en-US" dirty="0"/>
              <a:t> </a:t>
            </a:r>
            <a:r>
              <a:rPr lang="en-US" dirty="0" err="1"/>
              <a:t>en</a:t>
            </a:r>
            <a:r>
              <a:rPr lang="en-US" dirty="0"/>
              <a:t> </a:t>
            </a:r>
            <a:r>
              <a:rPr lang="en-US" dirty="0" err="1"/>
              <a:t>interdisciplinair</a:t>
            </a:r>
            <a:r>
              <a:rPr lang="en-US" dirty="0"/>
              <a:t> </a:t>
            </a:r>
            <a:r>
              <a:rPr lang="en-US" dirty="0" err="1"/>
              <a:t>onderzoek</a:t>
            </a:r>
            <a:endParaRPr lang="en-US" dirty="0"/>
          </a:p>
          <a:p>
            <a:pPr marL="0" indent="0">
              <a:buNone/>
            </a:pPr>
            <a:endParaRPr lang="en-US" dirty="0"/>
          </a:p>
          <a:p>
            <a:pPr marL="0" indent="0">
              <a:buNone/>
            </a:pPr>
            <a:r>
              <a:rPr lang="en-US" dirty="0" err="1"/>
              <a:t>Prominente</a:t>
            </a:r>
            <a:r>
              <a:rPr lang="en-US" dirty="0"/>
              <a:t> </a:t>
            </a:r>
            <a:r>
              <a:rPr lang="en-US" dirty="0" err="1"/>
              <a:t>onderzoeksfaciliteiten</a:t>
            </a:r>
            <a:r>
              <a:rPr lang="en-US" dirty="0"/>
              <a:t>: </a:t>
            </a:r>
            <a:br>
              <a:rPr lang="en-US" dirty="0"/>
            </a:br>
            <a:endParaRPr lang="en-US" dirty="0"/>
          </a:p>
          <a:p>
            <a:r>
              <a:rPr lang="en-US" dirty="0" err="1"/>
              <a:t>Donders</a:t>
            </a:r>
            <a:r>
              <a:rPr lang="en-US" dirty="0"/>
              <a:t> Institute for Brain, Cognition and </a:t>
            </a:r>
            <a:r>
              <a:rPr lang="en-US" dirty="0" err="1"/>
              <a:t>Behaviour</a:t>
            </a:r>
            <a:endParaRPr lang="en-US" dirty="0"/>
          </a:p>
          <a:p>
            <a:r>
              <a:rPr lang="nl-NL" dirty="0">
                <a:cs typeface="Arial" charset="0"/>
              </a:rPr>
              <a:t>High Field </a:t>
            </a:r>
            <a:r>
              <a:rPr lang="nl-NL" dirty="0" err="1">
                <a:cs typeface="Arial" charset="0"/>
              </a:rPr>
              <a:t>Magnet</a:t>
            </a:r>
            <a:r>
              <a:rPr lang="nl-NL" dirty="0">
                <a:cs typeface="Arial" charset="0"/>
              </a:rPr>
              <a:t> </a:t>
            </a:r>
            <a:r>
              <a:rPr lang="nl-NL" dirty="0" err="1">
                <a:cs typeface="Arial" charset="0"/>
              </a:rPr>
              <a:t>Laboratory</a:t>
            </a:r>
            <a:endParaRPr lang="nl-NL" dirty="0">
              <a:cs typeface="Arial" charset="0"/>
            </a:endParaRPr>
          </a:p>
          <a:p>
            <a:r>
              <a:rPr lang="nl-NL" dirty="0"/>
              <a:t>Max Planck </a:t>
            </a:r>
            <a:r>
              <a:rPr lang="nl-NL" dirty="0" err="1"/>
              <a:t>Institute</a:t>
            </a:r>
            <a:r>
              <a:rPr lang="nl-NL" dirty="0"/>
              <a:t> </a:t>
            </a:r>
            <a:r>
              <a:rPr lang="nl-NL" dirty="0" err="1"/>
              <a:t>for</a:t>
            </a:r>
            <a:r>
              <a:rPr lang="nl-NL" dirty="0"/>
              <a:t> </a:t>
            </a:r>
            <a:r>
              <a:rPr lang="nl-NL" dirty="0" err="1"/>
              <a:t>Psycholinguistics</a:t>
            </a:r>
            <a:endParaRPr lang="en-US" dirty="0"/>
          </a:p>
          <a:p>
            <a:endParaRPr lang="nl-NL" dirty="0"/>
          </a:p>
        </p:txBody>
      </p:sp>
      <p:sp>
        <p:nvSpPr>
          <p:cNvPr id="3" name="Titel 2"/>
          <p:cNvSpPr>
            <a:spLocks noGrp="1"/>
          </p:cNvSpPr>
          <p:nvPr>
            <p:ph type="title"/>
          </p:nvPr>
        </p:nvSpPr>
        <p:spPr/>
        <p:txBody>
          <a:bodyPr/>
          <a:lstStyle/>
          <a:p>
            <a:r>
              <a:rPr lang="en-US" dirty="0"/>
              <a:t>16 </a:t>
            </a:r>
            <a:r>
              <a:rPr lang="en-US" dirty="0" err="1"/>
              <a:t>onderzoeksinstituten</a:t>
            </a:r>
            <a:endParaRPr lang="nl-NL" dirty="0"/>
          </a:p>
        </p:txBody>
      </p:sp>
    </p:spTree>
    <p:extLst>
      <p:ext uri="{BB962C8B-B14F-4D97-AF65-F5344CB8AC3E}">
        <p14:creationId xmlns:p14="http://schemas.microsoft.com/office/powerpoint/2010/main" val="267513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66577235-C287-4173-9DAC-3F37B6C782C3}"/>
              </a:ext>
            </a:extLst>
          </p:cNvPr>
          <p:cNvSpPr txBox="1"/>
          <p:nvPr/>
        </p:nvSpPr>
        <p:spPr>
          <a:xfrm>
            <a:off x="623392" y="332656"/>
            <a:ext cx="7781056" cy="461665"/>
          </a:xfrm>
          <a:prstGeom prst="rect">
            <a:avLst/>
          </a:prstGeom>
          <a:noFill/>
        </p:spPr>
        <p:txBody>
          <a:bodyPr wrap="square" lIns="0" tIns="0" rIns="0" bIns="0" rtlCol="0">
            <a:spAutoFit/>
          </a:bodyPr>
          <a:lstStyle/>
          <a:p>
            <a:r>
              <a:rPr lang="en-US" sz="3000" b="1" spc="-150" dirty="0" err="1">
                <a:solidFill>
                  <a:schemeClr val="bg1"/>
                </a:solidFill>
                <a:latin typeface="+mj-lt"/>
                <a:ea typeface="Open Sans" panose="020B0606030504020204" pitchFamily="34" charset="0"/>
                <a:cs typeface="Open Sans" panose="020B0606030504020204" pitchFamily="34" charset="0"/>
              </a:rPr>
              <a:t>Dit</a:t>
            </a:r>
            <a:r>
              <a:rPr lang="en-US" sz="3000" b="1" spc="-150" dirty="0">
                <a:solidFill>
                  <a:schemeClr val="bg1"/>
                </a:solidFill>
                <a:latin typeface="+mj-lt"/>
                <a:ea typeface="Open Sans" panose="020B0606030504020204" pitchFamily="34" charset="0"/>
                <a:cs typeface="Open Sans" panose="020B0606030504020204" pitchFamily="34" charset="0"/>
              </a:rPr>
              <a:t> is de Radboud </a:t>
            </a:r>
            <a:r>
              <a:rPr lang="en-US" sz="3000" b="1" spc="-150" dirty="0" err="1">
                <a:solidFill>
                  <a:schemeClr val="bg1"/>
                </a:solidFill>
                <a:latin typeface="+mj-lt"/>
                <a:ea typeface="Open Sans" panose="020B0606030504020204" pitchFamily="34" charset="0"/>
                <a:cs typeface="Open Sans" panose="020B0606030504020204" pitchFamily="34" charset="0"/>
              </a:rPr>
              <a:t>Universiteit</a:t>
            </a:r>
            <a:endParaRPr lang="en-US" sz="3000" b="1" spc="-150" dirty="0">
              <a:solidFill>
                <a:schemeClr val="bg1"/>
              </a:solidFill>
              <a:latin typeface="+mj-lt"/>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A9E2E94A-5853-481F-8CD6-2E8D570C45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5931" y="1268760"/>
            <a:ext cx="8220135" cy="4657759"/>
          </a:xfrm>
          <a:prstGeom prst="rect">
            <a:avLst/>
          </a:prstGeom>
        </p:spPr>
      </p:pic>
      <p:pic>
        <p:nvPicPr>
          <p:cNvPr id="4" name="Afbeelding 3">
            <a:hlinkClick r:id="rId4"/>
            <a:extLst>
              <a:ext uri="{FF2B5EF4-FFF2-40B4-BE49-F238E27FC236}">
                <a16:creationId xmlns:a16="http://schemas.microsoft.com/office/drawing/2014/main" id="{049FA8ED-10EB-4358-A863-0EF8176891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4167" y="2992739"/>
            <a:ext cx="1483664" cy="1483664"/>
          </a:xfrm>
          <a:prstGeom prst="rect">
            <a:avLst/>
          </a:prstGeom>
        </p:spPr>
      </p:pic>
      <p:pic>
        <p:nvPicPr>
          <p:cNvPr id="2" name="Afbeelding 1">
            <a:hlinkClick r:id="rId6"/>
            <a:extLst>
              <a:ext uri="{FF2B5EF4-FFF2-40B4-BE49-F238E27FC236}">
                <a16:creationId xmlns:a16="http://schemas.microsoft.com/office/drawing/2014/main" id="{28A8E003-B755-9D5D-0BE2-4AC40BC9EE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4168" y="2996952"/>
            <a:ext cx="1483664" cy="1483664"/>
          </a:xfrm>
          <a:prstGeom prst="rect">
            <a:avLst/>
          </a:prstGeom>
        </p:spPr>
      </p:pic>
    </p:spTree>
    <p:extLst>
      <p:ext uri="{BB962C8B-B14F-4D97-AF65-F5344CB8AC3E}">
        <p14:creationId xmlns:p14="http://schemas.microsoft.com/office/powerpoint/2010/main" val="73094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560" b="14560"/>
          <a:stretch>
            <a:fillRect/>
          </a:stretch>
        </p:blipFill>
        <p:spPr>
          <a:xfrm>
            <a:off x="-1200" y="0"/>
            <a:ext cx="12193200" cy="6858000"/>
          </a:xfrm>
        </p:spPr>
      </p:pic>
      <p:sp>
        <p:nvSpPr>
          <p:cNvPr id="9" name="Tijdelijke aanduiding voor tekst 8"/>
          <p:cNvSpPr>
            <a:spLocks noGrp="1"/>
          </p:cNvSpPr>
          <p:nvPr>
            <p:ph type="body" idx="1000"/>
          </p:nvPr>
        </p:nvSpPr>
        <p:spPr>
          <a:xfrm>
            <a:off x="191344" y="280800"/>
            <a:ext cx="3600400" cy="3445200"/>
          </a:xfrm>
        </p:spPr>
        <p:txBody>
          <a:bodyPr/>
          <a:lstStyle/>
          <a:p>
            <a:endParaRPr lang="nl-NL" dirty="0"/>
          </a:p>
        </p:txBody>
      </p:sp>
      <p:sp>
        <p:nvSpPr>
          <p:cNvPr id="3" name="Tijdelijke aanduiding voor tekst 2"/>
          <p:cNvSpPr>
            <a:spLocks noGrp="1"/>
          </p:cNvSpPr>
          <p:nvPr>
            <p:ph type="body" sz="quarter" idx="11"/>
          </p:nvPr>
        </p:nvSpPr>
        <p:spPr>
          <a:xfrm>
            <a:off x="335360" y="620688"/>
            <a:ext cx="3312368" cy="2736304"/>
          </a:xfrm>
        </p:spPr>
        <p:txBody>
          <a:bodyPr/>
          <a:lstStyle/>
          <a:p>
            <a:r>
              <a:rPr lang="nl-NL" sz="2800" dirty="0"/>
              <a:t>‘Ons scala aan disciplines maakt dat we bijdragen aan antwoorden</a:t>
            </a:r>
          </a:p>
          <a:p>
            <a:r>
              <a:rPr lang="nl-NL" sz="2800" dirty="0"/>
              <a:t>op uiteenlopende</a:t>
            </a:r>
          </a:p>
          <a:p>
            <a:r>
              <a:rPr lang="nl-NL" sz="2800" dirty="0"/>
              <a:t>maatschappelijke vraagstukken.’</a:t>
            </a:r>
          </a:p>
        </p:txBody>
      </p:sp>
    </p:spTree>
    <p:extLst>
      <p:ext uri="{BB962C8B-B14F-4D97-AF65-F5344CB8AC3E}">
        <p14:creationId xmlns:p14="http://schemas.microsoft.com/office/powerpoint/2010/main" val="8310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851" r="6851"/>
          <a:stretch>
            <a:fillRect/>
          </a:stretch>
        </p:blipFill>
        <p:spPr/>
      </p:pic>
      <p:sp>
        <p:nvSpPr>
          <p:cNvPr id="2" name="Tijdelijke aanduiding voor tekst 1"/>
          <p:cNvSpPr>
            <a:spLocks noGrp="1"/>
          </p:cNvSpPr>
          <p:nvPr>
            <p:ph type="body" sz="quarter" idx="13"/>
          </p:nvPr>
        </p:nvSpPr>
        <p:spPr/>
        <p:txBody>
          <a:bodyPr/>
          <a:lstStyle/>
          <a:p>
            <a:pPr marL="0" indent="0">
              <a:buNone/>
            </a:pPr>
            <a:r>
              <a:rPr lang="nl-NL" dirty="0"/>
              <a:t>Meer dan 100 ERC-</a:t>
            </a:r>
            <a:r>
              <a:rPr lang="nl-NL" dirty="0" err="1"/>
              <a:t>grants</a:t>
            </a:r>
            <a:r>
              <a:rPr lang="nl-NL" dirty="0"/>
              <a:t> toegekend aan de Radboud Universiteit in de afgelopen tien jaar:</a:t>
            </a:r>
            <a:br>
              <a:rPr lang="nl-NL" dirty="0"/>
            </a:br>
            <a:endParaRPr lang="nl-NL" dirty="0"/>
          </a:p>
          <a:p>
            <a:r>
              <a:rPr lang="nl-NL" dirty="0"/>
              <a:t>ERC </a:t>
            </a:r>
            <a:r>
              <a:rPr lang="nl-NL" dirty="0" err="1"/>
              <a:t>Synergy</a:t>
            </a:r>
            <a:r>
              <a:rPr lang="nl-NL" dirty="0"/>
              <a:t> Grants (6) </a:t>
            </a:r>
          </a:p>
          <a:p>
            <a:r>
              <a:rPr lang="nl-NL" dirty="0"/>
              <a:t>ERC Advanced Grants (25) </a:t>
            </a:r>
          </a:p>
          <a:p>
            <a:r>
              <a:rPr lang="nl-NL" dirty="0"/>
              <a:t>ERC </a:t>
            </a:r>
            <a:r>
              <a:rPr lang="nl-NL" dirty="0" err="1"/>
              <a:t>Consolidator</a:t>
            </a:r>
            <a:r>
              <a:rPr lang="nl-NL" dirty="0"/>
              <a:t> Grants (26) </a:t>
            </a:r>
          </a:p>
          <a:p>
            <a:r>
              <a:rPr lang="nl-NL" dirty="0"/>
              <a:t>ERC </a:t>
            </a:r>
            <a:r>
              <a:rPr lang="nl-NL" dirty="0" err="1"/>
              <a:t>Starting</a:t>
            </a:r>
            <a:r>
              <a:rPr lang="nl-NL" dirty="0"/>
              <a:t> Grants (47) </a:t>
            </a:r>
          </a:p>
          <a:p>
            <a:r>
              <a:rPr lang="nl-NL" dirty="0"/>
              <a:t>ERC </a:t>
            </a:r>
            <a:r>
              <a:rPr lang="nl-NL" dirty="0" err="1"/>
              <a:t>Proof</a:t>
            </a:r>
            <a:r>
              <a:rPr lang="nl-NL" dirty="0"/>
              <a:t> of Concept Grants (5) </a:t>
            </a:r>
          </a:p>
        </p:txBody>
      </p:sp>
      <p:sp>
        <p:nvSpPr>
          <p:cNvPr id="3" name="Titel 2"/>
          <p:cNvSpPr>
            <a:spLocks noGrp="1"/>
          </p:cNvSpPr>
          <p:nvPr>
            <p:ph type="title"/>
          </p:nvPr>
        </p:nvSpPr>
        <p:spPr/>
        <p:txBody>
          <a:bodyPr/>
          <a:lstStyle/>
          <a:p>
            <a:r>
              <a:rPr lang="en-US" dirty="0"/>
              <a:t>ERC synergy grants</a:t>
            </a:r>
            <a:endParaRPr lang="nl-NL" dirty="0"/>
          </a:p>
        </p:txBody>
      </p:sp>
    </p:spTree>
    <p:extLst>
      <p:ext uri="{BB962C8B-B14F-4D97-AF65-F5344CB8AC3E}">
        <p14:creationId xmlns:p14="http://schemas.microsoft.com/office/powerpoint/2010/main" val="288627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ijdelijke aanduiding voor tekst 8"/>
          <p:cNvSpPr>
            <a:spLocks noGrp="1"/>
          </p:cNvSpPr>
          <p:nvPr>
            <p:ph type="body" idx="1000"/>
          </p:nvPr>
        </p:nvSpPr>
        <p:spPr>
          <a:xfrm>
            <a:off x="191344" y="3202366"/>
            <a:ext cx="3816424" cy="3445200"/>
          </a:xfrm>
        </p:spPr>
        <p:txBody>
          <a:bodyPr/>
          <a:lstStyle/>
          <a:p>
            <a:endParaRPr lang="nl-NL" dirty="0"/>
          </a:p>
        </p:txBody>
      </p:sp>
      <p:sp>
        <p:nvSpPr>
          <p:cNvPr id="2" name="Tijdelijke aanduiding voor tekst 1"/>
          <p:cNvSpPr>
            <a:spLocks noGrp="1"/>
          </p:cNvSpPr>
          <p:nvPr>
            <p:ph type="body" sz="quarter" idx="11"/>
          </p:nvPr>
        </p:nvSpPr>
        <p:spPr>
          <a:xfrm>
            <a:off x="365337" y="3645024"/>
            <a:ext cx="3642431" cy="2592288"/>
          </a:xfrm>
        </p:spPr>
        <p:txBody>
          <a:bodyPr/>
          <a:lstStyle/>
          <a:p>
            <a:r>
              <a:rPr lang="nl-NL" sz="2800" dirty="0"/>
              <a:t>‘Onze universiteit investeert in </a:t>
            </a:r>
            <a:br>
              <a:rPr lang="nl-NL" sz="2800" dirty="0"/>
            </a:br>
            <a:r>
              <a:rPr lang="nl-NL" sz="2800" dirty="0"/>
              <a:t>unieke </a:t>
            </a:r>
            <a:r>
              <a:rPr lang="nl-NL" sz="2800" dirty="0" err="1"/>
              <a:t>onderzoeks-faciliteiten</a:t>
            </a:r>
            <a:r>
              <a:rPr lang="nl-NL" sz="2800" dirty="0"/>
              <a:t> van internationale betekenis.’</a:t>
            </a:r>
          </a:p>
        </p:txBody>
      </p:sp>
    </p:spTree>
    <p:extLst>
      <p:ext uri="{BB962C8B-B14F-4D97-AF65-F5344CB8AC3E}">
        <p14:creationId xmlns:p14="http://schemas.microsoft.com/office/powerpoint/2010/main" val="350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98" b="2598"/>
          <a:stretch>
            <a:fillRect/>
          </a:stretch>
        </p:blipFill>
        <p:spPr/>
      </p:pic>
      <p:sp>
        <p:nvSpPr>
          <p:cNvPr id="5" name="Titel 2">
            <a:extLst>
              <a:ext uri="{FF2B5EF4-FFF2-40B4-BE49-F238E27FC236}">
                <a16:creationId xmlns:a16="http://schemas.microsoft.com/office/drawing/2014/main" id="{409CA625-0917-B04B-98C2-6C51D1E8081D}"/>
              </a:ext>
            </a:extLst>
          </p:cNvPr>
          <p:cNvSpPr txBox="1">
            <a:spLocks/>
          </p:cNvSpPr>
          <p:nvPr/>
        </p:nvSpPr>
        <p:spPr bwMode="gray">
          <a:xfrm>
            <a:off x="7968208" y="1340768"/>
            <a:ext cx="3600400" cy="2664296"/>
          </a:xfrm>
          <a:prstGeom prst="rect">
            <a:avLst/>
          </a:prstGeom>
        </p:spPr>
        <p:txBody>
          <a:bodyPr vert="horz" lIns="0" tIns="0" rIns="0" bIns="0" rtlCol="0" anchor="t">
            <a:noAutofit/>
          </a:bodyPr>
          <a:lstStyle>
            <a:lvl1pPr algn="ctr" defTabSz="1088610" rtl="0" eaLnBrk="1" latinLnBrk="0" hangingPunct="1">
              <a:spcBef>
                <a:spcPct val="0"/>
              </a:spcBef>
              <a:buNone/>
              <a:defRPr sz="6800" b="1" kern="1200" cap="none" baseline="0">
                <a:solidFill>
                  <a:schemeClr val="bg1"/>
                </a:solidFill>
                <a:latin typeface="+mn-lt"/>
                <a:ea typeface="+mj-ea"/>
                <a:cs typeface="+mj-cs"/>
              </a:defRPr>
            </a:lvl1pPr>
          </a:lstStyle>
          <a:p>
            <a:pPr lvl="0" algn="l"/>
            <a:r>
              <a:rPr lang="en-US" sz="1800" dirty="0"/>
              <a:t>We </a:t>
            </a:r>
            <a:r>
              <a:rPr lang="en-US" sz="1800" dirty="0" err="1"/>
              <a:t>dagen</a:t>
            </a:r>
            <a:r>
              <a:rPr lang="en-US" sz="1800" dirty="0"/>
              <a:t> je </a:t>
            </a:r>
            <a:r>
              <a:rPr lang="en-US" sz="1800" dirty="0" err="1"/>
              <a:t>uit</a:t>
            </a:r>
            <a:r>
              <a:rPr lang="en-US" sz="1800" dirty="0"/>
              <a:t> om </a:t>
            </a:r>
            <a:r>
              <a:rPr lang="en-US" sz="1800" dirty="0" err="1"/>
              <a:t>samen</a:t>
            </a:r>
            <a:r>
              <a:rPr lang="en-US" sz="1800" dirty="0"/>
              <a:t> </a:t>
            </a:r>
            <a:br>
              <a:rPr lang="en-US" sz="1800" dirty="0"/>
            </a:br>
            <a:r>
              <a:rPr lang="en-US" sz="1800" dirty="0"/>
              <a:t>met </a:t>
            </a:r>
            <a:r>
              <a:rPr lang="en-US" sz="1800" dirty="0" err="1"/>
              <a:t>ons</a:t>
            </a:r>
            <a:r>
              <a:rPr lang="en-US" sz="1800" dirty="0"/>
              <a:t> de </a:t>
            </a:r>
            <a:r>
              <a:rPr lang="en-US" sz="1800" dirty="0" err="1"/>
              <a:t>grens</a:t>
            </a:r>
            <a:r>
              <a:rPr lang="en-US" sz="1800" dirty="0"/>
              <a:t> op </a:t>
            </a:r>
            <a:r>
              <a:rPr lang="en-US" sz="1800" dirty="0" err="1"/>
              <a:t>te</a:t>
            </a:r>
            <a:r>
              <a:rPr lang="en-US" sz="1800" dirty="0"/>
              <a:t> </a:t>
            </a:r>
            <a:r>
              <a:rPr lang="en-US" sz="1800" dirty="0" err="1"/>
              <a:t>zoeken</a:t>
            </a:r>
            <a:r>
              <a:rPr lang="en-US" sz="1800" dirty="0"/>
              <a:t>. </a:t>
            </a:r>
          </a:p>
          <a:p>
            <a:pPr lvl="0" algn="l"/>
            <a:r>
              <a:rPr lang="en-US" sz="1800" dirty="0" err="1"/>
              <a:t>En</a:t>
            </a:r>
            <a:r>
              <a:rPr lang="en-US" sz="1800" dirty="0"/>
              <a:t> </a:t>
            </a:r>
            <a:r>
              <a:rPr lang="en-US" sz="1800" dirty="0" err="1"/>
              <a:t>er</a:t>
            </a:r>
            <a:r>
              <a:rPr lang="en-US" sz="1800" dirty="0"/>
              <a:t> </a:t>
            </a:r>
            <a:r>
              <a:rPr lang="en-US" sz="1800" dirty="0" err="1"/>
              <a:t>overheen</a:t>
            </a:r>
            <a:r>
              <a:rPr lang="en-US" sz="1800" dirty="0"/>
              <a:t> </a:t>
            </a:r>
            <a:r>
              <a:rPr lang="en-US" sz="1800" dirty="0" err="1"/>
              <a:t>te</a:t>
            </a:r>
            <a:r>
              <a:rPr lang="en-US" sz="1800" dirty="0"/>
              <a:t> </a:t>
            </a:r>
            <a:r>
              <a:rPr lang="en-US" sz="1800" dirty="0" err="1"/>
              <a:t>denken</a:t>
            </a:r>
            <a:r>
              <a:rPr lang="en-US" sz="1800" dirty="0"/>
              <a:t>.  </a:t>
            </a:r>
            <a:br>
              <a:rPr lang="en-US" sz="1800" dirty="0"/>
            </a:br>
            <a:br>
              <a:rPr lang="en-US" sz="1800" dirty="0"/>
            </a:br>
            <a:br>
              <a:rPr lang="en-US" sz="1800" dirty="0"/>
            </a:br>
            <a:r>
              <a:rPr lang="en-US" sz="1800" dirty="0"/>
              <a:t>Je bent </a:t>
            </a:r>
            <a:r>
              <a:rPr lang="en-US" sz="1800" dirty="0" err="1"/>
              <a:t>nodig</a:t>
            </a:r>
            <a:r>
              <a:rPr lang="en-US" sz="1800" dirty="0"/>
              <a:t>.  </a:t>
            </a:r>
            <a:endParaRPr lang="nl-NL" sz="1800" dirty="0"/>
          </a:p>
        </p:txBody>
      </p:sp>
    </p:spTree>
    <p:extLst>
      <p:ext uri="{BB962C8B-B14F-4D97-AF65-F5344CB8AC3E}">
        <p14:creationId xmlns:p14="http://schemas.microsoft.com/office/powerpoint/2010/main" val="144694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r>
              <a:rPr lang="en-US" dirty="0"/>
              <a:t>A significant impact</a:t>
            </a:r>
            <a:endParaRPr lang="nl-NL" dirty="0"/>
          </a:p>
        </p:txBody>
      </p:sp>
    </p:spTree>
    <p:extLst>
      <p:ext uri="{BB962C8B-B14F-4D97-AF65-F5344CB8AC3E}">
        <p14:creationId xmlns:p14="http://schemas.microsoft.com/office/powerpoint/2010/main" val="333134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Titel 5"/>
          <p:cNvSpPr>
            <a:spLocks noGrp="1"/>
          </p:cNvSpPr>
          <p:nvPr>
            <p:ph type="title"/>
          </p:nvPr>
        </p:nvSpPr>
        <p:spPr/>
        <p:txBody>
          <a:bodyPr/>
          <a:lstStyle/>
          <a:p>
            <a:endParaRPr lang="nl-NL"/>
          </a:p>
        </p:txBody>
      </p:sp>
    </p:spTree>
    <p:extLst>
      <p:ext uri="{BB962C8B-B14F-4D97-AF65-F5344CB8AC3E}">
        <p14:creationId xmlns:p14="http://schemas.microsoft.com/office/powerpoint/2010/main" val="201507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nl-NL"/>
          </a:p>
        </p:txBody>
      </p:sp>
      <p:pic>
        <p:nvPicPr>
          <p:cNvPr id="10" name="Tijdelijke aanduiding voor afbeelding 9"/>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438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8" name="Tijdelijke aanduiding voor afbeelding 7"/>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6774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nl-NL"/>
          </a:p>
        </p:txBody>
      </p:sp>
      <p:pic>
        <p:nvPicPr>
          <p:cNvPr id="7" name="Tijdelijke aanduiding voor afbeelding 6"/>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5822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8" name="Tijdelijke aanduiding voor afbeelding 7"/>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687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4610644D-5452-B446-A302-D2FEBCCF2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488" y="1642815"/>
            <a:ext cx="9935119" cy="4707818"/>
          </a:xfrm>
          <a:prstGeom prst="rect">
            <a:avLst/>
          </a:prstGeom>
        </p:spPr>
      </p:pic>
      <p:sp>
        <p:nvSpPr>
          <p:cNvPr id="44" name="Rechthoek 43">
            <a:extLst>
              <a:ext uri="{FF2B5EF4-FFF2-40B4-BE49-F238E27FC236}">
                <a16:creationId xmlns:a16="http://schemas.microsoft.com/office/drawing/2014/main" id="{D53ECD95-19C2-624A-868B-DF4CB908F2CF}"/>
              </a:ext>
            </a:extLst>
          </p:cNvPr>
          <p:cNvSpPr>
            <a:spLocks/>
          </p:cNvSpPr>
          <p:nvPr/>
        </p:nvSpPr>
        <p:spPr>
          <a:xfrm>
            <a:off x="6307223" y="1606883"/>
            <a:ext cx="1269260" cy="44263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kstvak 13">
            <a:extLst>
              <a:ext uri="{FF2B5EF4-FFF2-40B4-BE49-F238E27FC236}">
                <a16:creationId xmlns:a16="http://schemas.microsoft.com/office/drawing/2014/main" id="{6E3BED0B-2A9F-D94B-B036-F21706423FE7}"/>
              </a:ext>
            </a:extLst>
          </p:cNvPr>
          <p:cNvSpPr txBox="1">
            <a:spLocks/>
          </p:cNvSpPr>
          <p:nvPr/>
        </p:nvSpPr>
        <p:spPr>
          <a:xfrm>
            <a:off x="407368" y="619200"/>
            <a:ext cx="4626754" cy="923330"/>
          </a:xfrm>
          <a:prstGeom prst="rect">
            <a:avLst/>
          </a:prstGeom>
          <a:noFill/>
        </p:spPr>
        <p:txBody>
          <a:bodyPr wrap="square" lIns="0" tIns="0" rIns="0" bIns="0" rtlCol="0">
            <a:spAutoFit/>
          </a:bodyPr>
          <a:lstStyle/>
          <a:p>
            <a:r>
              <a:rPr lang="en-GB" sz="3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Een</a:t>
            </a:r>
            <a:r>
              <a:rPr lang="en-GB"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3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internationale</a:t>
            </a:r>
            <a:r>
              <a:rPr lang="en-GB"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focus </a:t>
            </a:r>
            <a:r>
              <a:rPr lang="en-GB" sz="3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a:t>
            </a:r>
            <a:r>
              <a:rPr lang="en-GB"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3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regionale</a:t>
            </a:r>
            <a:r>
              <a:rPr lang="en-GB"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roots</a:t>
            </a:r>
          </a:p>
        </p:txBody>
      </p:sp>
      <p:sp>
        <p:nvSpPr>
          <p:cNvPr id="16" name="Ovaal 15">
            <a:extLst>
              <a:ext uri="{FF2B5EF4-FFF2-40B4-BE49-F238E27FC236}">
                <a16:creationId xmlns:a16="http://schemas.microsoft.com/office/drawing/2014/main" id="{CB29B4B1-2526-0441-8999-F6FA8791D55E}"/>
              </a:ext>
            </a:extLst>
          </p:cNvPr>
          <p:cNvSpPr>
            <a:spLocks/>
          </p:cNvSpPr>
          <p:nvPr/>
        </p:nvSpPr>
        <p:spPr>
          <a:xfrm>
            <a:off x="5951984" y="2762052"/>
            <a:ext cx="144016" cy="14401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Rechte verbindingslijn 17">
            <a:extLst>
              <a:ext uri="{FF2B5EF4-FFF2-40B4-BE49-F238E27FC236}">
                <a16:creationId xmlns:a16="http://schemas.microsoft.com/office/drawing/2014/main" id="{3B30F33D-D8BB-0044-8C6B-9B5A47446117}"/>
              </a:ext>
            </a:extLst>
          </p:cNvPr>
          <p:cNvCxnSpPr>
            <a:cxnSpLocks/>
          </p:cNvCxnSpPr>
          <p:nvPr/>
        </p:nvCxnSpPr>
        <p:spPr>
          <a:xfrm flipV="1">
            <a:off x="6023992" y="1519326"/>
            <a:ext cx="0" cy="12427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C5599769-150B-D441-96ED-225DCCF220B9}"/>
              </a:ext>
            </a:extLst>
          </p:cNvPr>
          <p:cNvSpPr>
            <a:spLocks/>
          </p:cNvSpPr>
          <p:nvPr/>
        </p:nvSpPr>
        <p:spPr>
          <a:xfrm>
            <a:off x="5159896" y="620688"/>
            <a:ext cx="1709949" cy="1709949"/>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Afbeelding 2">
            <a:extLst>
              <a:ext uri="{FF2B5EF4-FFF2-40B4-BE49-F238E27FC236}">
                <a16:creationId xmlns:a16="http://schemas.microsoft.com/office/drawing/2014/main" id="{A54BA42C-A70B-734E-AA51-6A55E4DA3D1D}"/>
              </a:ext>
            </a:extLst>
          </p:cNvPr>
          <p:cNvPicPr>
            <a:picLocks noChangeAspect="1"/>
          </p:cNvPicPr>
          <p:nvPr/>
        </p:nvPicPr>
        <p:blipFill>
          <a:blip r:embed="rId4"/>
          <a:stretch>
            <a:fillRect/>
          </a:stretch>
        </p:blipFill>
        <p:spPr>
          <a:xfrm>
            <a:off x="5375920" y="866454"/>
            <a:ext cx="1152127" cy="1305744"/>
          </a:xfrm>
          <a:prstGeom prst="rect">
            <a:avLst/>
          </a:prstGeom>
        </p:spPr>
      </p:pic>
      <p:sp>
        <p:nvSpPr>
          <p:cNvPr id="33" name="Ovaal 32">
            <a:extLst>
              <a:ext uri="{FF2B5EF4-FFF2-40B4-BE49-F238E27FC236}">
                <a16:creationId xmlns:a16="http://schemas.microsoft.com/office/drawing/2014/main" id="{4CA91C69-E7C9-4B4B-81BE-C82B2D626F7A}"/>
              </a:ext>
            </a:extLst>
          </p:cNvPr>
          <p:cNvSpPr>
            <a:spLocks/>
          </p:cNvSpPr>
          <p:nvPr/>
        </p:nvSpPr>
        <p:spPr>
          <a:xfrm>
            <a:off x="6068332" y="1558182"/>
            <a:ext cx="144016" cy="144016"/>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ijdelijke aanduiding voor tekst 1">
            <a:extLst>
              <a:ext uri="{FF2B5EF4-FFF2-40B4-BE49-F238E27FC236}">
                <a16:creationId xmlns:a16="http://schemas.microsoft.com/office/drawing/2014/main" id="{217BEBD3-36E2-864D-A391-88CDD2269201}"/>
              </a:ext>
            </a:extLst>
          </p:cNvPr>
          <p:cNvSpPr txBox="1">
            <a:spLocks/>
          </p:cNvSpPr>
          <p:nvPr/>
        </p:nvSpPr>
        <p:spPr bwMode="gray">
          <a:xfrm>
            <a:off x="6324467" y="1661940"/>
            <a:ext cx="1427717" cy="381744"/>
          </a:xfrm>
          <a:prstGeom prst="rect">
            <a:avLst/>
          </a:prstGeom>
        </p:spPr>
        <p:txBody>
          <a:bodyPr vert="horz" lIns="0" tIns="0" rIns="0" bIns="0" rtlCol="0">
            <a:noAutofit/>
          </a:bodyPr>
          <a:lstStyle>
            <a:lvl1pPr marL="0" indent="0" algn="ctr" defTabSz="1088610" rtl="0" eaLnBrk="1" latinLnBrk="0" hangingPunct="1">
              <a:spcBef>
                <a:spcPts val="0"/>
              </a:spcBef>
              <a:buFontTx/>
              <a:buNone/>
              <a:defRPr sz="6800" b="0" kern="1200" cap="all" baseline="0">
                <a:solidFill>
                  <a:srgbClr val="EE1C25"/>
                </a:solidFill>
                <a:latin typeface="+mj-lt"/>
                <a:ea typeface="+mn-ea"/>
                <a:cs typeface="+mn-cs"/>
              </a:defRPr>
            </a:lvl1pPr>
            <a:lvl2pPr marL="0" indent="0" algn="ctr" defTabSz="1088610" rtl="0" eaLnBrk="1" latinLnBrk="0" hangingPunct="1">
              <a:spcBef>
                <a:spcPts val="0"/>
              </a:spcBef>
              <a:buFontTx/>
              <a:buNone/>
              <a:defRPr sz="3600" i="0" kern="12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defTabSz="1088610" rtl="0" eaLnBrk="1" latinLnBrk="0" hangingPunct="1">
              <a:spcBef>
                <a:spcPts val="0"/>
              </a:spcBef>
              <a:buFontTx/>
              <a:buNone/>
              <a:defRPr sz="1600" b="0" kern="1200">
                <a:solidFill>
                  <a:schemeClr val="tx1"/>
                </a:solidFill>
                <a:latin typeface="+mn-lt"/>
                <a:ea typeface="+mn-ea"/>
                <a:cs typeface="+mn-cs"/>
              </a:defRPr>
            </a:lvl3pPr>
            <a:lvl4pPr marL="0" indent="0" algn="ctr" defTabSz="1088610" rtl="0" eaLnBrk="1" latinLnBrk="0" hangingPunct="1">
              <a:spcBef>
                <a:spcPts val="0"/>
              </a:spcBef>
              <a:buFont typeface="Arial" pitchFamily="34" charset="0"/>
              <a:buNone/>
              <a:defRPr sz="1600" b="0" kern="1200">
                <a:solidFill>
                  <a:schemeClr val="tx1"/>
                </a:solidFill>
                <a:latin typeface="+mn-lt"/>
                <a:ea typeface="Open Sans SemiBold" panose="020B0706030804020204" pitchFamily="34" charset="0"/>
                <a:cs typeface="Open Sans SemiBold" panose="020B0706030804020204" pitchFamily="34" charset="0"/>
              </a:defRPr>
            </a:lvl4pPr>
            <a:lvl5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9pPr>
          </a:lstStyle>
          <a:p>
            <a:pPr lvl="0" algn="l"/>
            <a:r>
              <a:rPr lang="en-GB" sz="2000" cap="none" dirty="0">
                <a:solidFill>
                  <a:schemeClr val="accent4"/>
                </a:solidFill>
                <a:latin typeface="+mn-lt"/>
              </a:rPr>
              <a:t>Nijmegen</a:t>
            </a:r>
          </a:p>
        </p:txBody>
      </p:sp>
      <p:pic>
        <p:nvPicPr>
          <p:cNvPr id="50" name="Afbeelding 49">
            <a:extLst>
              <a:ext uri="{FF2B5EF4-FFF2-40B4-BE49-F238E27FC236}">
                <a16:creationId xmlns:a16="http://schemas.microsoft.com/office/drawing/2014/main" id="{8BEB3812-8EA0-A64E-BD96-A9ED656A20B9}"/>
              </a:ext>
            </a:extLst>
          </p:cNvPr>
          <p:cNvPicPr>
            <a:picLocks noChangeAspect="1"/>
          </p:cNvPicPr>
          <p:nvPr/>
        </p:nvPicPr>
        <p:blipFill>
          <a:blip r:embed="rId5"/>
          <a:stretch>
            <a:fillRect/>
          </a:stretch>
        </p:blipFill>
        <p:spPr>
          <a:xfrm>
            <a:off x="3259412" y="2287599"/>
            <a:ext cx="2656568" cy="696106"/>
          </a:xfrm>
          <a:prstGeom prst="rect">
            <a:avLst/>
          </a:prstGeom>
        </p:spPr>
      </p:pic>
      <p:pic>
        <p:nvPicPr>
          <p:cNvPr id="51" name="Afbeelding 50">
            <a:extLst>
              <a:ext uri="{FF2B5EF4-FFF2-40B4-BE49-F238E27FC236}">
                <a16:creationId xmlns:a16="http://schemas.microsoft.com/office/drawing/2014/main" id="{B1DA1FA7-DD9B-164E-ADB3-64331638E5C6}"/>
              </a:ext>
            </a:extLst>
          </p:cNvPr>
          <p:cNvPicPr>
            <a:picLocks noChangeAspect="1"/>
          </p:cNvPicPr>
          <p:nvPr/>
        </p:nvPicPr>
        <p:blipFill>
          <a:blip r:embed="rId6"/>
          <a:stretch>
            <a:fillRect/>
          </a:stretch>
        </p:blipFill>
        <p:spPr>
          <a:xfrm>
            <a:off x="4053129" y="2831168"/>
            <a:ext cx="1861019" cy="1889431"/>
          </a:xfrm>
          <a:prstGeom prst="rect">
            <a:avLst/>
          </a:prstGeom>
        </p:spPr>
      </p:pic>
      <p:pic>
        <p:nvPicPr>
          <p:cNvPr id="52" name="Afbeelding 51">
            <a:extLst>
              <a:ext uri="{FF2B5EF4-FFF2-40B4-BE49-F238E27FC236}">
                <a16:creationId xmlns:a16="http://schemas.microsoft.com/office/drawing/2014/main" id="{D351BC3D-07C1-D048-A0D1-3122EF6618DA}"/>
              </a:ext>
            </a:extLst>
          </p:cNvPr>
          <p:cNvPicPr>
            <a:picLocks noChangeAspect="1"/>
          </p:cNvPicPr>
          <p:nvPr/>
        </p:nvPicPr>
        <p:blipFill>
          <a:blip r:embed="rId7"/>
          <a:stretch>
            <a:fillRect/>
          </a:stretch>
        </p:blipFill>
        <p:spPr>
          <a:xfrm>
            <a:off x="5703845" y="2937805"/>
            <a:ext cx="255712" cy="894993"/>
          </a:xfrm>
          <a:prstGeom prst="rect">
            <a:avLst/>
          </a:prstGeom>
        </p:spPr>
      </p:pic>
      <p:pic>
        <p:nvPicPr>
          <p:cNvPr id="55" name="Afbeelding 54">
            <a:extLst>
              <a:ext uri="{FF2B5EF4-FFF2-40B4-BE49-F238E27FC236}">
                <a16:creationId xmlns:a16="http://schemas.microsoft.com/office/drawing/2014/main" id="{22BACEEA-B23A-6449-9075-5A55F8870DA6}"/>
              </a:ext>
            </a:extLst>
          </p:cNvPr>
          <p:cNvPicPr>
            <a:picLocks noChangeAspect="1"/>
          </p:cNvPicPr>
          <p:nvPr/>
        </p:nvPicPr>
        <p:blipFill>
          <a:blip r:embed="rId8"/>
          <a:stretch>
            <a:fillRect/>
          </a:stretch>
        </p:blipFill>
        <p:spPr>
          <a:xfrm>
            <a:off x="6170118" y="2574581"/>
            <a:ext cx="3125374" cy="2358237"/>
          </a:xfrm>
          <a:prstGeom prst="rect">
            <a:avLst/>
          </a:prstGeom>
        </p:spPr>
      </p:pic>
      <p:pic>
        <p:nvPicPr>
          <p:cNvPr id="54" name="Afbeelding 53">
            <a:extLst>
              <a:ext uri="{FF2B5EF4-FFF2-40B4-BE49-F238E27FC236}">
                <a16:creationId xmlns:a16="http://schemas.microsoft.com/office/drawing/2014/main" id="{C00BFAE5-BCC8-6847-BAB9-BCB659A88E99}"/>
              </a:ext>
            </a:extLst>
          </p:cNvPr>
          <p:cNvPicPr>
            <a:picLocks noChangeAspect="1"/>
          </p:cNvPicPr>
          <p:nvPr/>
        </p:nvPicPr>
        <p:blipFill>
          <a:blip r:embed="rId9"/>
          <a:stretch>
            <a:fillRect/>
          </a:stretch>
        </p:blipFill>
        <p:spPr>
          <a:xfrm>
            <a:off x="6133836" y="2789949"/>
            <a:ext cx="2585537" cy="1548481"/>
          </a:xfrm>
          <a:prstGeom prst="rect">
            <a:avLst/>
          </a:prstGeom>
        </p:spPr>
      </p:pic>
      <p:pic>
        <p:nvPicPr>
          <p:cNvPr id="53" name="Afbeelding 52">
            <a:extLst>
              <a:ext uri="{FF2B5EF4-FFF2-40B4-BE49-F238E27FC236}">
                <a16:creationId xmlns:a16="http://schemas.microsoft.com/office/drawing/2014/main" id="{88EE4AE1-5100-214F-80EF-DB021E3F41B6}"/>
              </a:ext>
            </a:extLst>
          </p:cNvPr>
          <p:cNvPicPr>
            <a:picLocks noChangeAspect="1"/>
          </p:cNvPicPr>
          <p:nvPr/>
        </p:nvPicPr>
        <p:blipFill>
          <a:blip r:embed="rId10"/>
          <a:stretch>
            <a:fillRect/>
          </a:stretch>
        </p:blipFill>
        <p:spPr>
          <a:xfrm>
            <a:off x="6141561" y="2902980"/>
            <a:ext cx="795549" cy="710312"/>
          </a:xfrm>
          <a:prstGeom prst="rect">
            <a:avLst/>
          </a:prstGeom>
        </p:spPr>
      </p:pic>
      <p:pic>
        <p:nvPicPr>
          <p:cNvPr id="56" name="Afbeelding 55">
            <a:extLst>
              <a:ext uri="{FF2B5EF4-FFF2-40B4-BE49-F238E27FC236}">
                <a16:creationId xmlns:a16="http://schemas.microsoft.com/office/drawing/2014/main" id="{A270D264-07FF-7D4C-A92F-97E849CD5C01}"/>
              </a:ext>
            </a:extLst>
          </p:cNvPr>
          <p:cNvPicPr>
            <a:picLocks noChangeAspect="1"/>
          </p:cNvPicPr>
          <p:nvPr/>
        </p:nvPicPr>
        <p:blipFill>
          <a:blip r:embed="rId11"/>
          <a:stretch>
            <a:fillRect/>
          </a:stretch>
        </p:blipFill>
        <p:spPr>
          <a:xfrm>
            <a:off x="6084114" y="2204684"/>
            <a:ext cx="2684980" cy="525631"/>
          </a:xfrm>
          <a:prstGeom prst="rect">
            <a:avLst/>
          </a:prstGeom>
        </p:spPr>
      </p:pic>
    </p:spTree>
    <p:extLst>
      <p:ext uri="{BB962C8B-B14F-4D97-AF65-F5344CB8AC3E}">
        <p14:creationId xmlns:p14="http://schemas.microsoft.com/office/powerpoint/2010/main" val="75013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1000"/>
                                        <p:tgtEl>
                                          <p:spTgt spid="55"/>
                                        </p:tgtEl>
                                      </p:cBhvr>
                                    </p:animEffect>
                                  </p:childTnLst>
                                </p:cTn>
                              </p:par>
                              <p:par>
                                <p:cTn id="8" presetID="22" presetClass="entr" presetSubtype="8" fill="hold" nodeType="withEffect">
                                  <p:stCondLst>
                                    <p:cond delay="100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1000"/>
                                        <p:tgtEl>
                                          <p:spTgt spid="50"/>
                                        </p:tgtEl>
                                      </p:cBhvr>
                                    </p:animEffect>
                                  </p:childTnLst>
                                </p:cTn>
                              </p:par>
                              <p:par>
                                <p:cTn id="11" presetID="22" presetClass="entr" presetSubtype="2" fill="hold" nodeType="withEffect">
                                  <p:stCondLst>
                                    <p:cond delay="50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1000"/>
                                        <p:tgtEl>
                                          <p:spTgt spid="56"/>
                                        </p:tgtEl>
                                      </p:cBhvr>
                                    </p:animEffect>
                                  </p:childTnLst>
                                </p:cTn>
                              </p:par>
                              <p:par>
                                <p:cTn id="14" presetID="22" presetClass="entr" presetSubtype="2" fill="hold" nodeType="withEffect">
                                  <p:stCondLst>
                                    <p:cond delay="1000"/>
                                  </p:stCondLst>
                                  <p:childTnLst>
                                    <p:set>
                                      <p:cBhvr>
                                        <p:cTn id="15" dur="1" fill="hold">
                                          <p:stCondLst>
                                            <p:cond delay="0"/>
                                          </p:stCondLst>
                                        </p:cTn>
                                        <p:tgtEl>
                                          <p:spTgt spid="54"/>
                                        </p:tgtEl>
                                        <p:attrNameLst>
                                          <p:attrName>style.visibility</p:attrName>
                                        </p:attrNameLst>
                                      </p:cBhvr>
                                      <p:to>
                                        <p:strVal val="visible"/>
                                      </p:to>
                                    </p:set>
                                    <p:animEffect transition="in" filter="wipe(right)">
                                      <p:cBhvr>
                                        <p:cTn id="16" dur="1000"/>
                                        <p:tgtEl>
                                          <p:spTgt spid="54"/>
                                        </p:tgtEl>
                                      </p:cBhvr>
                                    </p:animEffect>
                                  </p:childTnLst>
                                </p:cTn>
                              </p:par>
                              <p:par>
                                <p:cTn id="17" presetID="22" presetClass="entr" presetSubtype="4" fill="hold" nodeType="withEffect">
                                  <p:stCondLst>
                                    <p:cond delay="50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1000"/>
                                        <p:tgtEl>
                                          <p:spTgt spid="53"/>
                                        </p:tgtEl>
                                      </p:cBhvr>
                                    </p:animEffect>
                                  </p:childTnLst>
                                </p:cTn>
                              </p:par>
                              <p:par>
                                <p:cTn id="20" presetID="22" presetClass="entr" presetSubtype="4" fill="hold" nodeType="withEffect">
                                  <p:stCondLst>
                                    <p:cond delay="100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1000"/>
                                        <p:tgtEl>
                                          <p:spTgt spid="52"/>
                                        </p:tgtEl>
                                      </p:cBhvr>
                                    </p:animEffect>
                                  </p:childTnLst>
                                </p:cTn>
                              </p:par>
                              <p:par>
                                <p:cTn id="23" presetID="22" presetClass="entr" presetSubtype="4" fill="hold" nodeType="withEffect">
                                  <p:stCondLst>
                                    <p:cond delay="50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1000"/>
                                        <p:tgtEl>
                                          <p:spTgt spid="51"/>
                                        </p:tgtEl>
                                      </p:cBhvr>
                                    </p:animEffect>
                                  </p:childTnLst>
                                </p:cTn>
                              </p:par>
                              <p:par>
                                <p:cTn id="26" presetID="23" presetClass="entr" presetSubtype="16" fill="hold" grpId="0" nodeType="withEffect">
                                  <p:stCondLst>
                                    <p:cond delay="20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2500"/>
                            </p:stCondLst>
                            <p:childTnLst>
                              <p:par>
                                <p:cTn id="31" presetID="17"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ppt_h/2"/>
                                          </p:val>
                                        </p:tav>
                                        <p:tav tm="100000">
                                          <p:val>
                                            <p:strVal val="#ppt_y"/>
                                          </p:val>
                                        </p:tav>
                                      </p:tavLst>
                                    </p:anim>
                                    <p:anim calcmode="lin" valueType="num">
                                      <p:cBhvr>
                                        <p:cTn id="35" dur="500" fill="hold"/>
                                        <p:tgtEl>
                                          <p:spTgt spid="18"/>
                                        </p:tgtEl>
                                        <p:attrNameLst>
                                          <p:attrName>ppt_w</p:attrName>
                                        </p:attrNameLst>
                                      </p:cBhvr>
                                      <p:tavLst>
                                        <p:tav tm="0">
                                          <p:val>
                                            <p:strVal val="#ppt_w"/>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childTnLst>
                                </p:cTn>
                              </p:par>
                            </p:childTnLst>
                          </p:cTn>
                        </p:par>
                        <p:par>
                          <p:cTn id="46" fill="hold">
                            <p:stCondLst>
                              <p:cond delay="4000"/>
                            </p:stCondLst>
                            <p:childTnLst>
                              <p:par>
                                <p:cTn id="47" presetID="1" presetClass="entr" presetSubtype="0" fill="hold" grpId="1" nodeType="after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35" presetClass="emph" presetSubtype="0" repeatCount="4000" fill="hold" grpId="0" nodeType="withEffect">
                                  <p:stCondLst>
                                    <p:cond delay="0"/>
                                  </p:stCondLst>
                                  <p:childTnLst>
                                    <p:anim calcmode="discrete" valueType="str">
                                      <p:cBhvr>
                                        <p:cTn id="50" dur="500" fill="hold"/>
                                        <p:tgtEl>
                                          <p:spTgt spid="33"/>
                                        </p:tgtEl>
                                        <p:attrNameLst>
                                          <p:attrName>style.visibility</p:attrName>
                                        </p:attrNameLst>
                                      </p:cBhvr>
                                      <p:tavLst>
                                        <p:tav tm="0">
                                          <p:val>
                                            <p:strVal val="hidden"/>
                                          </p:val>
                                        </p:tav>
                                        <p:tav tm="50000">
                                          <p:val>
                                            <p:strVal val="visible"/>
                                          </p:val>
                                        </p:tav>
                                      </p:tavLst>
                                    </p:anim>
                                  </p:childTnLst>
                                </p:cTn>
                              </p:par>
                            </p:childTnLst>
                          </p:cTn>
                        </p:par>
                        <p:par>
                          <p:cTn id="51" fill="hold">
                            <p:stCondLst>
                              <p:cond delay="6000"/>
                            </p:stCondLst>
                            <p:childTnLst>
                              <p:par>
                                <p:cTn id="52" presetID="17" presetClass="entr" presetSubtype="8"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ppt_x</p:attrName>
                                        </p:attrNameLst>
                                      </p:cBhvr>
                                      <p:tavLst>
                                        <p:tav tm="0">
                                          <p:val>
                                            <p:strVal val="#ppt_x-#ppt_w/2"/>
                                          </p:val>
                                        </p:tav>
                                        <p:tav tm="100000">
                                          <p:val>
                                            <p:strVal val="#ppt_x"/>
                                          </p:val>
                                        </p:tav>
                                      </p:tavLst>
                                    </p:anim>
                                    <p:anim calcmode="lin" valueType="num">
                                      <p:cBhvr>
                                        <p:cTn id="55" dur="500" fill="hold"/>
                                        <p:tgtEl>
                                          <p:spTgt spid="44"/>
                                        </p:tgtEl>
                                        <p:attrNameLst>
                                          <p:attrName>ppt_y</p:attrName>
                                        </p:attrNameLst>
                                      </p:cBhvr>
                                      <p:tavLst>
                                        <p:tav tm="0">
                                          <p:val>
                                            <p:strVal val="#ppt_y"/>
                                          </p:val>
                                        </p:tav>
                                        <p:tav tm="100000">
                                          <p:val>
                                            <p:strVal val="#ppt_y"/>
                                          </p:val>
                                        </p:tav>
                                      </p:tavLst>
                                    </p:anim>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strVal val="#ppt_h"/>
                                          </p:val>
                                        </p:tav>
                                        <p:tav tm="100000">
                                          <p:val>
                                            <p:strVal val="#ppt_h"/>
                                          </p:val>
                                        </p:tav>
                                      </p:tavLst>
                                    </p:anim>
                                  </p:childTnLst>
                                </p:cTn>
                              </p:par>
                              <p:par>
                                <p:cTn id="58" presetID="10" presetClass="entr" presetSubtype="0" fill="hold" grpId="0" nodeType="withEffect">
                                  <p:stCondLst>
                                    <p:cond delay="5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6" grpId="0" animBg="1"/>
      <p:bldP spid="4" grpId="0" animBg="1"/>
      <p:bldP spid="33" grpId="0" animBg="1"/>
      <p:bldP spid="33" grpId="1" animBg="1"/>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8" name="Tijdelijke aanduiding voor afbeelding 7"/>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88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10" name="Tijdelijke aanduiding voor afbeelding 9"/>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0331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p:txBody>
          <a:bodyPr/>
          <a:lstStyle/>
          <a:p>
            <a:r>
              <a:rPr lang="en-US" dirty="0" err="1"/>
              <a:t>Onze</a:t>
            </a:r>
            <a:r>
              <a:rPr lang="en-US" dirty="0"/>
              <a:t> </a:t>
            </a:r>
            <a:r>
              <a:rPr lang="en-US" dirty="0" err="1"/>
              <a:t>speerpunten</a:t>
            </a:r>
            <a:endParaRPr lang="nl-NL" dirty="0"/>
          </a:p>
        </p:txBody>
      </p:sp>
    </p:spTree>
    <p:extLst>
      <p:ext uri="{BB962C8B-B14F-4D97-AF65-F5344CB8AC3E}">
        <p14:creationId xmlns:p14="http://schemas.microsoft.com/office/powerpoint/2010/main" val="320166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9579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8" name="Tijdelijke aanduiding voor afbeelding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8894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9" name="Tijdelijke aanduiding voor afbeelding 8"/>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53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8" name="Tijdelijke aanduiding voor afbeelding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8883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8" name="Tijdelijke aanduiding voor afbeelding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892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10" name="Tijdelijke aanduiding voor afbeelding 9"/>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442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nl-NL" dirty="0"/>
          </a:p>
        </p:txBody>
      </p:sp>
      <p:pic>
        <p:nvPicPr>
          <p:cNvPr id="7" name="Tijdelijke aanduiding voor afbeelding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1200" y="116632"/>
            <a:ext cx="12193200" cy="6210000"/>
          </a:xfrm>
        </p:spPr>
      </p:pic>
    </p:spTree>
    <p:extLst>
      <p:ext uri="{BB962C8B-B14F-4D97-AF65-F5344CB8AC3E}">
        <p14:creationId xmlns:p14="http://schemas.microsoft.com/office/powerpoint/2010/main" val="269767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title"/>
          </p:nvPr>
        </p:nvSpPr>
        <p:spPr/>
        <p:txBody>
          <a:bodyPr/>
          <a:lstStyle/>
          <a:p>
            <a:r>
              <a:rPr lang="en-US" spc="-150" dirty="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Slimme</a:t>
            </a:r>
            <a:r>
              <a:rPr lang="en-US" spc="-15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pc="-150" dirty="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groene</a:t>
            </a:r>
            <a:r>
              <a:rPr lang="en-US" spc="-15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campus</a:t>
            </a:r>
            <a:endParaRPr lang="nl-NL" spc="-15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5119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8" name="Rechthoek 7"/>
          <p:cNvSpPr/>
          <p:nvPr/>
        </p:nvSpPr>
        <p:spPr>
          <a:xfrm>
            <a:off x="335360" y="332656"/>
            <a:ext cx="3096344" cy="830997"/>
          </a:xfrm>
          <a:prstGeom prst="rect">
            <a:avLst/>
          </a:prstGeom>
        </p:spPr>
        <p:txBody>
          <a:bodyPr wrap="square">
            <a:spAutoFit/>
          </a:bodyPr>
          <a:lstStyle/>
          <a:p>
            <a:r>
              <a:rPr lang="nl-NL" sz="4800" dirty="0">
                <a:solidFill>
                  <a:schemeClr val="accent1"/>
                </a:solidFill>
                <a:latin typeface="+mj-lt"/>
              </a:rPr>
              <a:t>(</a:t>
            </a:r>
            <a:r>
              <a:rPr lang="nl-NL" sz="4800" dirty="0" err="1">
                <a:solidFill>
                  <a:schemeClr val="accent1"/>
                </a:solidFill>
                <a:latin typeface="+mj-lt"/>
              </a:rPr>
              <a:t>Im</a:t>
            </a:r>
            <a:r>
              <a:rPr lang="nl-NL" sz="4800" dirty="0">
                <a:solidFill>
                  <a:schemeClr val="accent1"/>
                </a:solidFill>
                <a:latin typeface="+mj-lt"/>
              </a:rPr>
              <a:t>)pact</a:t>
            </a:r>
          </a:p>
        </p:txBody>
      </p:sp>
      <p:pic>
        <p:nvPicPr>
          <p:cNvPr id="4" name="Tijdelijke aanduiding voor afbeelding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6338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7219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363DDEA-1DEA-C34B-9A43-3F46647CCEE5}"/>
              </a:ext>
            </a:extLst>
          </p:cNvPr>
          <p:cNvSpPr txBox="1">
            <a:spLocks/>
          </p:cNvSpPr>
          <p:nvPr/>
        </p:nvSpPr>
        <p:spPr>
          <a:xfrm>
            <a:off x="159038" y="344008"/>
            <a:ext cx="11625594" cy="1556704"/>
          </a:xfrm>
          <a:prstGeom prst="rect">
            <a:avLst/>
          </a:prstGeom>
          <a:noFill/>
        </p:spPr>
        <p:txBody>
          <a:bodyPr wrap="square" lIns="177097" tIns="32889" rIns="177097" rtlCol="0">
            <a:spAutoFit/>
          </a:bodyPr>
          <a:lstStyle/>
          <a:p>
            <a:r>
              <a:rPr lang="en-GB" sz="4800" b="1" dirty="0">
                <a:solidFill>
                  <a:schemeClr val="bg1"/>
                </a:solidFill>
                <a:latin typeface="+mj-lt"/>
                <a:ea typeface="Open Sans Extrabold" panose="020B0606030504020204" pitchFamily="34" charset="0"/>
                <a:cs typeface="Open Sans Extrabold" panose="020B0606030504020204" pitchFamily="34" charset="0"/>
              </a:rPr>
              <a:t>Contact</a:t>
            </a:r>
          </a:p>
          <a:p>
            <a:r>
              <a:rPr lang="en-GB" sz="4800" b="1" dirty="0">
                <a:solidFill>
                  <a:schemeClr val="accent1"/>
                </a:solidFill>
                <a:latin typeface="+mj-lt"/>
                <a:ea typeface="Open Sans Extrabold" panose="020B0606030504020204" pitchFamily="34" charset="0"/>
                <a:cs typeface="Open Sans Extrabold" panose="020B0606030504020204" pitchFamily="34" charset="0"/>
              </a:rPr>
              <a:t>www.ru.nl</a:t>
            </a:r>
          </a:p>
        </p:txBody>
      </p:sp>
      <p:sp>
        <p:nvSpPr>
          <p:cNvPr id="8" name="Rechthoek 7">
            <a:extLst>
              <a:ext uri="{FF2B5EF4-FFF2-40B4-BE49-F238E27FC236}">
                <a16:creationId xmlns:a16="http://schemas.microsoft.com/office/drawing/2014/main" id="{BAB7F24B-D68A-8D49-AB68-D626A44E3521}"/>
              </a:ext>
            </a:extLst>
          </p:cNvPr>
          <p:cNvSpPr>
            <a:spLocks/>
          </p:cNvSpPr>
          <p:nvPr/>
        </p:nvSpPr>
        <p:spPr>
          <a:xfrm>
            <a:off x="983432" y="2564904"/>
            <a:ext cx="10801200" cy="3416320"/>
          </a:xfrm>
          <a:prstGeom prst="rect">
            <a:avLst/>
          </a:prstGeom>
        </p:spPr>
        <p:txBody>
          <a:bodyPr wrap="square">
            <a:spAutoFit/>
          </a:bodyPr>
          <a:lstStyle/>
          <a:p>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radbouduniversity</a:t>
            </a:r>
            <a:br>
              <a:rPr lang="en-GB" sz="3600" b="1" dirty="0">
                <a:solidFill>
                  <a:schemeClr val="bg1"/>
                </a:solidFill>
                <a:ea typeface="Open Sans Extrabold" panose="020B0606030504020204" pitchFamily="34" charset="0"/>
                <a:cs typeface="Open Sans Extrabold" panose="020B0606030504020204" pitchFamily="34" charset="0"/>
              </a:rPr>
            </a:br>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radbouduniversiteit</a:t>
            </a:r>
            <a:br>
              <a:rPr lang="en-GB" sz="3600" b="1" dirty="0">
                <a:solidFill>
                  <a:schemeClr val="bg1"/>
                </a:solidFill>
                <a:ea typeface="Open Sans Extrabold" panose="020B0606030504020204" pitchFamily="34" charset="0"/>
                <a:cs typeface="Open Sans Extrabold" panose="020B0606030504020204" pitchFamily="34" charset="0"/>
              </a:rPr>
            </a:br>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radboud_uni</a:t>
            </a:r>
            <a:r>
              <a:rPr lang="en-GB" sz="3600" b="1" dirty="0">
                <a:solidFill>
                  <a:schemeClr val="bg1"/>
                </a:solidFill>
                <a:ea typeface="Open Sans Extrabold" panose="020B0606030504020204" pitchFamily="34" charset="0"/>
                <a:cs typeface="Open Sans Extrabold" panose="020B0606030504020204" pitchFamily="34" charset="0"/>
              </a:rPr>
              <a:t> </a:t>
            </a:r>
          </a:p>
          <a:p>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radboud_uni</a:t>
            </a:r>
            <a:endParaRPr lang="en-GB" sz="3600" b="1" dirty="0">
              <a:solidFill>
                <a:schemeClr val="bg1"/>
              </a:solidFill>
              <a:ea typeface="Open Sans Extrabold" panose="020B0606030504020204" pitchFamily="34" charset="0"/>
              <a:cs typeface="Open Sans Extrabold" panose="020B0606030504020204" pitchFamily="34" charset="0"/>
            </a:endParaRPr>
          </a:p>
          <a:p>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a:t>
            </a:r>
            <a:r>
              <a:rPr lang="en-GB" sz="3600" b="1" dirty="0">
                <a:solidFill>
                  <a:schemeClr val="bg1"/>
                </a:solidFill>
                <a:ea typeface="Open Sans Extrabold" panose="020B0606030504020204" pitchFamily="34" charset="0"/>
                <a:cs typeface="Open Sans Extrabold" panose="020B0606030504020204" pitchFamily="34" charset="0"/>
              </a:rPr>
              <a:t> university</a:t>
            </a:r>
          </a:p>
          <a:p>
            <a:endParaRPr lang="en-GB" sz="3600" b="1" dirty="0">
              <a:solidFill>
                <a:schemeClr val="bg1"/>
              </a:solidFill>
              <a:ea typeface="Open Sans Extrabold" panose="020B0606030504020204" pitchFamily="34" charset="0"/>
              <a:cs typeface="Open Sans Extrabold" panose="020B0606030504020204" pitchFamily="34" charset="0"/>
            </a:endParaRPr>
          </a:p>
        </p:txBody>
      </p:sp>
      <p:pic>
        <p:nvPicPr>
          <p:cNvPr id="10" name="Afbeelding 9" descr="Afbeelding met object, tekening&#10;&#10;Automatisch gegenereerde beschrijving">
            <a:extLst>
              <a:ext uri="{FF2B5EF4-FFF2-40B4-BE49-F238E27FC236}">
                <a16:creationId xmlns:a16="http://schemas.microsoft.com/office/drawing/2014/main" id="{B6AD5167-3903-F942-8CDC-D5685841F526}"/>
              </a:ext>
            </a:extLst>
          </p:cNvPr>
          <p:cNvPicPr>
            <a:picLocks noChangeAspect="1"/>
          </p:cNvPicPr>
          <p:nvPr/>
        </p:nvPicPr>
        <p:blipFill>
          <a:blip r:embed="rId3"/>
          <a:stretch>
            <a:fillRect/>
          </a:stretch>
        </p:blipFill>
        <p:spPr>
          <a:xfrm>
            <a:off x="377334" y="2636912"/>
            <a:ext cx="432048" cy="432048"/>
          </a:xfrm>
          <a:prstGeom prst="rect">
            <a:avLst/>
          </a:prstGeom>
        </p:spPr>
      </p:pic>
      <p:pic>
        <p:nvPicPr>
          <p:cNvPr id="12" name="Afbeelding 11" descr="Afbeelding met tekening, voedsel&#10;&#10;Automatisch gegenereerde beschrijving">
            <a:extLst>
              <a:ext uri="{FF2B5EF4-FFF2-40B4-BE49-F238E27FC236}">
                <a16:creationId xmlns:a16="http://schemas.microsoft.com/office/drawing/2014/main" id="{EE2D0AB7-5DC0-624C-83A0-888D47EAAC78}"/>
              </a:ext>
            </a:extLst>
          </p:cNvPr>
          <p:cNvPicPr>
            <a:picLocks noChangeAspect="1"/>
          </p:cNvPicPr>
          <p:nvPr/>
        </p:nvPicPr>
        <p:blipFill>
          <a:blip r:embed="rId4"/>
          <a:stretch>
            <a:fillRect/>
          </a:stretch>
        </p:blipFill>
        <p:spPr>
          <a:xfrm>
            <a:off x="377334" y="3763456"/>
            <a:ext cx="432048" cy="432048"/>
          </a:xfrm>
          <a:prstGeom prst="rect">
            <a:avLst/>
          </a:prstGeom>
          <a:ln>
            <a:solidFill>
              <a:srgbClr val="8C201B"/>
            </a:solidFill>
          </a:ln>
        </p:spPr>
      </p:pic>
      <p:pic>
        <p:nvPicPr>
          <p:cNvPr id="14" name="Afbeelding 13" descr="Afbeelding met tekening&#10;&#10;Automatisch gegenereerde beschrijving">
            <a:extLst>
              <a:ext uri="{FF2B5EF4-FFF2-40B4-BE49-F238E27FC236}">
                <a16:creationId xmlns:a16="http://schemas.microsoft.com/office/drawing/2014/main" id="{4A20FA88-05E3-0840-91C6-4C5DEDFB989D}"/>
              </a:ext>
            </a:extLst>
          </p:cNvPr>
          <p:cNvPicPr>
            <a:picLocks noChangeAspect="1"/>
          </p:cNvPicPr>
          <p:nvPr/>
        </p:nvPicPr>
        <p:blipFill>
          <a:blip r:embed="rId5"/>
          <a:stretch>
            <a:fillRect/>
          </a:stretch>
        </p:blipFill>
        <p:spPr>
          <a:xfrm>
            <a:off x="369976" y="3199320"/>
            <a:ext cx="432048" cy="432048"/>
          </a:xfrm>
          <a:prstGeom prst="rect">
            <a:avLst/>
          </a:prstGeom>
        </p:spPr>
      </p:pic>
      <p:pic>
        <p:nvPicPr>
          <p:cNvPr id="3" name="Afbeelding 2"/>
          <p:cNvPicPr>
            <a:picLocks noChangeAspect="1"/>
          </p:cNvPicPr>
          <p:nvPr/>
        </p:nvPicPr>
        <p:blipFill>
          <a:blip r:embed="rId6"/>
          <a:srcRect/>
          <a:stretch/>
        </p:blipFill>
        <p:spPr>
          <a:xfrm>
            <a:off x="377334" y="4328727"/>
            <a:ext cx="432000" cy="432000"/>
          </a:xfrm>
          <a:prstGeom prst="rect">
            <a:avLst/>
          </a:prstGeom>
          <a:ln>
            <a:solidFill>
              <a:srgbClr val="8C201B"/>
            </a:solidFill>
          </a:ln>
        </p:spPr>
      </p:pic>
      <p:pic>
        <p:nvPicPr>
          <p:cNvPr id="4" name="Afbeelding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334" y="4890000"/>
            <a:ext cx="432000" cy="432000"/>
          </a:xfrm>
          <a:prstGeom prst="rect">
            <a:avLst/>
          </a:prstGeom>
        </p:spPr>
      </p:pic>
    </p:spTree>
    <p:extLst>
      <p:ext uri="{BB962C8B-B14F-4D97-AF65-F5344CB8AC3E}">
        <p14:creationId xmlns:p14="http://schemas.microsoft.com/office/powerpoint/2010/main" val="74622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012B9DD-461A-B047-80E3-103B244E3816}"/>
              </a:ext>
            </a:extLst>
          </p:cNvPr>
          <p:cNvSpPr>
            <a:spLocks noGrp="1"/>
          </p:cNvSpPr>
          <p:nvPr>
            <p:ph type="body" sz="quarter" idx="10"/>
          </p:nvPr>
        </p:nvSpPr>
        <p:spPr/>
        <p:txBody>
          <a:bodyPr/>
          <a:lstStyle/>
          <a:p>
            <a:r>
              <a:rPr lang="en-GB" dirty="0" err="1"/>
              <a:t>Bedankt</a:t>
            </a:r>
            <a:r>
              <a:rPr lang="en-GB" dirty="0"/>
              <a:t> </a:t>
            </a:r>
          </a:p>
        </p:txBody>
      </p:sp>
    </p:spTree>
    <p:extLst>
      <p:ext uri="{BB962C8B-B14F-4D97-AF65-F5344CB8AC3E}">
        <p14:creationId xmlns:p14="http://schemas.microsoft.com/office/powerpoint/2010/main" val="176466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9015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2929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itel 1"/>
          <p:cNvSpPr>
            <a:spLocks noGrp="1"/>
          </p:cNvSpPr>
          <p:nvPr>
            <p:ph type="title"/>
          </p:nvPr>
        </p:nvSpPr>
        <p:spPr/>
        <p:txBody>
          <a:bodyPr/>
          <a:lstStyle/>
          <a:p>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Top </a:t>
            </a:r>
            <a:r>
              <a:rPr lang="en-US" spc="-150" dirty="0" err="1">
                <a:latin typeface="Open Sans Extrabold" panose="020B0606030504020204" pitchFamily="34" charset="0"/>
                <a:ea typeface="Open Sans Extrabold" panose="020B0606030504020204" pitchFamily="34" charset="0"/>
                <a:cs typeface="Open Sans Extrabold" panose="020B0606030504020204" pitchFamily="34" charset="0"/>
              </a:rPr>
              <a:t>onderzoeksfaciliteiten</a:t>
            </a:r>
            <a:endParaRPr lang="nl-NL"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9468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uisstijl">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e Radboud Universiteit.potx" id="{58D2DAC8-6540-4D08-866E-C541188D2CED}" vid="{2CFF0C52-9C64-4CF8-BA6B-99C5A5933419}"/>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juid xmlns="http://www.joulesunlimited.com/juid"/>
</file>

<file path=customXml/item12.xml><?xml version="1.0" encoding="utf-8"?>
<juid xmlns="http://www.joulesunlimited.com/juid"/>
</file>

<file path=customXml/item13.xml><?xml version="1.0" encoding="utf-8"?>
<p:properties xmlns:p="http://schemas.microsoft.com/office/2006/metadata/properties" xmlns:xsi="http://www.w3.org/2001/XMLSchema-instance" xmlns:pc="http://schemas.microsoft.com/office/infopath/2007/PartnerControls">
  <documentManagement>
    <lcf76f155ced4ddcb4097134ff3c332f xmlns="6c9adb6a-31a4-4f45-9d26-e54529ba17b1">
      <Terms xmlns="http://schemas.microsoft.com/office/infopath/2007/PartnerControls"/>
    </lcf76f155ced4ddcb4097134ff3c332f>
    <TaxCatchAll xmlns="9a4bea7b-ef5b-494a-b74a-12f55fb604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C0EC3E7AE1624486703A8DE716B0A0" ma:contentTypeVersion="12" ma:contentTypeDescription="Create a new document." ma:contentTypeScope="" ma:versionID="bd4e696b22c223ec1b6f350fa6b3c06b">
  <xsd:schema xmlns:xsd="http://www.w3.org/2001/XMLSchema" xmlns:xs="http://www.w3.org/2001/XMLSchema" xmlns:p="http://schemas.microsoft.com/office/2006/metadata/properties" xmlns:ns2="6c9adb6a-31a4-4f45-9d26-e54529ba17b1" xmlns:ns3="9a4bea7b-ef5b-494a-b74a-12f55fb6040a" targetNamespace="http://schemas.microsoft.com/office/2006/metadata/properties" ma:root="true" ma:fieldsID="250759f8b9bf2f5ee177ffdacb96b987" ns2:_="" ns3:_="">
    <xsd:import namespace="6c9adb6a-31a4-4f45-9d26-e54529ba17b1"/>
    <xsd:import namespace="9a4bea7b-ef5b-494a-b74a-12f55fb604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adb6a-31a4-4f45-9d26-e54529ba1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479e1c4-431f-42ea-b6f3-1b0615c9ce1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bea7b-ef5b-494a-b74a-12f55fb6040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fa6e5eb-555e-41ae-b4e8-dd579f2c9a8d}" ma:internalName="TaxCatchAll" ma:showField="CatchAllData" ma:web="9a4bea7b-ef5b-494a-b74a-12f55fb604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62C43720-C54E-4D56-BEAB-CCAE4AE7861F}">
  <ds:schemaRefs>
    <ds:schemaRef ds:uri="http://www.joulesunlimited.com/juid"/>
  </ds:schemaRefs>
</ds:datastoreItem>
</file>

<file path=customXml/itemProps10.xml><?xml version="1.0" encoding="utf-8"?>
<ds:datastoreItem xmlns:ds="http://schemas.openxmlformats.org/officeDocument/2006/customXml" ds:itemID="{5E8D386F-DA8E-4635-ADD4-4E52F91BAA66}">
  <ds:schemaRefs>
    <ds:schemaRef ds:uri="http://www.joulesunlimited.com/juid"/>
  </ds:schemaRefs>
</ds:datastoreItem>
</file>

<file path=customXml/itemProps11.xml><?xml version="1.0" encoding="utf-8"?>
<ds:datastoreItem xmlns:ds="http://schemas.openxmlformats.org/officeDocument/2006/customXml" ds:itemID="{601C3B0B-087E-4744-948E-47445817C688}">
  <ds:schemaRefs>
    <ds:schemaRef ds:uri="http://www.joulesunlimited.com/juid"/>
  </ds:schemaRefs>
</ds:datastoreItem>
</file>

<file path=customXml/itemProps12.xml><?xml version="1.0" encoding="utf-8"?>
<ds:datastoreItem xmlns:ds="http://schemas.openxmlformats.org/officeDocument/2006/customXml" ds:itemID="{0189F56B-2530-4377-98C3-90E6F6D852C7}">
  <ds:schemaRefs>
    <ds:schemaRef ds:uri="http://www.joulesunlimited.com/juid"/>
  </ds:schemaRefs>
</ds:datastoreItem>
</file>

<file path=customXml/itemProps13.xml><?xml version="1.0" encoding="utf-8"?>
<ds:datastoreItem xmlns:ds="http://schemas.openxmlformats.org/officeDocument/2006/customXml" ds:itemID="{130C8F99-2D05-4B16-A227-5D7B3F149CBF}">
  <ds:schemaRefs>
    <ds:schemaRef ds:uri="http://purl.org/dc/dcmitype/"/>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6c9adb6a-31a4-4f45-9d26-e54529ba17b1"/>
    <ds:schemaRef ds:uri="9a4bea7b-ef5b-494a-b74a-12f55fb6040a"/>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76701B0-2C80-443B-9844-F409B7855C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adb6a-31a4-4f45-9d26-e54529ba17b1"/>
    <ds:schemaRef ds:uri="9a4bea7b-ef5b-494a-b74a-12f55fb60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3153FD-FE3B-45C7-AB74-91497C379FD7}">
  <ds:schemaRefs>
    <ds:schemaRef ds:uri="http://www.joulesunlimited.com/juid"/>
  </ds:schemaRefs>
</ds:datastoreItem>
</file>

<file path=customXml/itemProps4.xml><?xml version="1.0" encoding="utf-8"?>
<ds:datastoreItem xmlns:ds="http://schemas.openxmlformats.org/officeDocument/2006/customXml" ds:itemID="{49B489D0-65FE-4206-AFF4-C06A6DF1A844}">
  <ds:schemaRefs>
    <ds:schemaRef ds:uri="http://www.joulesunlimited.com/juid"/>
  </ds:schemaRefs>
</ds:datastoreItem>
</file>

<file path=customXml/itemProps5.xml><?xml version="1.0" encoding="utf-8"?>
<ds:datastoreItem xmlns:ds="http://schemas.openxmlformats.org/officeDocument/2006/customXml" ds:itemID="{02B10460-7494-489E-93B8-4D49CE66F7B2}">
  <ds:schemaRefs>
    <ds:schemaRef ds:uri="http://www.joulesunlimited.com/juid"/>
  </ds:schemaRefs>
</ds:datastoreItem>
</file>

<file path=customXml/itemProps6.xml><?xml version="1.0" encoding="utf-8"?>
<ds:datastoreItem xmlns:ds="http://schemas.openxmlformats.org/officeDocument/2006/customXml" ds:itemID="{9B10CEAA-0AC7-404F-8892-57EAE4AED967}">
  <ds:schemaRefs>
    <ds:schemaRef ds:uri="http://schemas.microsoft.com/sharepoint/v3/contenttype/forms"/>
  </ds:schemaRefs>
</ds:datastoreItem>
</file>

<file path=customXml/itemProps7.xml><?xml version="1.0" encoding="utf-8"?>
<ds:datastoreItem xmlns:ds="http://schemas.openxmlformats.org/officeDocument/2006/customXml" ds:itemID="{11CFDEC4-653E-424D-81B1-F58AC6D98CC0}">
  <ds:schemaRefs>
    <ds:schemaRef ds:uri="http://www.joulesunlimited.com/juid"/>
  </ds:schemaRefs>
</ds:datastoreItem>
</file>

<file path=customXml/itemProps8.xml><?xml version="1.0" encoding="utf-8"?>
<ds:datastoreItem xmlns:ds="http://schemas.openxmlformats.org/officeDocument/2006/customXml" ds:itemID="{680AD96C-C3A3-43B4-9E73-BFFC9CE6E165}">
  <ds:schemaRefs>
    <ds:schemaRef ds:uri="http://www.joulesunlimited.com/juid"/>
  </ds:schemaRefs>
</ds:datastoreItem>
</file>

<file path=customXml/itemProps9.xml><?xml version="1.0" encoding="utf-8"?>
<ds:datastoreItem xmlns:ds="http://schemas.openxmlformats.org/officeDocument/2006/customXml" ds:itemID="{65919D97-51AC-44E2-B4DB-46EE1563EEC2}">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RU Nederlands XL</Template>
  <TotalTime>42</TotalTime>
  <Words>1721</Words>
  <Application>Microsoft Macintosh PowerPoint</Application>
  <PresentationFormat>Breedbeeld</PresentationFormat>
  <Paragraphs>201</Paragraphs>
  <Slides>63</Slides>
  <Notes>38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63</vt:i4>
      </vt:variant>
    </vt:vector>
  </HeadingPairs>
  <TitlesOfParts>
    <vt:vector size="70" baseType="lpstr">
      <vt:lpstr>Arial</vt:lpstr>
      <vt:lpstr>Open Sans</vt:lpstr>
      <vt:lpstr>Open Sans ExtraBold</vt:lpstr>
      <vt:lpstr>Open Sans ExtraBold</vt:lpstr>
      <vt:lpstr>Open Sans Light</vt:lpstr>
      <vt:lpstr>Open Sans SemiBold</vt:lpstr>
      <vt:lpstr>Huisstijl</vt:lpstr>
      <vt:lpstr>PowerPoint-presentatie</vt:lpstr>
      <vt:lpstr>PowerPoint-presentatie</vt:lpstr>
      <vt:lpstr>PowerPoint-presentatie</vt:lpstr>
      <vt:lpstr>PowerPoint-presentatie</vt:lpstr>
      <vt:lpstr>PowerPoint-presentatie</vt:lpstr>
      <vt:lpstr>Slimme, groene campus</vt:lpstr>
      <vt:lpstr>PowerPoint-presentatie</vt:lpstr>
      <vt:lpstr>PowerPoint-presentatie</vt:lpstr>
      <vt:lpstr>Top onderzoeksfaciliteiten</vt:lpstr>
      <vt:lpstr>PowerPoint-presentatie</vt:lpstr>
      <vt:lpstr>PowerPoint-presentatie</vt:lpstr>
      <vt:lpstr>PowerPoint-presentatie</vt:lpstr>
      <vt:lpstr>Uitstekende sportfaciliteiten</vt:lpstr>
      <vt:lpstr>PowerPoint-presentatie</vt:lpstr>
      <vt:lpstr>Breed scala aan  cuturele activiteiten</vt:lpstr>
      <vt:lpstr>PowerPoint-presentatie</vt:lpstr>
      <vt:lpstr>Nijmegen: old city, young vibe</vt:lpstr>
      <vt:lpstr>PowerPoint-presentatie</vt:lpstr>
      <vt:lpstr>organogram</vt:lpstr>
      <vt:lpstr>7 faculteiten </vt:lpstr>
      <vt:lpstr>16 onderzoeksinstituten</vt:lpstr>
      <vt:lpstr>Kerncijfers</vt:lpstr>
      <vt:lpstr>PowerPoint-presentatie</vt:lpstr>
      <vt:lpstr>Diversiteit </vt:lpstr>
      <vt:lpstr>Duurzaamheid </vt:lpstr>
      <vt:lpstr>PowerPoint-presentatie</vt:lpstr>
      <vt:lpstr>PowerPoint-presentatie</vt:lpstr>
      <vt:lpstr>PowerPoint-presentatie</vt:lpstr>
      <vt:lpstr>PowerPoint-presentatie</vt:lpstr>
      <vt:lpstr>PowerPoint-presentatie</vt:lpstr>
      <vt:lpstr>PowerPoint-presentatie</vt:lpstr>
      <vt:lpstr>onderwijsaanbod</vt:lpstr>
      <vt:lpstr>PowerPoint-presentatie</vt:lpstr>
      <vt:lpstr>Studententevredenheid en studiesucces </vt:lpstr>
      <vt:lpstr>Onderwijs</vt:lpstr>
      <vt:lpstr>PowerPoint-presentatie</vt:lpstr>
      <vt:lpstr>PowerPoint-presentatie</vt:lpstr>
      <vt:lpstr>PowerPoint-presentatie</vt:lpstr>
      <vt:lpstr>16 onderzoeksinstituten</vt:lpstr>
      <vt:lpstr>PowerPoint-presentatie</vt:lpstr>
      <vt:lpstr>ERC synergy grants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Koemans, A. (Anne)</dc:creator>
  <cp:keywords/>
  <dc:description>Sjabloonversie: 1.1b - 9 juni 2020_x000d_
Sjablonen: www.JoulesUnlimited.com</dc:description>
  <cp:lastModifiedBy>Bors, R. (Rik)</cp:lastModifiedBy>
  <cp:revision>23</cp:revision>
  <dcterms:created xsi:type="dcterms:W3CDTF">2021-04-16T12:55:41Z</dcterms:created>
  <dcterms:modified xsi:type="dcterms:W3CDTF">2024-04-23T12:14:16Z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0x010100B4C0EC3E7AE1624486703A8DE716B0A0</vt:lpwstr>
  </property>
  <property fmtid="{D5CDD505-2E9C-101B-9397-08002B2CF9AE}" pid="3" name="MediaServiceImageTags">
    <vt:lpwstr/>
  </property>
</Properties>
</file>